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8" r:id="rId6"/>
    <p:sldId id="259" r:id="rId7"/>
    <p:sldId id="270" r:id="rId8"/>
    <p:sldId id="261" r:id="rId9"/>
    <p:sldId id="267" r:id="rId10"/>
    <p:sldId id="262" r:id="rId11"/>
    <p:sldId id="271" r:id="rId12"/>
    <p:sldId id="263" r:id="rId13"/>
    <p:sldId id="269" r:id="rId14"/>
    <p:sldId id="272" r:id="rId15"/>
    <p:sldId id="273" r:id="rId16"/>
    <p:sldId id="274" r:id="rId17"/>
    <p:sldId id="275" r:id="rId18"/>
    <p:sldId id="276" r:id="rId19"/>
  </p:sldIdLst>
  <p:sldSz cx="12192000" cy="6858000"/>
  <p:notesSz cx="6761163"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6CCFF"/>
    <a:srgbClr val="66FF66"/>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6" autoAdjust="0"/>
    <p:restoredTop sz="94660"/>
  </p:normalViewPr>
  <p:slideViewPr>
    <p:cSldViewPr snapToGrid="0">
      <p:cViewPr>
        <p:scale>
          <a:sx n="89" d="100"/>
          <a:sy n="89"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de_calcul_Microsoft_Excel2.xlsx"/></Relationships>
</file>

<file path=ppt/charts/_rels/chart3.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Feuille_de_calcul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euille_de_calcul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Feuille_de_calcul_Microsoft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7808113659705579"/>
          <c:y val="4.6937742278342819E-2"/>
          <c:w val="0.67273738894944735"/>
          <c:h val="0.83115508229048818"/>
        </c:manualLayout>
      </c:layout>
      <c:barChart>
        <c:barDir val="col"/>
        <c:grouping val="clustered"/>
        <c:varyColors val="0"/>
        <c:ser>
          <c:idx val="0"/>
          <c:order val="0"/>
          <c:tx>
            <c:strRef>
              <c:f>Feuil1!$F$1</c:f>
              <c:strCache>
                <c:ptCount val="1"/>
                <c:pt idx="0">
                  <c:v>سنة 2017</c:v>
                </c:pt>
              </c:strCache>
            </c:strRef>
          </c:tx>
          <c:invertIfNegative val="0"/>
          <c:cat>
            <c:strRef>
              <c:f>Feuil1!$A$2:$A$5</c:f>
              <c:strCache>
                <c:ptCount val="4"/>
                <c:pt idx="0">
                  <c:v>الموارد الجبائية </c:v>
                </c:pt>
                <c:pt idx="1">
                  <c:v>الموارد غير الجبائية </c:v>
                </c:pt>
                <c:pt idx="2">
                  <c:v>مساهمات الدولة </c:v>
                </c:pt>
                <c:pt idx="3">
                  <c:v>الجملة</c:v>
                </c:pt>
              </c:strCache>
            </c:strRef>
          </c:cat>
          <c:val>
            <c:numRef>
              <c:f>Feuil1!$F$2:$F$5</c:f>
              <c:numCache>
                <c:formatCode>0</c:formatCode>
                <c:ptCount val="4"/>
                <c:pt idx="0">
                  <c:v>298814354</c:v>
                </c:pt>
                <c:pt idx="1">
                  <c:v>128068623</c:v>
                </c:pt>
                <c:pt idx="2">
                  <c:v>554465444</c:v>
                </c:pt>
                <c:pt idx="3">
                  <c:v>980067421</c:v>
                </c:pt>
              </c:numCache>
            </c:numRef>
          </c:val>
        </c:ser>
        <c:ser>
          <c:idx val="1"/>
          <c:order val="1"/>
          <c:tx>
            <c:strRef>
              <c:f>Feuil1!$B$1</c:f>
              <c:strCache>
                <c:ptCount val="1"/>
                <c:pt idx="0">
                  <c:v>سنة 2013</c:v>
                </c:pt>
              </c:strCache>
            </c:strRef>
          </c:tx>
          <c:invertIfNegative val="0"/>
          <c:cat>
            <c:strRef>
              <c:f>Feuil1!$A$2:$A$5</c:f>
              <c:strCache>
                <c:ptCount val="4"/>
                <c:pt idx="0">
                  <c:v>الموارد الجبائية </c:v>
                </c:pt>
                <c:pt idx="1">
                  <c:v>الموارد غير الجبائية </c:v>
                </c:pt>
                <c:pt idx="2">
                  <c:v>مساهمات الدولة </c:v>
                </c:pt>
                <c:pt idx="3">
                  <c:v>الجملة</c:v>
                </c:pt>
              </c:strCache>
            </c:strRef>
          </c:cat>
          <c:val>
            <c:numRef>
              <c:f>Feuil1!$B$2:$B$5</c:f>
              <c:numCache>
                <c:formatCode>0</c:formatCode>
                <c:ptCount val="4"/>
                <c:pt idx="0">
                  <c:v>261811917</c:v>
                </c:pt>
                <c:pt idx="1">
                  <c:v>44818745</c:v>
                </c:pt>
                <c:pt idx="2">
                  <c:v>503155322</c:v>
                </c:pt>
                <c:pt idx="3">
                  <c:v>764785984</c:v>
                </c:pt>
              </c:numCache>
            </c:numRef>
          </c:val>
        </c:ser>
        <c:ser>
          <c:idx val="2"/>
          <c:order val="2"/>
          <c:tx>
            <c:strRef>
              <c:f>Feuil1!$C$1</c:f>
              <c:strCache>
                <c:ptCount val="1"/>
                <c:pt idx="0">
                  <c:v>سنة 2014</c:v>
                </c:pt>
              </c:strCache>
            </c:strRef>
          </c:tx>
          <c:invertIfNegative val="0"/>
          <c:cat>
            <c:strRef>
              <c:f>Feuil1!$A$2:$A$5</c:f>
              <c:strCache>
                <c:ptCount val="4"/>
                <c:pt idx="0">
                  <c:v>الموارد الجبائية </c:v>
                </c:pt>
                <c:pt idx="1">
                  <c:v>الموارد غير الجبائية </c:v>
                </c:pt>
                <c:pt idx="2">
                  <c:v>مساهمات الدولة </c:v>
                </c:pt>
                <c:pt idx="3">
                  <c:v>الجملة</c:v>
                </c:pt>
              </c:strCache>
            </c:strRef>
          </c:cat>
          <c:val>
            <c:numRef>
              <c:f>Feuil1!$C$2:$C$5</c:f>
              <c:numCache>
                <c:formatCode>0</c:formatCode>
                <c:ptCount val="4"/>
                <c:pt idx="0">
                  <c:v>198803922</c:v>
                </c:pt>
                <c:pt idx="1">
                  <c:v>51707017</c:v>
                </c:pt>
                <c:pt idx="2">
                  <c:v>412161177</c:v>
                </c:pt>
                <c:pt idx="3">
                  <c:v>662721116</c:v>
                </c:pt>
              </c:numCache>
            </c:numRef>
          </c:val>
        </c:ser>
        <c:ser>
          <c:idx val="3"/>
          <c:order val="3"/>
          <c:tx>
            <c:strRef>
              <c:f>Feuil1!$D$1</c:f>
              <c:strCache>
                <c:ptCount val="1"/>
                <c:pt idx="0">
                  <c:v>سنة 2015</c:v>
                </c:pt>
              </c:strCache>
            </c:strRef>
          </c:tx>
          <c:invertIfNegative val="0"/>
          <c:cat>
            <c:strRef>
              <c:f>Feuil1!$A$2:$A$5</c:f>
              <c:strCache>
                <c:ptCount val="4"/>
                <c:pt idx="0">
                  <c:v>الموارد الجبائية </c:v>
                </c:pt>
                <c:pt idx="1">
                  <c:v>الموارد غير الجبائية </c:v>
                </c:pt>
                <c:pt idx="2">
                  <c:v>مساهمات الدولة </c:v>
                </c:pt>
                <c:pt idx="3">
                  <c:v>الجملة</c:v>
                </c:pt>
              </c:strCache>
            </c:strRef>
          </c:cat>
          <c:val>
            <c:numRef>
              <c:f>Feuil1!$D$2:$D$5</c:f>
              <c:numCache>
                <c:formatCode>0</c:formatCode>
                <c:ptCount val="4"/>
                <c:pt idx="0">
                  <c:v>266135736</c:v>
                </c:pt>
                <c:pt idx="1">
                  <c:v>52429248</c:v>
                </c:pt>
                <c:pt idx="2">
                  <c:v>488678469</c:v>
                </c:pt>
                <c:pt idx="3">
                  <c:v>807243453</c:v>
                </c:pt>
              </c:numCache>
            </c:numRef>
          </c:val>
        </c:ser>
        <c:ser>
          <c:idx val="4"/>
          <c:order val="4"/>
          <c:tx>
            <c:strRef>
              <c:f>Feuil1!$E$1</c:f>
              <c:strCache>
                <c:ptCount val="1"/>
                <c:pt idx="0">
                  <c:v>سنة 2016</c:v>
                </c:pt>
              </c:strCache>
            </c:strRef>
          </c:tx>
          <c:invertIfNegative val="0"/>
          <c:cat>
            <c:strRef>
              <c:f>Feuil1!$A$2:$A$5</c:f>
              <c:strCache>
                <c:ptCount val="4"/>
                <c:pt idx="0">
                  <c:v>الموارد الجبائية </c:v>
                </c:pt>
                <c:pt idx="1">
                  <c:v>الموارد غير الجبائية </c:v>
                </c:pt>
                <c:pt idx="2">
                  <c:v>مساهمات الدولة </c:v>
                </c:pt>
                <c:pt idx="3">
                  <c:v>الجملة</c:v>
                </c:pt>
              </c:strCache>
            </c:strRef>
          </c:cat>
          <c:val>
            <c:numRef>
              <c:f>Feuil1!$E$2:$E$5</c:f>
              <c:numCache>
                <c:formatCode>0</c:formatCode>
                <c:ptCount val="4"/>
                <c:pt idx="0">
                  <c:v>236714365</c:v>
                </c:pt>
                <c:pt idx="1">
                  <c:v>61109254</c:v>
                </c:pt>
                <c:pt idx="2">
                  <c:v>423176506</c:v>
                </c:pt>
                <c:pt idx="3">
                  <c:v>721000125</c:v>
                </c:pt>
              </c:numCache>
            </c:numRef>
          </c:val>
        </c:ser>
        <c:dLbls>
          <c:showLegendKey val="0"/>
          <c:showVal val="0"/>
          <c:showCatName val="0"/>
          <c:showSerName val="0"/>
          <c:showPercent val="0"/>
          <c:showBubbleSize val="0"/>
        </c:dLbls>
        <c:gapWidth val="150"/>
        <c:axId val="76761728"/>
        <c:axId val="76763520"/>
      </c:barChart>
      <c:catAx>
        <c:axId val="76761728"/>
        <c:scaling>
          <c:orientation val="minMax"/>
        </c:scaling>
        <c:delete val="0"/>
        <c:axPos val="b"/>
        <c:majorTickMark val="out"/>
        <c:minorTickMark val="none"/>
        <c:tickLblPos val="nextTo"/>
        <c:crossAx val="76763520"/>
        <c:crosses val="autoZero"/>
        <c:auto val="1"/>
        <c:lblAlgn val="ctr"/>
        <c:lblOffset val="100"/>
        <c:noMultiLvlLbl val="0"/>
      </c:catAx>
      <c:valAx>
        <c:axId val="76763520"/>
        <c:scaling>
          <c:orientation val="minMax"/>
        </c:scaling>
        <c:delete val="0"/>
        <c:axPos val="l"/>
        <c:majorGridlines/>
        <c:numFmt formatCode="0" sourceLinked="1"/>
        <c:majorTickMark val="out"/>
        <c:minorTickMark val="none"/>
        <c:tickLblPos val="nextTo"/>
        <c:crossAx val="76761728"/>
        <c:crosses val="autoZero"/>
        <c:crossBetween val="between"/>
      </c:valAx>
    </c:plotArea>
    <c:legend>
      <c:legendPos val="r"/>
      <c:layout/>
      <c:overlay val="0"/>
    </c:legend>
    <c:plotVisOnly val="1"/>
    <c:dispBlanksAs val="gap"/>
    <c:showDLblsOverMax val="0"/>
  </c:chart>
  <c:txPr>
    <a:bodyPr/>
    <a:lstStyle/>
    <a:p>
      <a:pPr>
        <a:defRPr sz="18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Feuil1!$B$1</c:f>
              <c:strCache>
                <c:ptCount val="1"/>
                <c:pt idx="0">
                  <c:v>سنة 2013</c:v>
                </c:pt>
              </c:strCache>
            </c:strRef>
          </c:tx>
          <c:invertIfNegative val="0"/>
          <c:cat>
            <c:strRef>
              <c:f>Feuil1!$A$2:$A$6</c:f>
              <c:strCache>
                <c:ptCount val="4"/>
                <c:pt idx="0">
                  <c:v>التأجير </c:v>
                </c:pt>
                <c:pt idx="1">
                  <c:v>وسائل المصالح</c:v>
                </c:pt>
                <c:pt idx="2">
                  <c:v>التدخل العمومي</c:v>
                </c:pt>
                <c:pt idx="3">
                  <c:v>فوائد القروض</c:v>
                </c:pt>
              </c:strCache>
            </c:strRef>
          </c:cat>
          <c:val>
            <c:numRef>
              <c:f>Feuil1!#REF!</c:f>
              <c:numCache>
                <c:formatCode>General</c:formatCode>
                <c:ptCount val="1"/>
                <c:pt idx="0">
                  <c:v>1</c:v>
                </c:pt>
              </c:numCache>
            </c:numRef>
          </c:val>
        </c:ser>
        <c:ser>
          <c:idx val="1"/>
          <c:order val="1"/>
          <c:tx>
            <c:strRef>
              <c:f>Feuil1!$C$1</c:f>
              <c:strCache>
                <c:ptCount val="1"/>
                <c:pt idx="0">
                  <c:v>سنة 2014</c:v>
                </c:pt>
              </c:strCache>
            </c:strRef>
          </c:tx>
          <c:invertIfNegative val="0"/>
          <c:cat>
            <c:strRef>
              <c:f>Feuil1!$A$2:$A$6</c:f>
              <c:strCache>
                <c:ptCount val="4"/>
                <c:pt idx="0">
                  <c:v>التأجير </c:v>
                </c:pt>
                <c:pt idx="1">
                  <c:v>وسائل المصالح</c:v>
                </c:pt>
                <c:pt idx="2">
                  <c:v>التدخل العمومي</c:v>
                </c:pt>
                <c:pt idx="3">
                  <c:v>فوائد القروض</c:v>
                </c:pt>
              </c:strCache>
            </c:strRef>
          </c:cat>
          <c:val>
            <c:numRef>
              <c:f>Feuil1!$B$2:$B$6</c:f>
              <c:numCache>
                <c:formatCode>General</c:formatCode>
                <c:ptCount val="5"/>
                <c:pt idx="0">
                  <c:v>323449626</c:v>
                </c:pt>
                <c:pt idx="1">
                  <c:v>165248747</c:v>
                </c:pt>
                <c:pt idx="2">
                  <c:v>4287500</c:v>
                </c:pt>
                <c:pt idx="3">
                  <c:v>19123438</c:v>
                </c:pt>
              </c:numCache>
            </c:numRef>
          </c:val>
        </c:ser>
        <c:ser>
          <c:idx val="2"/>
          <c:order val="2"/>
          <c:tx>
            <c:strRef>
              <c:f>Feuil1!$D$1</c:f>
              <c:strCache>
                <c:ptCount val="1"/>
                <c:pt idx="0">
                  <c:v>سنة 2015</c:v>
                </c:pt>
              </c:strCache>
            </c:strRef>
          </c:tx>
          <c:invertIfNegative val="0"/>
          <c:cat>
            <c:strRef>
              <c:f>Feuil1!$A$2:$A$6</c:f>
              <c:strCache>
                <c:ptCount val="4"/>
                <c:pt idx="0">
                  <c:v>التأجير </c:v>
                </c:pt>
                <c:pt idx="1">
                  <c:v>وسائل المصالح</c:v>
                </c:pt>
                <c:pt idx="2">
                  <c:v>التدخل العمومي</c:v>
                </c:pt>
                <c:pt idx="3">
                  <c:v>فوائد القروض</c:v>
                </c:pt>
              </c:strCache>
            </c:strRef>
          </c:cat>
          <c:val>
            <c:numRef>
              <c:f>Feuil1!$C$2:$C$6</c:f>
              <c:numCache>
                <c:formatCode>General</c:formatCode>
                <c:ptCount val="5"/>
                <c:pt idx="0">
                  <c:v>309130213</c:v>
                </c:pt>
                <c:pt idx="1">
                  <c:v>157524381</c:v>
                </c:pt>
                <c:pt idx="2">
                  <c:v>4392904</c:v>
                </c:pt>
                <c:pt idx="3">
                  <c:v>16435095</c:v>
                </c:pt>
              </c:numCache>
            </c:numRef>
          </c:val>
        </c:ser>
        <c:ser>
          <c:idx val="3"/>
          <c:order val="3"/>
          <c:tx>
            <c:strRef>
              <c:f>Feuil1!$E$1</c:f>
              <c:strCache>
                <c:ptCount val="1"/>
                <c:pt idx="0">
                  <c:v>سنة 2016</c:v>
                </c:pt>
              </c:strCache>
            </c:strRef>
          </c:tx>
          <c:invertIfNegative val="0"/>
          <c:cat>
            <c:strRef>
              <c:f>Feuil1!$A$2:$A$6</c:f>
              <c:strCache>
                <c:ptCount val="4"/>
                <c:pt idx="0">
                  <c:v>التأجير </c:v>
                </c:pt>
                <c:pt idx="1">
                  <c:v>وسائل المصالح</c:v>
                </c:pt>
                <c:pt idx="2">
                  <c:v>التدخل العمومي</c:v>
                </c:pt>
                <c:pt idx="3">
                  <c:v>فوائد القروض</c:v>
                </c:pt>
              </c:strCache>
            </c:strRef>
          </c:cat>
          <c:val>
            <c:numRef>
              <c:f>Feuil1!$D$2:$D$6</c:f>
              <c:numCache>
                <c:formatCode>General</c:formatCode>
                <c:ptCount val="5"/>
                <c:pt idx="0">
                  <c:v>332337493</c:v>
                </c:pt>
                <c:pt idx="1">
                  <c:v>204889790</c:v>
                </c:pt>
                <c:pt idx="2">
                  <c:v>26084784</c:v>
                </c:pt>
                <c:pt idx="3">
                  <c:v>13505758</c:v>
                </c:pt>
              </c:numCache>
            </c:numRef>
          </c:val>
        </c:ser>
        <c:ser>
          <c:idx val="4"/>
          <c:order val="4"/>
          <c:tx>
            <c:strRef>
              <c:f>Feuil1!$F$1</c:f>
              <c:strCache>
                <c:ptCount val="1"/>
                <c:pt idx="0">
                  <c:v>سنة 2017</c:v>
                </c:pt>
              </c:strCache>
            </c:strRef>
          </c:tx>
          <c:invertIfNegative val="0"/>
          <c:cat>
            <c:strRef>
              <c:f>Feuil1!$A$2:$A$6</c:f>
              <c:strCache>
                <c:ptCount val="4"/>
                <c:pt idx="0">
                  <c:v>التأجير </c:v>
                </c:pt>
                <c:pt idx="1">
                  <c:v>وسائل المصالح</c:v>
                </c:pt>
                <c:pt idx="2">
                  <c:v>التدخل العمومي</c:v>
                </c:pt>
                <c:pt idx="3">
                  <c:v>فوائد القروض</c:v>
                </c:pt>
              </c:strCache>
            </c:strRef>
          </c:cat>
          <c:val>
            <c:numRef>
              <c:f>Feuil1!$F$2:$F$6</c:f>
              <c:numCache>
                <c:formatCode>General</c:formatCode>
                <c:ptCount val="5"/>
                <c:pt idx="0">
                  <c:v>525216906</c:v>
                </c:pt>
                <c:pt idx="1">
                  <c:v>217069801</c:v>
                </c:pt>
                <c:pt idx="2">
                  <c:v>72584741</c:v>
                </c:pt>
                <c:pt idx="3">
                  <c:v>8443090</c:v>
                </c:pt>
              </c:numCache>
            </c:numRef>
          </c:val>
        </c:ser>
        <c:dLbls>
          <c:showLegendKey val="0"/>
          <c:showVal val="0"/>
          <c:showCatName val="0"/>
          <c:showSerName val="0"/>
          <c:showPercent val="0"/>
          <c:showBubbleSize val="0"/>
        </c:dLbls>
        <c:gapWidth val="150"/>
        <c:shape val="cylinder"/>
        <c:axId val="42095744"/>
        <c:axId val="42097280"/>
        <c:axId val="0"/>
      </c:bar3DChart>
      <c:catAx>
        <c:axId val="42095744"/>
        <c:scaling>
          <c:orientation val="minMax"/>
        </c:scaling>
        <c:delete val="0"/>
        <c:axPos val="b"/>
        <c:majorTickMark val="out"/>
        <c:minorTickMark val="none"/>
        <c:tickLblPos val="nextTo"/>
        <c:crossAx val="42097280"/>
        <c:crosses val="autoZero"/>
        <c:auto val="1"/>
        <c:lblAlgn val="ctr"/>
        <c:lblOffset val="100"/>
        <c:noMultiLvlLbl val="0"/>
      </c:catAx>
      <c:valAx>
        <c:axId val="42097280"/>
        <c:scaling>
          <c:orientation val="minMax"/>
        </c:scaling>
        <c:delete val="0"/>
        <c:axPos val="l"/>
        <c:majorGridlines/>
        <c:numFmt formatCode="General" sourceLinked="1"/>
        <c:majorTickMark val="out"/>
        <c:minorTickMark val="none"/>
        <c:tickLblPos val="nextTo"/>
        <c:crossAx val="42095744"/>
        <c:crosses val="autoZero"/>
        <c:crossBetween val="between"/>
      </c:valAx>
    </c:plotArea>
    <c:legend>
      <c:legendPos val="r"/>
      <c:layout/>
      <c:overlay val="0"/>
    </c:legend>
    <c:plotVisOnly val="1"/>
    <c:dispBlanksAs val="gap"/>
    <c:showDLblsOverMax val="0"/>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400">
                <a:solidFill>
                  <a:schemeClr val="accent5">
                    <a:lumMod val="75000"/>
                  </a:schemeClr>
                </a:solidFill>
              </a:defRPr>
            </a:pPr>
            <a:r>
              <a:rPr lang="ar-TN" sz="2800" dirty="0" smtClean="0"/>
              <a:t>هيكلة </a:t>
            </a:r>
            <a:r>
              <a:rPr lang="ar-TN" sz="2800" dirty="0"/>
              <a:t>موارد العنوان الأول : معدل الخمس سنوات </a:t>
            </a:r>
            <a:r>
              <a:rPr lang="ar-TN" sz="2800" dirty="0">
                <a:solidFill>
                  <a:schemeClr val="accent5">
                    <a:lumMod val="75000"/>
                  </a:schemeClr>
                </a:solidFill>
              </a:rPr>
              <a:t>من </a:t>
            </a:r>
            <a:r>
              <a:rPr lang="en-US" sz="2800" dirty="0" smtClean="0">
                <a:solidFill>
                  <a:schemeClr val="accent5">
                    <a:lumMod val="75000"/>
                  </a:schemeClr>
                </a:solidFill>
              </a:rPr>
              <a:t>2013</a:t>
            </a:r>
            <a:r>
              <a:rPr lang="ar-TN" sz="2800" dirty="0" smtClean="0">
                <a:solidFill>
                  <a:schemeClr val="accent5">
                    <a:lumMod val="75000"/>
                  </a:schemeClr>
                </a:solidFill>
              </a:rPr>
              <a:t> </a:t>
            </a:r>
            <a:r>
              <a:rPr lang="ar-TN" sz="2800" dirty="0">
                <a:solidFill>
                  <a:schemeClr val="accent5">
                    <a:lumMod val="75000"/>
                  </a:schemeClr>
                </a:solidFill>
              </a:rPr>
              <a:t>الى </a:t>
            </a:r>
            <a:r>
              <a:rPr lang="en-US" sz="2800" dirty="0" smtClean="0">
                <a:solidFill>
                  <a:schemeClr val="accent5">
                    <a:lumMod val="75000"/>
                  </a:schemeClr>
                </a:solidFill>
              </a:rPr>
              <a:t>2017</a:t>
            </a:r>
            <a:endParaRPr lang="ar-TN" sz="2800" dirty="0">
              <a:solidFill>
                <a:schemeClr val="accent5">
                  <a:lumMod val="75000"/>
                </a:schemeClr>
              </a:solidFill>
            </a:endParaRPr>
          </a:p>
        </c:rich>
      </c:tx>
      <c:layout>
        <c:manualLayout>
          <c:xMode val="edge"/>
          <c:yMode val="edge"/>
          <c:x val="0.1622201049722731"/>
          <c:y val="0"/>
        </c:manualLayout>
      </c:layout>
      <c:overlay val="0"/>
    </c:title>
    <c:autoTitleDeleted val="0"/>
    <c:plotArea>
      <c:layout/>
      <c:pieChart>
        <c:varyColors val="1"/>
        <c:ser>
          <c:idx val="0"/>
          <c:order val="0"/>
          <c:tx>
            <c:strRef>
              <c:f>Feuil1!$B$1</c:f>
              <c:strCache>
                <c:ptCount val="1"/>
                <c:pt idx="0">
                  <c:v>                هيكلة موارد العنوان الأول : معدل الخمس سنوات من 2012 الى 2016</c:v>
                </c:pt>
              </c:strCache>
            </c:strRef>
          </c:tx>
          <c:dLbls>
            <c:dLblPos val="outEnd"/>
            <c:showLegendKey val="0"/>
            <c:showVal val="0"/>
            <c:showCatName val="0"/>
            <c:showSerName val="0"/>
            <c:showPercent val="1"/>
            <c:showBubbleSize val="0"/>
            <c:showLeaderLines val="1"/>
          </c:dLbls>
          <c:cat>
            <c:strRef>
              <c:f>Feuil1!$A$2:$A$6</c:f>
              <c:strCache>
                <c:ptCount val="5"/>
                <c:pt idx="0">
                  <c:v>الصنف الأول: المعاليم على العقارات و الأنشطة</c:v>
                </c:pt>
                <c:pt idx="1">
                  <c:v>الصنف 02 : مداخيل إشغال الملك العمومي البلدي واستلزام المرافق العمومية فيه</c:v>
                </c:pt>
                <c:pt idx="2">
                  <c:v>الصنف 03 : معاليم الموجبات و الرخص الإدارية ومعاليم مقابل اسداء خدمات</c:v>
                </c:pt>
                <c:pt idx="3">
                  <c:v>الصنف 05 : مداخيل أملاك البلدية الاعتيادية</c:v>
                </c:pt>
                <c:pt idx="4">
                  <c:v>الصنف 06 : المداخيل المالية الاعتيادية</c:v>
                </c:pt>
              </c:strCache>
            </c:strRef>
          </c:cat>
          <c:val>
            <c:numRef>
              <c:f>Feuil1!$B$2:$B$6</c:f>
              <c:numCache>
                <c:formatCode>0</c:formatCode>
                <c:ptCount val="5"/>
                <c:pt idx="0">
                  <c:v>113071897</c:v>
                </c:pt>
                <c:pt idx="1">
                  <c:v>43259249</c:v>
                </c:pt>
                <c:pt idx="2">
                  <c:v>86990712</c:v>
                </c:pt>
                <c:pt idx="3">
                  <c:v>67359107</c:v>
                </c:pt>
                <c:pt idx="4">
                  <c:v>476594854</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6957273745775916"/>
          <c:y val="0.20044473779807118"/>
          <c:w val="0.42341642767417575"/>
          <c:h val="0.67611973439748296"/>
        </c:manualLayout>
      </c:layout>
      <c:overlay val="0"/>
    </c:legend>
    <c:plotVisOnly val="1"/>
    <c:dispBlanksAs val="gap"/>
    <c:showDLblsOverMax val="0"/>
  </c:chart>
  <c:txPr>
    <a:bodyPr/>
    <a:lstStyle/>
    <a:p>
      <a:pPr>
        <a:defRPr sz="1800"/>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Feuil1!$B$1</c:f>
              <c:strCache>
                <c:ptCount val="1"/>
                <c:pt idx="0">
                  <c:v>هيكلة نفقات العنوان الأول : معدل الخمس سنوات 2012 الى 2016 </c:v>
                </c:pt>
              </c:strCache>
            </c:strRef>
          </c:tx>
          <c:dLbls>
            <c:txPr>
              <a:bodyPr/>
              <a:lstStyle/>
              <a:p>
                <a:pPr>
                  <a:defRPr b="1"/>
                </a:pPr>
                <a:endParaRPr lang="fr-FR"/>
              </a:p>
            </c:txPr>
            <c:showLegendKey val="0"/>
            <c:showVal val="0"/>
            <c:showCatName val="0"/>
            <c:showSerName val="0"/>
            <c:showPercent val="1"/>
            <c:showBubbleSize val="0"/>
            <c:showLeaderLines val="1"/>
          </c:dLbls>
          <c:cat>
            <c:strRef>
              <c:f>Feuil1!$A$2:$A$5</c:f>
              <c:strCache>
                <c:ptCount val="4"/>
                <c:pt idx="0">
                  <c:v>القسم الأول : التأجير العمومي</c:v>
                </c:pt>
                <c:pt idx="1">
                  <c:v>القسم 02 : وسائل المصالح</c:v>
                </c:pt>
                <c:pt idx="2">
                  <c:v>القسم 03 : التدخل العمومي</c:v>
                </c:pt>
                <c:pt idx="3">
                  <c:v>القسم الخامس : فوائد الدين</c:v>
                </c:pt>
              </c:strCache>
            </c:strRef>
          </c:cat>
          <c:val>
            <c:numRef>
              <c:f>Feuil1!$B$2:$B$5</c:f>
              <c:numCache>
                <c:formatCode>General</c:formatCode>
                <c:ptCount val="4"/>
                <c:pt idx="0">
                  <c:v>374510326</c:v>
                </c:pt>
                <c:pt idx="1">
                  <c:v>184812817</c:v>
                </c:pt>
                <c:pt idx="2">
                  <c:v>20924647</c:v>
                </c:pt>
                <c:pt idx="3">
                  <c:v>13720221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9182128230643081"/>
          <c:y val="0.3463887910938836"/>
          <c:w val="0.30040337886430257"/>
          <c:h val="0.41228801714226232"/>
        </c:manualLayout>
      </c:layout>
      <c:overlay val="0"/>
    </c:legend>
    <c:plotVisOnly val="1"/>
    <c:dispBlanksAs val="gap"/>
    <c:showDLblsOverMax val="0"/>
  </c:chart>
  <c:txPr>
    <a:bodyPr/>
    <a:lstStyle/>
    <a:p>
      <a:pPr>
        <a:defRPr sz="1800"/>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EB9139E-1358-4BE6-AFCF-C03341377445}" type="datetimeFigureOut">
              <a:rPr lang="fr-FR" smtClean="0"/>
              <a:t>15/11/2018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510681-5BC9-4FE1-A14D-48AE0C1F2CF3}" type="slidenum">
              <a:rPr lang="fr-FR" smtClean="0"/>
              <a:t>‹N°›</a:t>
            </a:fld>
            <a:endParaRPr lang="fr-FR"/>
          </a:p>
        </p:txBody>
      </p:sp>
    </p:spTree>
    <p:extLst>
      <p:ext uri="{BB962C8B-B14F-4D97-AF65-F5344CB8AC3E}">
        <p14:creationId xmlns:p14="http://schemas.microsoft.com/office/powerpoint/2010/main" val="3318241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B9139E-1358-4BE6-AFCF-C03341377445}" type="datetimeFigureOut">
              <a:rPr lang="fr-FR" smtClean="0"/>
              <a:t>15/11/2018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510681-5BC9-4FE1-A14D-48AE0C1F2CF3}" type="slidenum">
              <a:rPr lang="fr-FR" smtClean="0"/>
              <a:t>‹N°›</a:t>
            </a:fld>
            <a:endParaRPr lang="fr-FR"/>
          </a:p>
        </p:txBody>
      </p:sp>
    </p:spTree>
    <p:extLst>
      <p:ext uri="{BB962C8B-B14F-4D97-AF65-F5344CB8AC3E}">
        <p14:creationId xmlns:p14="http://schemas.microsoft.com/office/powerpoint/2010/main" val="343404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B9139E-1358-4BE6-AFCF-C03341377445}" type="datetimeFigureOut">
              <a:rPr lang="fr-FR" smtClean="0"/>
              <a:t>15/11/2018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510681-5BC9-4FE1-A14D-48AE0C1F2CF3}" type="slidenum">
              <a:rPr lang="fr-FR" smtClean="0"/>
              <a:t>‹N°›</a:t>
            </a:fld>
            <a:endParaRPr lang="fr-FR"/>
          </a:p>
        </p:txBody>
      </p:sp>
    </p:spTree>
    <p:extLst>
      <p:ext uri="{BB962C8B-B14F-4D97-AF65-F5344CB8AC3E}">
        <p14:creationId xmlns:p14="http://schemas.microsoft.com/office/powerpoint/2010/main" val="1642382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EB9139E-1358-4BE6-AFCF-C03341377445}" type="datetimeFigureOut">
              <a:rPr lang="fr-FR" smtClean="0"/>
              <a:t>15/11/2018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510681-5BC9-4FE1-A14D-48AE0C1F2CF3}" type="slidenum">
              <a:rPr lang="fr-FR" smtClean="0"/>
              <a:t>‹N°›</a:t>
            </a:fld>
            <a:endParaRPr lang="fr-FR"/>
          </a:p>
        </p:txBody>
      </p:sp>
    </p:spTree>
    <p:extLst>
      <p:ext uri="{BB962C8B-B14F-4D97-AF65-F5344CB8AC3E}">
        <p14:creationId xmlns:p14="http://schemas.microsoft.com/office/powerpoint/2010/main" val="4032227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EB9139E-1358-4BE6-AFCF-C03341377445}" type="datetimeFigureOut">
              <a:rPr lang="fr-FR" smtClean="0"/>
              <a:t>15/11/2018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510681-5BC9-4FE1-A14D-48AE0C1F2CF3}" type="slidenum">
              <a:rPr lang="fr-FR" smtClean="0"/>
              <a:t>‹N°›</a:t>
            </a:fld>
            <a:endParaRPr lang="fr-FR"/>
          </a:p>
        </p:txBody>
      </p:sp>
    </p:spTree>
    <p:extLst>
      <p:ext uri="{BB962C8B-B14F-4D97-AF65-F5344CB8AC3E}">
        <p14:creationId xmlns:p14="http://schemas.microsoft.com/office/powerpoint/2010/main" val="224192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EB9139E-1358-4BE6-AFCF-C03341377445}" type="datetimeFigureOut">
              <a:rPr lang="fr-FR" smtClean="0"/>
              <a:t>15/11/2018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510681-5BC9-4FE1-A14D-48AE0C1F2CF3}" type="slidenum">
              <a:rPr lang="fr-FR" smtClean="0"/>
              <a:t>‹N°›</a:t>
            </a:fld>
            <a:endParaRPr lang="fr-FR"/>
          </a:p>
        </p:txBody>
      </p:sp>
    </p:spTree>
    <p:extLst>
      <p:ext uri="{BB962C8B-B14F-4D97-AF65-F5344CB8AC3E}">
        <p14:creationId xmlns:p14="http://schemas.microsoft.com/office/powerpoint/2010/main" val="1025094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EB9139E-1358-4BE6-AFCF-C03341377445}" type="datetimeFigureOut">
              <a:rPr lang="fr-FR" smtClean="0"/>
              <a:t>15/11/2018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1510681-5BC9-4FE1-A14D-48AE0C1F2CF3}" type="slidenum">
              <a:rPr lang="fr-FR" smtClean="0"/>
              <a:t>‹N°›</a:t>
            </a:fld>
            <a:endParaRPr lang="fr-FR"/>
          </a:p>
        </p:txBody>
      </p:sp>
    </p:spTree>
    <p:extLst>
      <p:ext uri="{BB962C8B-B14F-4D97-AF65-F5344CB8AC3E}">
        <p14:creationId xmlns:p14="http://schemas.microsoft.com/office/powerpoint/2010/main" val="1007346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EB9139E-1358-4BE6-AFCF-C03341377445}" type="datetimeFigureOut">
              <a:rPr lang="fr-FR" smtClean="0"/>
              <a:t>15/11/2018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1510681-5BC9-4FE1-A14D-48AE0C1F2CF3}" type="slidenum">
              <a:rPr lang="fr-FR" smtClean="0"/>
              <a:t>‹N°›</a:t>
            </a:fld>
            <a:endParaRPr lang="fr-FR"/>
          </a:p>
        </p:txBody>
      </p:sp>
    </p:spTree>
    <p:extLst>
      <p:ext uri="{BB962C8B-B14F-4D97-AF65-F5344CB8AC3E}">
        <p14:creationId xmlns:p14="http://schemas.microsoft.com/office/powerpoint/2010/main" val="57694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EB9139E-1358-4BE6-AFCF-C03341377445}" type="datetimeFigureOut">
              <a:rPr lang="fr-FR" smtClean="0"/>
              <a:t>15/11/2018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1510681-5BC9-4FE1-A14D-48AE0C1F2CF3}" type="slidenum">
              <a:rPr lang="fr-FR" smtClean="0"/>
              <a:t>‹N°›</a:t>
            </a:fld>
            <a:endParaRPr lang="fr-FR"/>
          </a:p>
        </p:txBody>
      </p:sp>
    </p:spTree>
    <p:extLst>
      <p:ext uri="{BB962C8B-B14F-4D97-AF65-F5344CB8AC3E}">
        <p14:creationId xmlns:p14="http://schemas.microsoft.com/office/powerpoint/2010/main" val="660604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EB9139E-1358-4BE6-AFCF-C03341377445}" type="datetimeFigureOut">
              <a:rPr lang="fr-FR" smtClean="0"/>
              <a:t>15/11/2018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510681-5BC9-4FE1-A14D-48AE0C1F2CF3}" type="slidenum">
              <a:rPr lang="fr-FR" smtClean="0"/>
              <a:t>‹N°›</a:t>
            </a:fld>
            <a:endParaRPr lang="fr-FR"/>
          </a:p>
        </p:txBody>
      </p:sp>
    </p:spTree>
    <p:extLst>
      <p:ext uri="{BB962C8B-B14F-4D97-AF65-F5344CB8AC3E}">
        <p14:creationId xmlns:p14="http://schemas.microsoft.com/office/powerpoint/2010/main" val="201667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EB9139E-1358-4BE6-AFCF-C03341377445}" type="datetimeFigureOut">
              <a:rPr lang="fr-FR" smtClean="0"/>
              <a:t>15/11/2018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510681-5BC9-4FE1-A14D-48AE0C1F2CF3}" type="slidenum">
              <a:rPr lang="fr-FR" smtClean="0"/>
              <a:t>‹N°›</a:t>
            </a:fld>
            <a:endParaRPr lang="fr-FR"/>
          </a:p>
        </p:txBody>
      </p:sp>
    </p:spTree>
    <p:extLst>
      <p:ext uri="{BB962C8B-B14F-4D97-AF65-F5344CB8AC3E}">
        <p14:creationId xmlns:p14="http://schemas.microsoft.com/office/powerpoint/2010/main" val="1741158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9139E-1358-4BE6-AFCF-C03341377445}" type="datetimeFigureOut">
              <a:rPr lang="fr-FR" smtClean="0"/>
              <a:t>15/11/2018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10681-5BC9-4FE1-A14D-48AE0C1F2CF3}" type="slidenum">
              <a:rPr lang="fr-FR" smtClean="0"/>
              <a:t>‹N°›</a:t>
            </a:fld>
            <a:endParaRPr lang="fr-FR"/>
          </a:p>
        </p:txBody>
      </p:sp>
    </p:spTree>
    <p:extLst>
      <p:ext uri="{BB962C8B-B14F-4D97-AF65-F5344CB8AC3E}">
        <p14:creationId xmlns:p14="http://schemas.microsoft.com/office/powerpoint/2010/main" val="2004519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8350" y="406334"/>
            <a:ext cx="10515600" cy="1325563"/>
          </a:xfrm>
        </p:spPr>
        <p:txBody>
          <a:bodyPr>
            <a:normAutofit fontScale="90000"/>
          </a:bodyPr>
          <a:lstStyle/>
          <a:p>
            <a:pPr algn="ctr" rtl="1"/>
            <a:r>
              <a:rPr lang="ar-TN" sz="2700" b="1" dirty="0" smtClean="0">
                <a:solidFill>
                  <a:srgbClr val="009900"/>
                </a:solidFill>
              </a:rPr>
              <a:t>الجمهورية </a:t>
            </a:r>
            <a:r>
              <a:rPr lang="ar-TN" sz="2700" b="1" dirty="0">
                <a:solidFill>
                  <a:srgbClr val="009900"/>
                </a:solidFill>
              </a:rPr>
              <a:t>التونسية </a:t>
            </a:r>
            <a:br>
              <a:rPr lang="ar-TN" sz="2700" b="1" dirty="0">
                <a:solidFill>
                  <a:srgbClr val="009900"/>
                </a:solidFill>
              </a:rPr>
            </a:br>
            <a:r>
              <a:rPr lang="ar-TN" sz="2700" b="1" dirty="0">
                <a:solidFill>
                  <a:srgbClr val="009900"/>
                </a:solidFill>
              </a:rPr>
              <a:t>وزارة الشؤون </a:t>
            </a:r>
            <a:r>
              <a:rPr lang="ar-TN" sz="2700" b="1" dirty="0" smtClean="0">
                <a:solidFill>
                  <a:srgbClr val="009900"/>
                </a:solidFill>
              </a:rPr>
              <a:t>المحلية والبيئة </a:t>
            </a:r>
            <a:r>
              <a:rPr lang="fr-FR" sz="2700" b="1" dirty="0">
                <a:solidFill>
                  <a:srgbClr val="009900"/>
                </a:solidFill>
              </a:rPr>
              <a:t/>
            </a:r>
            <a:br>
              <a:rPr lang="fr-FR" sz="2700" b="1" dirty="0">
                <a:solidFill>
                  <a:srgbClr val="009900"/>
                </a:solidFill>
              </a:rPr>
            </a:br>
            <a:r>
              <a:rPr lang="ar-TN" sz="2700" b="1" dirty="0" smtClean="0">
                <a:solidFill>
                  <a:srgbClr val="009900"/>
                </a:solidFill>
              </a:rPr>
              <a:t>ولاية </a:t>
            </a:r>
            <a:r>
              <a:rPr lang="ar-TN" sz="2700" b="1" dirty="0">
                <a:solidFill>
                  <a:srgbClr val="009900"/>
                </a:solidFill>
              </a:rPr>
              <a:t>سليانة </a:t>
            </a:r>
            <a:br>
              <a:rPr lang="ar-TN" sz="2700" b="1" dirty="0">
                <a:solidFill>
                  <a:srgbClr val="009900"/>
                </a:solidFill>
              </a:rPr>
            </a:br>
            <a:r>
              <a:rPr lang="ar-TN" sz="2700" b="1" dirty="0">
                <a:solidFill>
                  <a:srgbClr val="009900"/>
                </a:solidFill>
              </a:rPr>
              <a:t>بلدية </a:t>
            </a:r>
            <a:r>
              <a:rPr lang="ar-TN" sz="2700" b="1" dirty="0" err="1">
                <a:solidFill>
                  <a:srgbClr val="009900"/>
                </a:solidFill>
              </a:rPr>
              <a:t>بوعرادة</a:t>
            </a:r>
            <a:endParaRPr lang="fr-FR" sz="6600" b="1" dirty="0">
              <a:solidFill>
                <a:srgbClr val="009900"/>
              </a:solidFill>
            </a:endParaRPr>
          </a:p>
        </p:txBody>
      </p:sp>
      <p:sp>
        <p:nvSpPr>
          <p:cNvPr id="3" name="Sous-titre 2"/>
          <p:cNvSpPr>
            <a:spLocks noGrp="1"/>
          </p:cNvSpPr>
          <p:nvPr>
            <p:ph idx="1"/>
          </p:nvPr>
        </p:nvSpPr>
        <p:spPr>
          <a:xfrm>
            <a:off x="849854" y="2321941"/>
            <a:ext cx="10596283" cy="3788401"/>
          </a:xfrm>
        </p:spPr>
        <p:txBody>
          <a:bodyPr>
            <a:normAutofit/>
          </a:bodyPr>
          <a:lstStyle/>
          <a:p>
            <a:pPr marL="0" indent="0" algn="ctr" rtl="1">
              <a:buNone/>
            </a:pPr>
            <a:endParaRPr lang="ar-TN" sz="4400" b="1" dirty="0" smtClean="0">
              <a:solidFill>
                <a:srgbClr val="CC3399"/>
              </a:solidFill>
            </a:endParaRPr>
          </a:p>
          <a:p>
            <a:pPr marL="0" indent="0" algn="ctr" rtl="1">
              <a:buNone/>
            </a:pPr>
            <a:r>
              <a:rPr lang="ar-TN" sz="4400" b="1" dirty="0" smtClean="0">
                <a:solidFill>
                  <a:schemeClr val="accent5">
                    <a:lumMod val="75000"/>
                  </a:schemeClr>
                </a:solidFill>
              </a:rPr>
              <a:t>البرنامج السنوي </a:t>
            </a:r>
            <a:r>
              <a:rPr lang="ar-TN" sz="4400" b="1" dirty="0" err="1" smtClean="0">
                <a:solidFill>
                  <a:schemeClr val="accent5">
                    <a:lumMod val="75000"/>
                  </a:schemeClr>
                </a:solidFill>
              </a:rPr>
              <a:t>للإستثمار</a:t>
            </a:r>
            <a:r>
              <a:rPr lang="ar-TN" sz="4400" b="1" dirty="0" smtClean="0">
                <a:solidFill>
                  <a:schemeClr val="accent5">
                    <a:lumMod val="75000"/>
                  </a:schemeClr>
                </a:solidFill>
              </a:rPr>
              <a:t> البلدي التشاركي</a:t>
            </a:r>
            <a:endParaRPr lang="fr-FR" sz="4400" b="1" dirty="0" smtClean="0">
              <a:solidFill>
                <a:schemeClr val="accent5">
                  <a:lumMod val="75000"/>
                </a:schemeClr>
              </a:solidFill>
            </a:endParaRPr>
          </a:p>
          <a:p>
            <a:pPr marL="0" indent="0" algn="ctr" rtl="1">
              <a:buNone/>
            </a:pPr>
            <a:r>
              <a:rPr lang="ar-TN" sz="4400" b="1" i="1" dirty="0" smtClean="0">
                <a:solidFill>
                  <a:schemeClr val="accent5">
                    <a:lumMod val="75000"/>
                  </a:schemeClr>
                </a:solidFill>
              </a:rPr>
              <a:t>  لسنة </a:t>
            </a:r>
            <a:r>
              <a:rPr lang="fr-FR" sz="4400" b="1" i="1" dirty="0" smtClean="0">
                <a:solidFill>
                  <a:schemeClr val="accent5">
                    <a:lumMod val="75000"/>
                  </a:schemeClr>
                </a:solidFill>
              </a:rPr>
              <a:t>2019</a:t>
            </a:r>
            <a:endParaRPr lang="ar-TN" sz="4400" b="1" i="1" dirty="0" smtClean="0">
              <a:solidFill>
                <a:schemeClr val="accent5">
                  <a:lumMod val="75000"/>
                </a:schemeClr>
              </a:solidFill>
            </a:endParaRPr>
          </a:p>
          <a:p>
            <a:pPr marL="0" indent="0" algn="ctr" rtl="1">
              <a:buNone/>
            </a:pPr>
            <a:endParaRPr lang="ar-TN" sz="4400" b="1" dirty="0" smtClean="0">
              <a:solidFill>
                <a:schemeClr val="accent1">
                  <a:lumMod val="75000"/>
                </a:schemeClr>
              </a:solidFill>
            </a:endParaRPr>
          </a:p>
          <a:p>
            <a:pPr marL="0" indent="0" algn="ctr" rtl="1">
              <a:buNone/>
            </a:pPr>
            <a:r>
              <a:rPr lang="ar-TN" sz="4400" b="1" i="1" dirty="0" smtClean="0">
                <a:solidFill>
                  <a:srgbClr val="FF0000"/>
                </a:solidFill>
              </a:rPr>
              <a:t>التشخيص المالي لبلدية </a:t>
            </a:r>
            <a:r>
              <a:rPr lang="ar-TN" sz="4400" b="1" i="1" dirty="0" err="1" smtClean="0">
                <a:solidFill>
                  <a:srgbClr val="FF0000"/>
                </a:solidFill>
              </a:rPr>
              <a:t>بوعرادة</a:t>
            </a:r>
            <a:endParaRPr lang="ar-TN" sz="4400" b="1" i="1" dirty="0" smtClean="0">
              <a:solidFill>
                <a:srgbClr val="FF0000"/>
              </a:solidFill>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3797" y="516367"/>
            <a:ext cx="1895546" cy="1495313"/>
          </a:xfrm>
          <a:prstGeom prst="rect">
            <a:avLst/>
          </a:prstGeom>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7786" y="612853"/>
            <a:ext cx="1800519" cy="1302340"/>
          </a:xfrm>
          <a:prstGeom prst="rect">
            <a:avLst/>
          </a:prstGeom>
        </p:spPr>
      </p:pic>
    </p:spTree>
    <p:extLst>
      <p:ext uri="{BB962C8B-B14F-4D97-AF65-F5344CB8AC3E}">
        <p14:creationId xmlns:p14="http://schemas.microsoft.com/office/powerpoint/2010/main" val="10421381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 fill="hold"/>
                                        <p:tgtEl>
                                          <p:spTgt spid="4"/>
                                        </p:tgtEl>
                                        <p:attrNameLst>
                                          <p:attrName>ppt_w</p:attrName>
                                        </p:attrNameLst>
                                      </p:cBhvr>
                                      <p:tavLst>
                                        <p:tav tm="0">
                                          <p:val>
                                            <p:fltVal val="0"/>
                                          </p:val>
                                        </p:tav>
                                        <p:tav tm="100000">
                                          <p:val>
                                            <p:strVal val="#ppt_w"/>
                                          </p:val>
                                        </p:tav>
                                      </p:tavLst>
                                    </p:anim>
                                    <p:anim calcmode="lin" valueType="num">
                                      <p:cBhvr>
                                        <p:cTn id="8" dur="250" fill="hold"/>
                                        <p:tgtEl>
                                          <p:spTgt spid="4"/>
                                        </p:tgtEl>
                                        <p:attrNameLst>
                                          <p:attrName>ppt_h</p:attrName>
                                        </p:attrNameLst>
                                      </p:cBhvr>
                                      <p:tavLst>
                                        <p:tav tm="0">
                                          <p:val>
                                            <p:fltVal val="0"/>
                                          </p:val>
                                        </p:tav>
                                        <p:tav tm="100000">
                                          <p:val>
                                            <p:strVal val="#ppt_h"/>
                                          </p:val>
                                        </p:tav>
                                      </p:tavLst>
                                    </p:anim>
                                    <p:anim calcmode="lin" valueType="num">
                                      <p:cBhvr>
                                        <p:cTn id="9" dur="250" fill="hold"/>
                                        <p:tgtEl>
                                          <p:spTgt spid="4"/>
                                        </p:tgtEl>
                                        <p:attrNameLst>
                                          <p:attrName>style.rotation</p:attrName>
                                        </p:attrNameLst>
                                      </p:cBhvr>
                                      <p:tavLst>
                                        <p:tav tm="0">
                                          <p:val>
                                            <p:fltVal val="90"/>
                                          </p:val>
                                        </p:tav>
                                        <p:tav tm="100000">
                                          <p:val>
                                            <p:fltVal val="0"/>
                                          </p:val>
                                        </p:tav>
                                      </p:tavLst>
                                    </p:anim>
                                    <p:animEffect transition="in" filter="fade">
                                      <p:cBhvr>
                                        <p:cTn id="10" dur="25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25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par>
                                <p:cTn id="32" presetID="31"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250" fill="hold"/>
                                        <p:tgtEl>
                                          <p:spTgt spid="5"/>
                                        </p:tgtEl>
                                        <p:attrNameLst>
                                          <p:attrName>ppt_w</p:attrName>
                                        </p:attrNameLst>
                                      </p:cBhvr>
                                      <p:tavLst>
                                        <p:tav tm="0">
                                          <p:val>
                                            <p:fltVal val="0"/>
                                          </p:val>
                                        </p:tav>
                                        <p:tav tm="100000">
                                          <p:val>
                                            <p:strVal val="#ppt_w"/>
                                          </p:val>
                                        </p:tav>
                                      </p:tavLst>
                                    </p:anim>
                                    <p:anim calcmode="lin" valueType="num">
                                      <p:cBhvr>
                                        <p:cTn id="43" dur="250" fill="hold"/>
                                        <p:tgtEl>
                                          <p:spTgt spid="5"/>
                                        </p:tgtEl>
                                        <p:attrNameLst>
                                          <p:attrName>ppt_h</p:attrName>
                                        </p:attrNameLst>
                                      </p:cBhvr>
                                      <p:tavLst>
                                        <p:tav tm="0">
                                          <p:val>
                                            <p:fltVal val="0"/>
                                          </p:val>
                                        </p:tav>
                                        <p:tav tm="100000">
                                          <p:val>
                                            <p:strVal val="#ppt_h"/>
                                          </p:val>
                                        </p:tav>
                                      </p:tavLst>
                                    </p:anim>
                                    <p:anim calcmode="lin" valueType="num">
                                      <p:cBhvr>
                                        <p:cTn id="44" dur="250" fill="hold"/>
                                        <p:tgtEl>
                                          <p:spTgt spid="5"/>
                                        </p:tgtEl>
                                        <p:attrNameLst>
                                          <p:attrName>style.rotation</p:attrName>
                                        </p:attrNameLst>
                                      </p:cBhvr>
                                      <p:tavLst>
                                        <p:tav tm="0">
                                          <p:val>
                                            <p:fltVal val="90"/>
                                          </p:val>
                                        </p:tav>
                                        <p:tav tm="100000">
                                          <p:val>
                                            <p:fltVal val="0"/>
                                          </p:val>
                                        </p:tav>
                                      </p:tavLst>
                                    </p:anim>
                                    <p:animEffect transition="in" filter="fade">
                                      <p:cBhvr>
                                        <p:cTn id="45" dur="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3119" y="749588"/>
            <a:ext cx="10515600" cy="1325563"/>
          </a:xfrm>
        </p:spPr>
        <p:txBody>
          <a:bodyPr/>
          <a:lstStyle/>
          <a:p>
            <a:pPr algn="ctr" rtl="1"/>
            <a:r>
              <a:rPr lang="ar-TN" b="1" dirty="0" smtClean="0">
                <a:solidFill>
                  <a:schemeClr val="accent5">
                    <a:lumMod val="75000"/>
                  </a:schemeClr>
                </a:solidFill>
              </a:rPr>
              <a:t>هيكلة نفقات العنوان الأول </a:t>
            </a:r>
            <a:br>
              <a:rPr lang="ar-TN" b="1" dirty="0" smtClean="0">
                <a:solidFill>
                  <a:schemeClr val="accent5">
                    <a:lumMod val="75000"/>
                  </a:schemeClr>
                </a:solidFill>
              </a:rPr>
            </a:br>
            <a:r>
              <a:rPr lang="ar-TN" b="1" dirty="0" smtClean="0">
                <a:solidFill>
                  <a:schemeClr val="accent5">
                    <a:lumMod val="75000"/>
                  </a:schemeClr>
                </a:solidFill>
              </a:rPr>
              <a:t>(معدل الخمس سنوات 2013 / 2017  )</a:t>
            </a:r>
            <a:endParaRPr lang="fr-FR" b="1" dirty="0">
              <a:solidFill>
                <a:schemeClr val="accent5">
                  <a:lumMod val="75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95133418"/>
              </p:ext>
            </p:extLst>
          </p:nvPr>
        </p:nvGraphicFramePr>
        <p:xfrm>
          <a:off x="1482706" y="2927865"/>
          <a:ext cx="8898082" cy="2225040"/>
        </p:xfrm>
        <a:graphic>
          <a:graphicData uri="http://schemas.openxmlformats.org/drawingml/2006/table">
            <a:tbl>
              <a:tblPr rtl="1" firstRow="1" bandRow="1">
                <a:tableStyleId>{5C22544A-7EE6-4342-B048-85BDC9FD1C3A}</a:tableStyleId>
              </a:tblPr>
              <a:tblGrid>
                <a:gridCol w="6026997"/>
                <a:gridCol w="2871085"/>
              </a:tblGrid>
              <a:tr h="370840">
                <a:tc>
                  <a:txBody>
                    <a:bodyPr/>
                    <a:lstStyle/>
                    <a:p>
                      <a:pPr algn="ctr" rtl="1"/>
                      <a:r>
                        <a:rPr lang="ar-TN" dirty="0" smtClean="0">
                          <a:solidFill>
                            <a:srgbClr val="FF0000"/>
                          </a:solidFill>
                        </a:rPr>
                        <a:t>بيان النفقات </a:t>
                      </a:r>
                      <a:endParaRPr lang="fr-FR" dirty="0">
                        <a:solidFill>
                          <a:srgbClr val="FF0000"/>
                        </a:solidFill>
                      </a:endParaRPr>
                    </a:p>
                  </a:txBody>
                  <a:tcPr anchor="ctr"/>
                </a:tc>
                <a:tc>
                  <a:txBody>
                    <a:bodyPr/>
                    <a:lstStyle/>
                    <a:p>
                      <a:pPr algn="ctr" rtl="1"/>
                      <a:r>
                        <a:rPr lang="ar-TN" dirty="0" smtClean="0">
                          <a:solidFill>
                            <a:srgbClr val="FF0000"/>
                          </a:solidFill>
                        </a:rPr>
                        <a:t>المـبلـــغ</a:t>
                      </a:r>
                      <a:endParaRPr lang="fr-FR" dirty="0">
                        <a:solidFill>
                          <a:srgbClr val="FF0000"/>
                        </a:solidFill>
                      </a:endParaRPr>
                    </a:p>
                  </a:txBody>
                  <a:tcPr anchor="ctr"/>
                </a:tc>
              </a:tr>
              <a:tr h="370840">
                <a:tc>
                  <a:txBody>
                    <a:bodyPr/>
                    <a:lstStyle/>
                    <a:p>
                      <a:pPr algn="r" rtl="1"/>
                      <a:r>
                        <a:rPr lang="ar-TN" dirty="0" smtClean="0"/>
                        <a:t>القسم الأول:</a:t>
                      </a:r>
                      <a:r>
                        <a:rPr lang="ar-TN" baseline="0" dirty="0" smtClean="0"/>
                        <a:t> التأجير العمومي </a:t>
                      </a:r>
                      <a:endParaRPr lang="fr-FR" dirty="0"/>
                    </a:p>
                  </a:txBody>
                  <a:tcPr anchor="ctr"/>
                </a:tc>
                <a:tc>
                  <a:txBody>
                    <a:bodyPr/>
                    <a:lstStyle/>
                    <a:p>
                      <a:pPr algn="ctr" rtl="1"/>
                      <a:r>
                        <a:rPr lang="en-US" b="1" dirty="0" smtClean="0"/>
                        <a:t>374,510,326</a:t>
                      </a:r>
                      <a:endParaRPr lang="fr-FR" b="1" dirty="0"/>
                    </a:p>
                  </a:txBody>
                  <a:tcPr anchor="ctr"/>
                </a:tc>
              </a:tr>
              <a:tr h="370840">
                <a:tc>
                  <a:txBody>
                    <a:bodyPr/>
                    <a:lstStyle/>
                    <a:p>
                      <a:pPr algn="r" rtl="1"/>
                      <a:r>
                        <a:rPr lang="ar-TN" dirty="0" smtClean="0"/>
                        <a:t>القسم 02:</a:t>
                      </a:r>
                      <a:r>
                        <a:rPr lang="ar-TN" baseline="0" dirty="0" smtClean="0"/>
                        <a:t> وسائل المصالح</a:t>
                      </a:r>
                      <a:endParaRPr lang="fr-FR" dirty="0"/>
                    </a:p>
                  </a:txBody>
                  <a:tcPr anchor="ctr"/>
                </a:tc>
                <a:tc>
                  <a:txBody>
                    <a:bodyPr/>
                    <a:lstStyle/>
                    <a:p>
                      <a:pPr algn="ctr" rtl="1"/>
                      <a:r>
                        <a:rPr lang="en-US" b="1" dirty="0" smtClean="0"/>
                        <a:t>184,812,817</a:t>
                      </a:r>
                      <a:endParaRPr lang="fr-FR" b="1" dirty="0"/>
                    </a:p>
                  </a:txBody>
                  <a:tcPr anchor="ctr"/>
                </a:tc>
              </a:tr>
              <a:tr h="370840">
                <a:tc>
                  <a:txBody>
                    <a:bodyPr/>
                    <a:lstStyle/>
                    <a:p>
                      <a:pPr algn="r" rtl="1"/>
                      <a:r>
                        <a:rPr lang="ar-TN" dirty="0" smtClean="0"/>
                        <a:t>القسم 03: التدخل العمومي</a:t>
                      </a:r>
                      <a:endParaRPr lang="fr-FR" dirty="0"/>
                    </a:p>
                  </a:txBody>
                  <a:tcPr anchor="ctr"/>
                </a:tc>
                <a:tc>
                  <a:txBody>
                    <a:bodyPr/>
                    <a:lstStyle/>
                    <a:p>
                      <a:pPr algn="ctr" rtl="1"/>
                      <a:r>
                        <a:rPr lang="en-US" b="1" dirty="0" smtClean="0"/>
                        <a:t>20,924,647</a:t>
                      </a:r>
                      <a:endParaRPr lang="fr-FR" b="1" dirty="0"/>
                    </a:p>
                  </a:txBody>
                  <a:tcPr anchor="ctr"/>
                </a:tc>
              </a:tr>
              <a:tr h="370840">
                <a:tc>
                  <a:txBody>
                    <a:bodyPr/>
                    <a:lstStyle/>
                    <a:p>
                      <a:pPr algn="r" rtl="1"/>
                      <a:r>
                        <a:rPr lang="ar-TN" dirty="0" smtClean="0"/>
                        <a:t>القسم الخامس:</a:t>
                      </a:r>
                      <a:r>
                        <a:rPr lang="ar-TN" baseline="0" dirty="0" smtClean="0"/>
                        <a:t> فوائد الدين</a:t>
                      </a:r>
                      <a:endParaRPr lang="fr-FR" dirty="0"/>
                    </a:p>
                  </a:txBody>
                  <a:tcPr anchor="ctr"/>
                </a:tc>
                <a:tc>
                  <a:txBody>
                    <a:bodyPr/>
                    <a:lstStyle/>
                    <a:p>
                      <a:pPr algn="ctr" rtl="1"/>
                      <a:r>
                        <a:rPr lang="en-US" b="1" dirty="0" smtClean="0"/>
                        <a:t>13,720,221</a:t>
                      </a:r>
                      <a:endParaRPr lang="fr-FR" b="1" dirty="0"/>
                    </a:p>
                  </a:txBody>
                  <a:tcPr anchor="ctr"/>
                </a:tc>
              </a:tr>
              <a:tr h="370840">
                <a:tc>
                  <a:txBody>
                    <a:bodyPr/>
                    <a:lstStyle/>
                    <a:p>
                      <a:pPr algn="r" rtl="1"/>
                      <a:r>
                        <a:rPr lang="ar-TN" b="1" dirty="0" smtClean="0"/>
                        <a:t>   </a:t>
                      </a:r>
                      <a:r>
                        <a:rPr lang="ar-TN" b="1" dirty="0" smtClean="0">
                          <a:solidFill>
                            <a:srgbClr val="FF0000"/>
                          </a:solidFill>
                        </a:rPr>
                        <a:t>الجــمــلة </a:t>
                      </a:r>
                      <a:endParaRPr lang="fr-FR" b="1" dirty="0">
                        <a:solidFill>
                          <a:srgbClr val="FF0000"/>
                        </a:solidFill>
                      </a:endParaRPr>
                    </a:p>
                  </a:txBody>
                  <a:tcPr anchor="ctr"/>
                </a:tc>
                <a:tc>
                  <a:txBody>
                    <a:bodyPr/>
                    <a:lstStyle/>
                    <a:p>
                      <a:pPr algn="ctr" rtl="1"/>
                      <a:r>
                        <a:rPr lang="en-US" b="1" dirty="0" smtClean="0">
                          <a:solidFill>
                            <a:srgbClr val="FF0000"/>
                          </a:solidFill>
                        </a:rPr>
                        <a:t>593,968,011</a:t>
                      </a:r>
                      <a:endParaRPr lang="fr-FR" b="1" dirty="0">
                        <a:solidFill>
                          <a:srgbClr val="FF0000"/>
                        </a:solidFill>
                      </a:endParaRPr>
                    </a:p>
                  </a:txBody>
                  <a:tcPr anchor="ctr"/>
                </a:tc>
              </a:tr>
            </a:tbl>
          </a:graphicData>
        </a:graphic>
      </p:graphicFrame>
      <p:sp>
        <p:nvSpPr>
          <p:cNvPr id="5" name="Rectangle 4"/>
          <p:cNvSpPr/>
          <p:nvPr/>
        </p:nvSpPr>
        <p:spPr>
          <a:xfrm>
            <a:off x="1548515" y="2558533"/>
            <a:ext cx="1239442" cy="369332"/>
          </a:xfrm>
          <a:prstGeom prst="rect">
            <a:avLst/>
          </a:prstGeom>
        </p:spPr>
        <p:txBody>
          <a:bodyPr wrap="none">
            <a:spAutoFit/>
          </a:bodyPr>
          <a:lstStyle/>
          <a:p>
            <a:r>
              <a:rPr lang="ar-TN" b="1" dirty="0" smtClean="0">
                <a:solidFill>
                  <a:srgbClr val="FF0000"/>
                </a:solidFill>
              </a:rPr>
              <a:t>بحساب الدينار</a:t>
            </a:r>
            <a:endParaRPr lang="fr-FR" dirty="0">
              <a:solidFill>
                <a:srgbClr val="FF0000"/>
              </a:solidFill>
            </a:endParaRPr>
          </a:p>
        </p:txBody>
      </p:sp>
    </p:spTree>
    <p:extLst>
      <p:ext uri="{BB962C8B-B14F-4D97-AF65-F5344CB8AC3E}">
        <p14:creationId xmlns:p14="http://schemas.microsoft.com/office/powerpoint/2010/main" val="2069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638596099"/>
              </p:ext>
            </p:extLst>
          </p:nvPr>
        </p:nvGraphicFramePr>
        <p:xfrm>
          <a:off x="1247887" y="1215615"/>
          <a:ext cx="9800216" cy="4931030"/>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1893346" y="393297"/>
            <a:ext cx="8337176" cy="738664"/>
          </a:xfrm>
          <a:prstGeom prst="rect">
            <a:avLst/>
          </a:prstGeom>
        </p:spPr>
        <p:txBody>
          <a:bodyPr wrap="square">
            <a:spAutoFit/>
          </a:bodyPr>
          <a:lstStyle/>
          <a:p>
            <a:pPr algn="ctr" rtl="1">
              <a:lnSpc>
                <a:spcPct val="150000"/>
              </a:lnSpc>
              <a:defRPr sz="2160" b="1" i="0" u="none" strike="noStrike" kern="1200" baseline="0">
                <a:solidFill>
                  <a:prstClr val="black"/>
                </a:solidFill>
                <a:latin typeface="+mn-lt"/>
                <a:ea typeface="+mn-ea"/>
                <a:cs typeface="+mn-cs"/>
              </a:defRPr>
            </a:pPr>
            <a:r>
              <a:rPr lang="ar-TN" sz="2800" dirty="0">
                <a:solidFill>
                  <a:schemeClr val="accent5">
                    <a:lumMod val="75000"/>
                  </a:schemeClr>
                </a:solidFill>
              </a:rPr>
              <a:t>هيكلة نفقات العنوان الأول : معدل الخمس سنوات </a:t>
            </a:r>
            <a:r>
              <a:rPr lang="fr-FR" sz="2800" dirty="0">
                <a:solidFill>
                  <a:schemeClr val="accent5">
                    <a:lumMod val="75000"/>
                  </a:schemeClr>
                </a:solidFill>
              </a:rPr>
              <a:t>2013</a:t>
            </a:r>
            <a:r>
              <a:rPr lang="ar-TN" sz="2800" dirty="0">
                <a:solidFill>
                  <a:schemeClr val="accent5">
                    <a:lumMod val="75000"/>
                  </a:schemeClr>
                </a:solidFill>
              </a:rPr>
              <a:t>  الى 2017</a:t>
            </a:r>
            <a:r>
              <a:rPr lang="ar-TN" dirty="0"/>
              <a:t> </a:t>
            </a:r>
          </a:p>
        </p:txBody>
      </p:sp>
    </p:spTree>
    <p:extLst>
      <p:ext uri="{BB962C8B-B14F-4D97-AF65-F5344CB8AC3E}">
        <p14:creationId xmlns:p14="http://schemas.microsoft.com/office/powerpoint/2010/main" val="37834742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TN" b="1" dirty="0" smtClean="0">
                <a:solidFill>
                  <a:schemeClr val="accent1">
                    <a:lumMod val="75000"/>
                  </a:schemeClr>
                </a:solidFill>
              </a:rPr>
              <a:t>المؤشرات المالية من سنة 2013 إلى سنة 2017</a:t>
            </a:r>
            <a:endParaRPr lang="fr-FR" b="1" dirty="0">
              <a:solidFill>
                <a:schemeClr val="accent1">
                  <a:lumMod val="75000"/>
                </a:schemeClr>
              </a:solidFill>
            </a:endParaRP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059093145"/>
              </p:ext>
            </p:extLst>
          </p:nvPr>
        </p:nvGraphicFramePr>
        <p:xfrm>
          <a:off x="1108038" y="1901625"/>
          <a:ext cx="10499463" cy="3917752"/>
        </p:xfrm>
        <a:graphic>
          <a:graphicData uri="http://schemas.openxmlformats.org/drawingml/2006/table">
            <a:tbl>
              <a:tblPr rtl="1" firstRow="1" firstCol="1" bandRow="1">
                <a:tableStyleId>{5C22544A-7EE6-4342-B048-85BDC9FD1C3A}</a:tableStyleId>
              </a:tblPr>
              <a:tblGrid>
                <a:gridCol w="2361706"/>
                <a:gridCol w="1317409"/>
                <a:gridCol w="1258645"/>
                <a:gridCol w="1312433"/>
                <a:gridCol w="1312433"/>
                <a:gridCol w="1463040"/>
                <a:gridCol w="1473797"/>
              </a:tblGrid>
              <a:tr h="395449">
                <a:tc>
                  <a:txBody>
                    <a:bodyPr/>
                    <a:lstStyle/>
                    <a:p>
                      <a:pPr algn="ctr" rtl="1">
                        <a:lnSpc>
                          <a:spcPct val="150000"/>
                        </a:lnSpc>
                        <a:spcAft>
                          <a:spcPts val="0"/>
                        </a:spcAft>
                      </a:pPr>
                      <a:r>
                        <a:rPr lang="ar-TN" sz="1800" dirty="0">
                          <a:solidFill>
                            <a:srgbClr val="FF0000"/>
                          </a:solidFill>
                          <a:effectLst/>
                        </a:rPr>
                        <a:t>المؤشرات</a:t>
                      </a:r>
                      <a:endParaRPr lang="fr-FR" sz="1800" dirty="0">
                        <a:solidFill>
                          <a:srgbClr val="FF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800" dirty="0" smtClean="0">
                          <a:solidFill>
                            <a:srgbClr val="FF0000"/>
                          </a:solidFill>
                          <a:effectLst/>
                        </a:rPr>
                        <a:t>2013</a:t>
                      </a:r>
                      <a:endParaRPr lang="fr-FR" sz="1800" dirty="0">
                        <a:solidFill>
                          <a:srgbClr val="FF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800" dirty="0" smtClean="0">
                          <a:solidFill>
                            <a:srgbClr val="FF0000"/>
                          </a:solidFill>
                          <a:effectLst/>
                        </a:rPr>
                        <a:t>2014</a:t>
                      </a:r>
                      <a:endParaRPr lang="fr-FR" sz="1800" dirty="0">
                        <a:solidFill>
                          <a:srgbClr val="FF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800" dirty="0" smtClean="0">
                          <a:solidFill>
                            <a:srgbClr val="FF0000"/>
                          </a:solidFill>
                          <a:effectLst/>
                        </a:rPr>
                        <a:t>2015</a:t>
                      </a:r>
                      <a:endParaRPr lang="fr-FR" sz="1800" dirty="0">
                        <a:solidFill>
                          <a:srgbClr val="FF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800" dirty="0" smtClean="0">
                          <a:solidFill>
                            <a:srgbClr val="FF0000"/>
                          </a:solidFill>
                          <a:effectLst/>
                        </a:rPr>
                        <a:t>2016</a:t>
                      </a:r>
                      <a:endParaRPr lang="fr-FR" sz="1800" dirty="0">
                        <a:solidFill>
                          <a:srgbClr val="FF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800" dirty="0" smtClean="0">
                          <a:solidFill>
                            <a:srgbClr val="FF0000"/>
                          </a:solidFill>
                          <a:effectLst/>
                        </a:rPr>
                        <a:t>2017</a:t>
                      </a:r>
                      <a:endParaRPr lang="fr-FR" sz="1800" dirty="0" smtClean="0">
                        <a:solidFill>
                          <a:srgbClr val="FF0000"/>
                        </a:solidFill>
                        <a:effectLst/>
                      </a:endParaRPr>
                    </a:p>
                  </a:txBody>
                  <a:tcPr marL="68298" marR="68298" marT="0" marB="0" anchor="ctr"/>
                </a:tc>
                <a:tc>
                  <a:txBody>
                    <a:bodyPr/>
                    <a:lstStyle/>
                    <a:p>
                      <a:pPr algn="ctr" rtl="1">
                        <a:lnSpc>
                          <a:spcPct val="115000"/>
                        </a:lnSpc>
                        <a:spcAft>
                          <a:spcPts val="0"/>
                        </a:spcAft>
                      </a:pPr>
                      <a:r>
                        <a:rPr lang="ar-TN" sz="1800" dirty="0" smtClean="0">
                          <a:solidFill>
                            <a:srgbClr val="FF0000"/>
                          </a:solidFill>
                          <a:effectLst/>
                        </a:rPr>
                        <a:t>ملاحظات </a:t>
                      </a:r>
                      <a:endParaRPr lang="fr-FR" sz="1800" dirty="0" smtClean="0">
                        <a:solidFill>
                          <a:srgbClr val="FF0000"/>
                        </a:solidFill>
                        <a:effectLst/>
                      </a:endParaRPr>
                    </a:p>
                  </a:txBody>
                  <a:tcPr marL="68298" marR="68298" marT="0" marB="0" anchor="ctr"/>
                </a:tc>
              </a:tr>
              <a:tr h="679555">
                <a:tc>
                  <a:txBody>
                    <a:bodyPr/>
                    <a:lstStyle/>
                    <a:p>
                      <a:pPr algn="r" rtl="1">
                        <a:lnSpc>
                          <a:spcPct val="115000"/>
                        </a:lnSpc>
                        <a:spcAft>
                          <a:spcPts val="0"/>
                        </a:spcAft>
                      </a:pPr>
                      <a:r>
                        <a:rPr lang="ar-TN" sz="1200" dirty="0">
                          <a:effectLst/>
                        </a:rPr>
                        <a:t>عنوان 1</a:t>
                      </a:r>
                      <a:endParaRPr lang="fr-FR" sz="1100" dirty="0">
                        <a:effectLst/>
                      </a:endParaRPr>
                    </a:p>
                    <a:p>
                      <a:pPr algn="r" rtl="1">
                        <a:lnSpc>
                          <a:spcPct val="115000"/>
                        </a:lnSpc>
                        <a:spcAft>
                          <a:spcPts val="0"/>
                        </a:spcAft>
                      </a:pPr>
                      <a:r>
                        <a:rPr lang="ar-TN" sz="1200" dirty="0">
                          <a:effectLst/>
                        </a:rPr>
                        <a:t>ـ نسبة الموارد الذاتية من </a:t>
                      </a:r>
                      <a:r>
                        <a:rPr lang="ar-TN" sz="1200" dirty="0" smtClean="0">
                          <a:effectLst/>
                        </a:rPr>
                        <a:t>الموارد(</a:t>
                      </a:r>
                      <a:r>
                        <a:rPr lang="ar-TN" sz="1200" baseline="0" dirty="0" smtClean="0">
                          <a:effectLst/>
                        </a:rPr>
                        <a:t> مؤشر </a:t>
                      </a:r>
                      <a:r>
                        <a:rPr lang="ar-TN" sz="1200" baseline="0" dirty="0" err="1" smtClean="0">
                          <a:effectLst/>
                        </a:rPr>
                        <a:t>الإستقلالية</a:t>
                      </a:r>
                      <a:r>
                        <a:rPr lang="ar-TN" sz="1200" baseline="0" dirty="0" smtClean="0">
                          <a:effectLst/>
                        </a:rPr>
                        <a:t> )</a:t>
                      </a:r>
                      <a:endParaRPr lang="fr-FR" sz="1100" dirty="0">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smtClean="0">
                          <a:effectLst/>
                        </a:rPr>
                        <a:t>261630662</a:t>
                      </a:r>
                      <a:endParaRPr lang="fr-FR" sz="1100" dirty="0">
                        <a:effectLst/>
                      </a:endParaRPr>
                    </a:p>
                    <a:p>
                      <a:pPr algn="ctr" rtl="1">
                        <a:lnSpc>
                          <a:spcPct val="115000"/>
                        </a:lnSpc>
                        <a:spcAft>
                          <a:spcPts val="0"/>
                        </a:spcAft>
                      </a:pPr>
                      <a:r>
                        <a:rPr lang="ar-TN" sz="1200" b="1" dirty="0">
                          <a:solidFill>
                            <a:srgbClr val="C00000"/>
                          </a:solidFill>
                          <a:effectLst/>
                        </a:rPr>
                        <a:t>(النسبة 34.20 %)</a:t>
                      </a:r>
                      <a:endParaRPr lang="fr-FR" sz="1100" b="1" dirty="0">
                        <a:solidFill>
                          <a:srgbClr val="C0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smtClean="0">
                          <a:effectLst/>
                        </a:rPr>
                        <a:t>250510939</a:t>
                      </a:r>
                      <a:endParaRPr lang="fr-FR" sz="1100" dirty="0">
                        <a:effectLst/>
                      </a:endParaRPr>
                    </a:p>
                    <a:p>
                      <a:pPr algn="ctr" rtl="1">
                        <a:lnSpc>
                          <a:spcPct val="115000"/>
                        </a:lnSpc>
                        <a:spcAft>
                          <a:spcPts val="0"/>
                        </a:spcAft>
                      </a:pPr>
                      <a:r>
                        <a:rPr lang="ar-TN" sz="1200" b="1" dirty="0">
                          <a:solidFill>
                            <a:srgbClr val="C00000"/>
                          </a:solidFill>
                          <a:effectLst/>
                        </a:rPr>
                        <a:t>( النسبة 37.80% )</a:t>
                      </a:r>
                      <a:endParaRPr lang="fr-FR" sz="1100" b="1" dirty="0">
                        <a:solidFill>
                          <a:srgbClr val="C0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smtClean="0">
                          <a:effectLst/>
                        </a:rPr>
                        <a:t>318564984</a:t>
                      </a:r>
                      <a:endParaRPr lang="fr-FR" sz="1100" dirty="0">
                        <a:effectLst/>
                      </a:endParaRPr>
                    </a:p>
                    <a:p>
                      <a:pPr algn="ctr" rtl="1">
                        <a:lnSpc>
                          <a:spcPct val="115000"/>
                        </a:lnSpc>
                        <a:spcAft>
                          <a:spcPts val="0"/>
                        </a:spcAft>
                      </a:pPr>
                      <a:r>
                        <a:rPr lang="ar-TN" sz="1200" dirty="0">
                          <a:effectLst/>
                        </a:rPr>
                        <a:t>(</a:t>
                      </a:r>
                      <a:r>
                        <a:rPr lang="ar-TN" sz="1200" b="1" dirty="0">
                          <a:solidFill>
                            <a:srgbClr val="C00000"/>
                          </a:solidFill>
                          <a:effectLst/>
                        </a:rPr>
                        <a:t> النسبة 39.46 % )</a:t>
                      </a:r>
                      <a:endParaRPr lang="fr-FR" sz="1100" b="1" dirty="0">
                        <a:solidFill>
                          <a:srgbClr val="C00000"/>
                        </a:solidFill>
                        <a:effectLst/>
                        <a:latin typeface="Calibri"/>
                        <a:ea typeface="Calibri"/>
                        <a:cs typeface="Arial"/>
                      </a:endParaRPr>
                    </a:p>
                  </a:txBody>
                  <a:tcPr marL="68298" marR="68298" marT="0" marB="0" anchor="ctr"/>
                </a:tc>
                <a:tc>
                  <a:txBody>
                    <a:bodyPr/>
                    <a:lstStyle/>
                    <a:p>
                      <a:pPr algn="ctr" rtl="0">
                        <a:lnSpc>
                          <a:spcPct val="115000"/>
                        </a:lnSpc>
                        <a:spcAft>
                          <a:spcPts val="0"/>
                        </a:spcAft>
                      </a:pPr>
                      <a:r>
                        <a:rPr lang="ar-TN" sz="1200" dirty="0" smtClean="0">
                          <a:effectLst/>
                        </a:rPr>
                        <a:t>297823619</a:t>
                      </a:r>
                      <a:endParaRPr lang="fr-FR" sz="1100" dirty="0">
                        <a:effectLst/>
                      </a:endParaRPr>
                    </a:p>
                    <a:p>
                      <a:pPr algn="ctr" rtl="1">
                        <a:lnSpc>
                          <a:spcPct val="115000"/>
                        </a:lnSpc>
                        <a:spcAft>
                          <a:spcPts val="0"/>
                        </a:spcAft>
                      </a:pPr>
                      <a:r>
                        <a:rPr lang="ar-TN" sz="1200" b="1" dirty="0">
                          <a:solidFill>
                            <a:srgbClr val="C00000"/>
                          </a:solidFill>
                          <a:effectLst/>
                        </a:rPr>
                        <a:t>( النسبة </a:t>
                      </a:r>
                      <a:r>
                        <a:rPr lang="ar-TN" sz="1200" b="1" dirty="0" smtClean="0">
                          <a:solidFill>
                            <a:srgbClr val="C00000"/>
                          </a:solidFill>
                          <a:effectLst/>
                        </a:rPr>
                        <a:t>41,30%)</a:t>
                      </a:r>
                      <a:endParaRPr lang="fr-FR" sz="1100" b="1" dirty="0">
                        <a:solidFill>
                          <a:srgbClr val="C00000"/>
                        </a:solidFill>
                        <a:effectLst/>
                        <a:latin typeface="Calibri"/>
                        <a:ea typeface="Calibri"/>
                        <a:cs typeface="Arial"/>
                      </a:endParaRPr>
                    </a:p>
                  </a:txBody>
                  <a:tcPr marL="68298" marR="68298" marT="0" marB="0" anchor="ctr"/>
                </a:tc>
                <a:tc>
                  <a:txBody>
                    <a:bodyPr/>
                    <a:lstStyle/>
                    <a:p>
                      <a:pPr algn="ctr"/>
                      <a:r>
                        <a:rPr lang="ar-TN" sz="1400" dirty="0" smtClean="0"/>
                        <a:t>426882977</a:t>
                      </a:r>
                    </a:p>
                    <a:p>
                      <a:pPr algn="ctr"/>
                      <a:r>
                        <a:rPr lang="fr-FR" sz="1200" b="1" dirty="0" smtClean="0">
                          <a:solidFill>
                            <a:srgbClr val="FF0000"/>
                          </a:solidFill>
                        </a:rPr>
                        <a:t>%</a:t>
                      </a:r>
                      <a:r>
                        <a:rPr lang="ar-TN" sz="1200" b="1" dirty="0" smtClean="0">
                          <a:solidFill>
                            <a:srgbClr val="FF0000"/>
                          </a:solidFill>
                        </a:rPr>
                        <a:t>النسبة  43,52</a:t>
                      </a:r>
                      <a:r>
                        <a:rPr lang="ar-TN" sz="1400" dirty="0" smtClean="0">
                          <a:solidFill>
                            <a:srgbClr val="FF0000"/>
                          </a:solidFill>
                        </a:rPr>
                        <a:t> </a:t>
                      </a:r>
                      <a:endParaRPr lang="fr-FR" sz="1400" dirty="0">
                        <a:solidFill>
                          <a:srgbClr val="FF0000"/>
                        </a:solidFill>
                      </a:endParaRPr>
                    </a:p>
                  </a:txBody>
                  <a:tcPr marL="68298" marR="68298"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TN" sz="1100" b="1" dirty="0" smtClean="0">
                          <a:solidFill>
                            <a:srgbClr val="C00000"/>
                          </a:solidFill>
                          <a:effectLst/>
                          <a:latin typeface="Calibri"/>
                          <a:ea typeface="Calibri"/>
                          <a:cs typeface="Arial"/>
                        </a:rPr>
                        <a:t>النسبة الوطنية 65 </a:t>
                      </a:r>
                      <a:r>
                        <a:rPr lang="ar-TN" sz="1100" b="1" dirty="0" smtClean="0">
                          <a:solidFill>
                            <a:srgbClr val="FF0000"/>
                          </a:solidFill>
                          <a:effectLst/>
                        </a:rPr>
                        <a:t>%</a:t>
                      </a:r>
                      <a:endParaRPr lang="fr-FR" sz="1050" b="1" dirty="0" smtClean="0">
                        <a:solidFill>
                          <a:srgbClr val="FF0000"/>
                        </a:solidFill>
                        <a:effectLst/>
                        <a:latin typeface="+mn-lt"/>
                        <a:ea typeface="Calibri"/>
                        <a:cs typeface="Arial"/>
                      </a:endParaRPr>
                    </a:p>
                    <a:p>
                      <a:pPr algn="ctr" rtl="1">
                        <a:lnSpc>
                          <a:spcPct val="115000"/>
                        </a:lnSpc>
                        <a:spcAft>
                          <a:spcPts val="0"/>
                        </a:spcAft>
                      </a:pPr>
                      <a:endParaRPr lang="fr-FR" sz="1100" b="1" dirty="0">
                        <a:solidFill>
                          <a:srgbClr val="C00000"/>
                        </a:solidFill>
                        <a:effectLst/>
                        <a:latin typeface="Calibri"/>
                        <a:ea typeface="Calibri"/>
                        <a:cs typeface="Arial"/>
                      </a:endParaRPr>
                    </a:p>
                  </a:txBody>
                  <a:tcPr marL="68298" marR="68298" marT="0" marB="0" anchor="ctr"/>
                </a:tc>
              </a:tr>
              <a:tr h="570133">
                <a:tc>
                  <a:txBody>
                    <a:bodyPr/>
                    <a:lstStyle/>
                    <a:p>
                      <a:pPr algn="ctr" rtl="1">
                        <a:lnSpc>
                          <a:spcPct val="115000"/>
                        </a:lnSpc>
                        <a:spcAft>
                          <a:spcPts val="0"/>
                        </a:spcAft>
                      </a:pPr>
                      <a:r>
                        <a:rPr lang="ar-TN" sz="1200" dirty="0">
                          <a:effectLst/>
                        </a:rPr>
                        <a:t>تحويلات الدولة </a:t>
                      </a:r>
                      <a:r>
                        <a:rPr lang="ar-TN" sz="1200" dirty="0" smtClean="0">
                          <a:effectLst/>
                        </a:rPr>
                        <a:t> ( مؤشر مساهمة الدولة في موارد العنوان 1 )</a:t>
                      </a:r>
                      <a:endParaRPr lang="fr-FR" sz="1100" dirty="0">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a:effectLst/>
                        </a:rPr>
                        <a:t>503155322</a:t>
                      </a:r>
                      <a:endParaRPr lang="fr-FR" sz="1100" dirty="0">
                        <a:effectLst/>
                      </a:endParaRPr>
                    </a:p>
                    <a:p>
                      <a:pPr algn="ctr" rtl="1">
                        <a:lnSpc>
                          <a:spcPct val="115000"/>
                        </a:lnSpc>
                        <a:spcAft>
                          <a:spcPts val="0"/>
                        </a:spcAft>
                      </a:pPr>
                      <a:r>
                        <a:rPr lang="ar-TN" sz="1200" b="1" dirty="0">
                          <a:solidFill>
                            <a:srgbClr val="C00000"/>
                          </a:solidFill>
                          <a:effectLst/>
                        </a:rPr>
                        <a:t>( النسبة 65.80 %)</a:t>
                      </a:r>
                      <a:endParaRPr lang="fr-FR" sz="1100" b="1" dirty="0">
                        <a:solidFill>
                          <a:srgbClr val="C0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a:effectLst/>
                        </a:rPr>
                        <a:t>412161177</a:t>
                      </a:r>
                      <a:endParaRPr lang="fr-FR" sz="1100" dirty="0">
                        <a:effectLst/>
                      </a:endParaRPr>
                    </a:p>
                    <a:p>
                      <a:pPr algn="ctr" rtl="1">
                        <a:lnSpc>
                          <a:spcPct val="115000"/>
                        </a:lnSpc>
                        <a:spcAft>
                          <a:spcPts val="0"/>
                        </a:spcAft>
                      </a:pPr>
                      <a:r>
                        <a:rPr lang="ar-TN" sz="1200" dirty="0">
                          <a:solidFill>
                            <a:srgbClr val="C00000"/>
                          </a:solidFill>
                          <a:effectLst/>
                        </a:rPr>
                        <a:t>( النسبة : 62.20 %)</a:t>
                      </a:r>
                      <a:endParaRPr lang="fr-FR" sz="1100" dirty="0">
                        <a:solidFill>
                          <a:srgbClr val="C0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a:effectLst/>
                        </a:rPr>
                        <a:t>48867469</a:t>
                      </a:r>
                      <a:endParaRPr lang="fr-FR" sz="1100" dirty="0">
                        <a:effectLst/>
                      </a:endParaRPr>
                    </a:p>
                    <a:p>
                      <a:pPr algn="ctr" rtl="1">
                        <a:lnSpc>
                          <a:spcPct val="115000"/>
                        </a:lnSpc>
                        <a:spcAft>
                          <a:spcPts val="0"/>
                        </a:spcAft>
                      </a:pPr>
                      <a:r>
                        <a:rPr lang="ar-TN" sz="1200" b="1" dirty="0">
                          <a:solidFill>
                            <a:srgbClr val="C00000"/>
                          </a:solidFill>
                          <a:effectLst/>
                        </a:rPr>
                        <a:t>( النسبة : 60.54 %)</a:t>
                      </a:r>
                      <a:endParaRPr lang="fr-FR" sz="1100" b="1" dirty="0">
                        <a:solidFill>
                          <a:srgbClr val="C00000"/>
                        </a:solidFill>
                        <a:effectLst/>
                        <a:latin typeface="Calibri"/>
                        <a:ea typeface="Calibri"/>
                        <a:cs typeface="Arial"/>
                      </a:endParaRPr>
                    </a:p>
                  </a:txBody>
                  <a:tcPr marL="68298" marR="68298" marT="0" marB="0" anchor="ctr"/>
                </a:tc>
                <a:tc>
                  <a:txBody>
                    <a:bodyPr/>
                    <a:lstStyle/>
                    <a:p>
                      <a:pPr algn="ctr" rtl="0">
                        <a:lnSpc>
                          <a:spcPct val="115000"/>
                        </a:lnSpc>
                        <a:spcAft>
                          <a:spcPts val="0"/>
                        </a:spcAft>
                      </a:pPr>
                      <a:r>
                        <a:rPr lang="ar-TN" sz="1200" dirty="0" smtClean="0">
                          <a:effectLst/>
                        </a:rPr>
                        <a:t>424,134,167</a:t>
                      </a:r>
                      <a:endParaRPr lang="fr-FR" sz="1100" dirty="0">
                        <a:effectLst/>
                      </a:endParaRPr>
                    </a:p>
                    <a:p>
                      <a:pPr algn="ctr" rtl="1">
                        <a:lnSpc>
                          <a:spcPct val="115000"/>
                        </a:lnSpc>
                        <a:spcAft>
                          <a:spcPts val="0"/>
                        </a:spcAft>
                      </a:pPr>
                      <a:r>
                        <a:rPr lang="ar-TN" sz="1200" b="1" dirty="0">
                          <a:solidFill>
                            <a:srgbClr val="C00000"/>
                          </a:solidFill>
                          <a:effectLst/>
                        </a:rPr>
                        <a:t>( النسبة : </a:t>
                      </a:r>
                      <a:r>
                        <a:rPr lang="ar-TN" sz="1200" b="1" dirty="0" smtClean="0">
                          <a:solidFill>
                            <a:srgbClr val="C00000"/>
                          </a:solidFill>
                          <a:effectLst/>
                        </a:rPr>
                        <a:t>59,70</a:t>
                      </a:r>
                      <a:r>
                        <a:rPr lang="fr-FR" sz="1200" b="1" dirty="0" smtClean="0">
                          <a:solidFill>
                            <a:srgbClr val="C00000"/>
                          </a:solidFill>
                          <a:effectLst/>
                        </a:rPr>
                        <a:t> </a:t>
                      </a:r>
                      <a:r>
                        <a:rPr lang="ar-TN" sz="1200" b="1" dirty="0">
                          <a:solidFill>
                            <a:srgbClr val="C00000"/>
                          </a:solidFill>
                          <a:effectLst/>
                        </a:rPr>
                        <a:t>%)</a:t>
                      </a:r>
                      <a:endParaRPr lang="fr-FR" sz="1100" b="1" dirty="0">
                        <a:solidFill>
                          <a:srgbClr val="C00000"/>
                        </a:solidFill>
                        <a:effectLst/>
                        <a:latin typeface="Calibri"/>
                        <a:ea typeface="Calibri"/>
                        <a:cs typeface="Arial"/>
                      </a:endParaRPr>
                    </a:p>
                  </a:txBody>
                  <a:tcPr marL="68298" marR="68298"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TN" sz="1400" b="0" dirty="0" smtClean="0"/>
                        <a:t>554,465,444</a:t>
                      </a:r>
                      <a:endParaRPr lang="fr-FR" sz="1400" b="0" dirty="0" smtClean="0"/>
                    </a:p>
                    <a:p>
                      <a:pPr algn="ctr"/>
                      <a:r>
                        <a:rPr lang="fr-FR" sz="1200" b="1" dirty="0" smtClean="0">
                          <a:solidFill>
                            <a:srgbClr val="FF0000"/>
                          </a:solidFill>
                        </a:rPr>
                        <a:t> %</a:t>
                      </a:r>
                      <a:r>
                        <a:rPr lang="ar-TN" sz="1200" b="1" dirty="0" smtClean="0">
                          <a:solidFill>
                            <a:srgbClr val="FF0000"/>
                          </a:solidFill>
                        </a:rPr>
                        <a:t>النسبة</a:t>
                      </a:r>
                      <a:r>
                        <a:rPr lang="ar-TN" sz="1200" b="1" baseline="0" dirty="0" smtClean="0">
                          <a:solidFill>
                            <a:srgbClr val="FF0000"/>
                          </a:solidFill>
                        </a:rPr>
                        <a:t> 56,08</a:t>
                      </a:r>
                      <a:endParaRPr lang="fr-FR" sz="1200" b="1" dirty="0">
                        <a:solidFill>
                          <a:srgbClr val="FF0000"/>
                        </a:solidFill>
                      </a:endParaRPr>
                    </a:p>
                  </a:txBody>
                  <a:tcPr marL="68298" marR="68298"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TN" sz="1100" b="1" dirty="0" smtClean="0">
                          <a:solidFill>
                            <a:srgbClr val="C00000"/>
                          </a:solidFill>
                          <a:effectLst/>
                          <a:latin typeface="+mn-lt"/>
                          <a:ea typeface="Calibri"/>
                          <a:cs typeface="+mn-cs"/>
                        </a:rPr>
                        <a:t>النسبة الوطنية 35 </a:t>
                      </a:r>
                      <a:r>
                        <a:rPr lang="ar-TN" sz="1100" b="1" dirty="0" smtClean="0">
                          <a:solidFill>
                            <a:srgbClr val="FF0000"/>
                          </a:solidFill>
                          <a:effectLst/>
                        </a:rPr>
                        <a:t>%</a:t>
                      </a:r>
                      <a:endParaRPr lang="fr-FR" sz="1050" b="1" dirty="0" smtClean="0">
                        <a:solidFill>
                          <a:srgbClr val="FF0000"/>
                        </a:solidFill>
                        <a:effectLst/>
                        <a:latin typeface="+mn-lt"/>
                        <a:ea typeface="Calibri"/>
                        <a:cs typeface="Arial"/>
                      </a:endParaRPr>
                    </a:p>
                    <a:p>
                      <a:pPr algn="ctr" rtl="1">
                        <a:lnSpc>
                          <a:spcPct val="115000"/>
                        </a:lnSpc>
                        <a:spcAft>
                          <a:spcPts val="0"/>
                        </a:spcAft>
                      </a:pPr>
                      <a:endParaRPr lang="fr-FR" sz="1100" b="1" dirty="0">
                        <a:solidFill>
                          <a:srgbClr val="C00000"/>
                        </a:solidFill>
                        <a:effectLst/>
                        <a:latin typeface="Calibri"/>
                        <a:ea typeface="Calibri"/>
                        <a:cs typeface="Arial"/>
                      </a:endParaRPr>
                    </a:p>
                  </a:txBody>
                  <a:tcPr marL="68298" marR="68298" marT="0" marB="0" anchor="ctr"/>
                </a:tc>
              </a:tr>
              <a:tr h="608365">
                <a:tc>
                  <a:txBody>
                    <a:bodyPr/>
                    <a:lstStyle/>
                    <a:p>
                      <a:pPr algn="ctr" rtl="1">
                        <a:lnSpc>
                          <a:spcPct val="115000"/>
                        </a:lnSpc>
                        <a:spcAft>
                          <a:spcPts val="0"/>
                        </a:spcAft>
                      </a:pPr>
                      <a:r>
                        <a:rPr lang="ar-TN" sz="1200" dirty="0" err="1">
                          <a:effectLst/>
                        </a:rPr>
                        <a:t>المعاليم</a:t>
                      </a:r>
                      <a:r>
                        <a:rPr lang="ar-TN" sz="1200" dirty="0">
                          <a:effectLst/>
                        </a:rPr>
                        <a:t> على العقارات </a:t>
                      </a:r>
                      <a:r>
                        <a:rPr lang="fr-FR" sz="1200" dirty="0" smtClean="0">
                          <a:effectLst/>
                        </a:rPr>
                        <a:t>)</a:t>
                      </a:r>
                      <a:r>
                        <a:rPr lang="ar-TN" sz="1200" dirty="0" smtClean="0">
                          <a:effectLst/>
                        </a:rPr>
                        <a:t> المبنية</a:t>
                      </a:r>
                      <a:r>
                        <a:rPr lang="ar-TN" sz="1200" baseline="0" dirty="0" smtClean="0">
                          <a:effectLst/>
                        </a:rPr>
                        <a:t> والأراضي الغير مبنية )</a:t>
                      </a:r>
                      <a:endParaRPr lang="fr-FR" sz="1100" dirty="0">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a:effectLst/>
                        </a:rPr>
                        <a:t>15769123</a:t>
                      </a:r>
                      <a:endParaRPr lang="fr-FR" sz="1100" dirty="0">
                        <a:effectLst/>
                      </a:endParaRPr>
                    </a:p>
                    <a:p>
                      <a:pPr algn="ctr" rtl="1">
                        <a:lnSpc>
                          <a:spcPct val="115000"/>
                        </a:lnSpc>
                        <a:spcAft>
                          <a:spcPts val="0"/>
                        </a:spcAft>
                      </a:pPr>
                      <a:r>
                        <a:rPr lang="ar-TN" sz="1200" b="1" dirty="0">
                          <a:solidFill>
                            <a:srgbClr val="C00000"/>
                          </a:solidFill>
                          <a:effectLst/>
                        </a:rPr>
                        <a:t>( النسبة : 2.06 %)</a:t>
                      </a:r>
                      <a:endParaRPr lang="fr-FR" sz="1100" b="1" dirty="0">
                        <a:solidFill>
                          <a:srgbClr val="C0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a:effectLst/>
                        </a:rPr>
                        <a:t>15769123</a:t>
                      </a:r>
                      <a:endParaRPr lang="fr-FR" sz="1100" dirty="0">
                        <a:effectLst/>
                      </a:endParaRPr>
                    </a:p>
                    <a:p>
                      <a:pPr algn="ctr" rtl="1">
                        <a:lnSpc>
                          <a:spcPct val="115000"/>
                        </a:lnSpc>
                        <a:spcAft>
                          <a:spcPts val="0"/>
                        </a:spcAft>
                      </a:pPr>
                      <a:r>
                        <a:rPr lang="ar-TN" sz="1200" b="1" dirty="0">
                          <a:solidFill>
                            <a:srgbClr val="C00000"/>
                          </a:solidFill>
                          <a:effectLst/>
                        </a:rPr>
                        <a:t>( النسبة : 2.37 %)</a:t>
                      </a:r>
                      <a:endParaRPr lang="fr-FR" sz="1100" b="1" dirty="0">
                        <a:solidFill>
                          <a:srgbClr val="C0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a:effectLst/>
                        </a:rPr>
                        <a:t>23487018</a:t>
                      </a:r>
                      <a:endParaRPr lang="fr-FR" sz="1100" dirty="0">
                        <a:effectLst/>
                      </a:endParaRPr>
                    </a:p>
                    <a:p>
                      <a:pPr algn="ctr" rtl="1">
                        <a:lnSpc>
                          <a:spcPct val="115000"/>
                        </a:lnSpc>
                        <a:spcAft>
                          <a:spcPts val="0"/>
                        </a:spcAft>
                      </a:pPr>
                      <a:r>
                        <a:rPr lang="ar-TN" sz="1200" b="1" dirty="0">
                          <a:solidFill>
                            <a:srgbClr val="C00000"/>
                          </a:solidFill>
                          <a:effectLst/>
                        </a:rPr>
                        <a:t>( النسبة : 2.90 %)</a:t>
                      </a:r>
                      <a:endParaRPr lang="fr-FR" sz="1100" b="1" dirty="0">
                        <a:solidFill>
                          <a:srgbClr val="C0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fr-FR" sz="1200" dirty="0" smtClean="0">
                          <a:effectLst/>
                        </a:rPr>
                        <a:t>27345293</a:t>
                      </a:r>
                      <a:endParaRPr lang="fr-FR" sz="1100" dirty="0">
                        <a:effectLst/>
                      </a:endParaRPr>
                    </a:p>
                    <a:p>
                      <a:pPr algn="ctr" rtl="1">
                        <a:lnSpc>
                          <a:spcPct val="115000"/>
                        </a:lnSpc>
                        <a:spcAft>
                          <a:spcPts val="0"/>
                        </a:spcAft>
                      </a:pPr>
                      <a:r>
                        <a:rPr lang="ar-TN" sz="1200" b="1" dirty="0">
                          <a:solidFill>
                            <a:srgbClr val="C00000"/>
                          </a:solidFill>
                          <a:effectLst/>
                        </a:rPr>
                        <a:t>( النسبة : </a:t>
                      </a:r>
                      <a:r>
                        <a:rPr lang="ar-TN" sz="1200" b="1" dirty="0" smtClean="0">
                          <a:solidFill>
                            <a:srgbClr val="C00000"/>
                          </a:solidFill>
                          <a:effectLst/>
                        </a:rPr>
                        <a:t>.</a:t>
                      </a:r>
                      <a:r>
                        <a:rPr lang="fr-FR" sz="1200" b="1" dirty="0" smtClean="0">
                          <a:solidFill>
                            <a:srgbClr val="C00000"/>
                          </a:solidFill>
                          <a:effectLst/>
                        </a:rPr>
                        <a:t>3,79</a:t>
                      </a:r>
                      <a:r>
                        <a:rPr lang="ar-TN" sz="1200" b="1" dirty="0" smtClean="0">
                          <a:solidFill>
                            <a:srgbClr val="C00000"/>
                          </a:solidFill>
                          <a:effectLst/>
                        </a:rPr>
                        <a:t>%)</a:t>
                      </a:r>
                      <a:endParaRPr lang="fr-FR" sz="1100" b="1" dirty="0">
                        <a:solidFill>
                          <a:srgbClr val="C00000"/>
                        </a:solidFill>
                        <a:effectLst/>
                        <a:latin typeface="Calibri"/>
                        <a:ea typeface="Calibri"/>
                        <a:cs typeface="Arial"/>
                      </a:endParaRPr>
                    </a:p>
                  </a:txBody>
                  <a:tcPr marL="68298" marR="68298" marT="0" marB="0" anchor="ctr"/>
                </a:tc>
                <a:tc>
                  <a:txBody>
                    <a:bodyPr/>
                    <a:lstStyle/>
                    <a:p>
                      <a:pPr algn="ctr"/>
                      <a:r>
                        <a:rPr lang="ar-TN" sz="1400" dirty="0" smtClean="0"/>
                        <a:t>41,403,934</a:t>
                      </a:r>
                    </a:p>
                    <a:p>
                      <a:pPr algn="ctr"/>
                      <a:r>
                        <a:rPr lang="fr-FR" sz="1400" dirty="0" smtClean="0"/>
                        <a:t> </a:t>
                      </a:r>
                      <a:r>
                        <a:rPr lang="fr-FR" sz="1400" dirty="0" smtClean="0">
                          <a:solidFill>
                            <a:srgbClr val="FF0000"/>
                          </a:solidFill>
                        </a:rPr>
                        <a:t>%</a:t>
                      </a:r>
                      <a:r>
                        <a:rPr lang="ar-TN" sz="1400" dirty="0" smtClean="0">
                          <a:solidFill>
                            <a:srgbClr val="FF0000"/>
                          </a:solidFill>
                        </a:rPr>
                        <a:t>النسبة 4,22</a:t>
                      </a:r>
                      <a:endParaRPr lang="fr-FR" sz="1400" dirty="0">
                        <a:solidFill>
                          <a:srgbClr val="FF0000"/>
                        </a:solidFill>
                      </a:endParaRPr>
                    </a:p>
                  </a:txBody>
                  <a:tcPr marL="68298" marR="68298"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TN" sz="1100" b="1" dirty="0" smtClean="0">
                          <a:solidFill>
                            <a:srgbClr val="C00000"/>
                          </a:solidFill>
                          <a:effectLst/>
                          <a:latin typeface="+mn-lt"/>
                          <a:ea typeface="Calibri"/>
                          <a:cs typeface="+mn-cs"/>
                        </a:rPr>
                        <a:t>النسبة الوطنية 7,6 </a:t>
                      </a:r>
                      <a:r>
                        <a:rPr lang="ar-TN" sz="1100" b="1" dirty="0" smtClean="0">
                          <a:solidFill>
                            <a:srgbClr val="FF0000"/>
                          </a:solidFill>
                          <a:effectLst/>
                        </a:rPr>
                        <a:t>%</a:t>
                      </a:r>
                      <a:endParaRPr lang="fr-FR" sz="1050" b="1" dirty="0" smtClean="0">
                        <a:solidFill>
                          <a:srgbClr val="FF0000"/>
                        </a:solidFill>
                        <a:effectLst/>
                        <a:latin typeface="+mn-lt"/>
                        <a:ea typeface="Calibri"/>
                        <a:cs typeface="Arial"/>
                      </a:endParaRPr>
                    </a:p>
                    <a:p>
                      <a:pPr algn="ctr" rtl="1">
                        <a:lnSpc>
                          <a:spcPct val="115000"/>
                        </a:lnSpc>
                        <a:spcAft>
                          <a:spcPts val="0"/>
                        </a:spcAft>
                      </a:pPr>
                      <a:endParaRPr lang="fr-FR" sz="1100" b="1" dirty="0">
                        <a:solidFill>
                          <a:srgbClr val="C00000"/>
                        </a:solidFill>
                        <a:effectLst/>
                        <a:latin typeface="Calibri"/>
                        <a:ea typeface="Calibri"/>
                        <a:cs typeface="Arial"/>
                      </a:endParaRPr>
                    </a:p>
                  </a:txBody>
                  <a:tcPr marL="68298" marR="68298" marT="0" marB="0" anchor="ctr"/>
                </a:tc>
              </a:tr>
              <a:tr h="601812">
                <a:tc>
                  <a:txBody>
                    <a:bodyPr/>
                    <a:lstStyle/>
                    <a:p>
                      <a:pPr algn="ctr" rtl="1">
                        <a:lnSpc>
                          <a:spcPct val="115000"/>
                        </a:lnSpc>
                        <a:spcAft>
                          <a:spcPts val="0"/>
                        </a:spcAft>
                      </a:pPr>
                      <a:r>
                        <a:rPr lang="ar-TN" sz="1200">
                          <a:effectLst/>
                        </a:rPr>
                        <a:t>المداخيل الجبائية الاعتيادية </a:t>
                      </a:r>
                      <a:endParaRPr lang="fr-FR" sz="1100">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a:effectLst/>
                        </a:rPr>
                        <a:t>216811917</a:t>
                      </a:r>
                      <a:endParaRPr lang="fr-FR" sz="1100" dirty="0">
                        <a:effectLst/>
                      </a:endParaRPr>
                    </a:p>
                    <a:p>
                      <a:pPr algn="ctr" rtl="1">
                        <a:lnSpc>
                          <a:spcPct val="115000"/>
                        </a:lnSpc>
                        <a:spcAft>
                          <a:spcPts val="0"/>
                        </a:spcAft>
                      </a:pPr>
                      <a:r>
                        <a:rPr lang="ar-TN" sz="1200" b="1" dirty="0" smtClean="0">
                          <a:solidFill>
                            <a:srgbClr val="C00000"/>
                          </a:solidFill>
                          <a:effectLst/>
                        </a:rPr>
                        <a:t>النسبة </a:t>
                      </a:r>
                      <a:r>
                        <a:rPr lang="ar-TN" sz="1200" b="1" dirty="0">
                          <a:solidFill>
                            <a:srgbClr val="C00000"/>
                          </a:solidFill>
                          <a:effectLst/>
                        </a:rPr>
                        <a:t>: 28.34 %)</a:t>
                      </a:r>
                      <a:endParaRPr lang="fr-FR" sz="1100" b="1" dirty="0">
                        <a:solidFill>
                          <a:srgbClr val="C0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a:effectLst/>
                        </a:rPr>
                        <a:t>198803922</a:t>
                      </a:r>
                      <a:endParaRPr lang="fr-FR" sz="1100" dirty="0">
                        <a:effectLst/>
                      </a:endParaRPr>
                    </a:p>
                    <a:p>
                      <a:pPr algn="ctr" rtl="1">
                        <a:lnSpc>
                          <a:spcPct val="115000"/>
                        </a:lnSpc>
                        <a:spcAft>
                          <a:spcPts val="0"/>
                        </a:spcAft>
                      </a:pPr>
                      <a:r>
                        <a:rPr lang="ar-TN" sz="1200" b="1" dirty="0">
                          <a:solidFill>
                            <a:srgbClr val="C00000"/>
                          </a:solidFill>
                          <a:effectLst/>
                        </a:rPr>
                        <a:t>( النسبة : 30% )</a:t>
                      </a:r>
                      <a:endParaRPr lang="fr-FR" sz="1100" b="1" dirty="0">
                        <a:solidFill>
                          <a:srgbClr val="C0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200" dirty="0" smtClean="0">
                          <a:effectLst/>
                        </a:rPr>
                        <a:t>266135736</a:t>
                      </a:r>
                      <a:endParaRPr lang="fr-FR" sz="1100" dirty="0" smtClean="0">
                        <a:effectLst/>
                      </a:endParaRPr>
                    </a:p>
                    <a:p>
                      <a:pPr algn="ctr" rtl="1">
                        <a:lnSpc>
                          <a:spcPct val="115000"/>
                        </a:lnSpc>
                        <a:spcAft>
                          <a:spcPts val="0"/>
                        </a:spcAft>
                      </a:pPr>
                      <a:r>
                        <a:rPr lang="ar-TN" sz="1200" dirty="0" smtClean="0">
                          <a:solidFill>
                            <a:srgbClr val="C00000"/>
                          </a:solidFill>
                          <a:effectLst/>
                        </a:rPr>
                        <a:t> النسبة : 34.96 %</a:t>
                      </a:r>
                      <a:endParaRPr lang="fr-FR" sz="1100" dirty="0">
                        <a:solidFill>
                          <a:srgbClr val="C00000"/>
                        </a:solidFill>
                        <a:effectLst/>
                        <a:latin typeface="Calibri"/>
                        <a:ea typeface="Calibri"/>
                        <a:cs typeface="Arial"/>
                      </a:endParaRPr>
                    </a:p>
                  </a:txBody>
                  <a:tcPr marL="68298" marR="68298" marT="0" marB="0" anchor="ctr"/>
                </a:tc>
                <a:tc>
                  <a:txBody>
                    <a:bodyPr/>
                    <a:lstStyle/>
                    <a:p>
                      <a:pPr algn="ctr" rtl="1">
                        <a:lnSpc>
                          <a:spcPct val="115000"/>
                        </a:lnSpc>
                        <a:spcAft>
                          <a:spcPts val="0"/>
                        </a:spcAft>
                      </a:pPr>
                      <a:r>
                        <a:rPr lang="fr-FR" sz="1200" dirty="0" smtClean="0">
                          <a:effectLst/>
                        </a:rPr>
                        <a:t>236714365</a:t>
                      </a:r>
                      <a:endParaRPr lang="fr-FR" sz="1100" dirty="0">
                        <a:effectLst/>
                      </a:endParaRPr>
                    </a:p>
                    <a:p>
                      <a:pPr algn="ctr" rtl="1">
                        <a:lnSpc>
                          <a:spcPct val="115000"/>
                        </a:lnSpc>
                        <a:spcAft>
                          <a:spcPts val="0"/>
                        </a:spcAft>
                      </a:pPr>
                      <a:r>
                        <a:rPr lang="ar-TN" sz="1200" dirty="0">
                          <a:effectLst/>
                        </a:rPr>
                        <a:t>(</a:t>
                      </a:r>
                      <a:r>
                        <a:rPr lang="ar-TN" sz="1200" b="1" dirty="0">
                          <a:solidFill>
                            <a:srgbClr val="C00000"/>
                          </a:solidFill>
                          <a:effectLst/>
                        </a:rPr>
                        <a:t> النسبة : </a:t>
                      </a:r>
                      <a:r>
                        <a:rPr lang="fr-FR" sz="1200" b="1" dirty="0" smtClean="0">
                          <a:solidFill>
                            <a:srgbClr val="C00000"/>
                          </a:solidFill>
                          <a:effectLst/>
                        </a:rPr>
                        <a:t>32,83</a:t>
                      </a:r>
                      <a:r>
                        <a:rPr lang="ar-TN" sz="1200" b="1" dirty="0" smtClean="0">
                          <a:solidFill>
                            <a:srgbClr val="C00000"/>
                          </a:solidFill>
                          <a:effectLst/>
                        </a:rPr>
                        <a:t>%)</a:t>
                      </a:r>
                      <a:endParaRPr lang="fr-FR" sz="1100" b="1" dirty="0">
                        <a:solidFill>
                          <a:srgbClr val="C00000"/>
                        </a:solidFill>
                        <a:effectLst/>
                        <a:latin typeface="Calibri"/>
                        <a:ea typeface="Calibri"/>
                        <a:cs typeface="Arial"/>
                      </a:endParaRPr>
                    </a:p>
                  </a:txBody>
                  <a:tcPr marL="68298" marR="68298" marT="0" marB="0" anchor="ctr"/>
                </a:tc>
                <a:tc>
                  <a:txBody>
                    <a:bodyPr/>
                    <a:lstStyle/>
                    <a:p>
                      <a:pPr algn="ctr"/>
                      <a:r>
                        <a:rPr lang="ar-TN" sz="1400" dirty="0" smtClean="0"/>
                        <a:t>298,140,354</a:t>
                      </a:r>
                    </a:p>
                    <a:p>
                      <a:pPr algn="ctr"/>
                      <a:r>
                        <a:rPr lang="fr-FR" sz="1200" b="1" dirty="0" smtClean="0">
                          <a:solidFill>
                            <a:srgbClr val="FF0000"/>
                          </a:solidFill>
                        </a:rPr>
                        <a:t>%</a:t>
                      </a:r>
                      <a:r>
                        <a:rPr lang="ar-TN" sz="1200" b="1" dirty="0" smtClean="0">
                          <a:solidFill>
                            <a:srgbClr val="FF0000"/>
                          </a:solidFill>
                        </a:rPr>
                        <a:t>النسبة 30,40</a:t>
                      </a:r>
                      <a:r>
                        <a:rPr lang="ar-TN" sz="1400" b="1" dirty="0" smtClean="0">
                          <a:solidFill>
                            <a:srgbClr val="FF0000"/>
                          </a:solidFill>
                        </a:rPr>
                        <a:t> </a:t>
                      </a:r>
                      <a:endParaRPr lang="fr-FR" sz="1400" b="1" dirty="0">
                        <a:solidFill>
                          <a:srgbClr val="FF0000"/>
                        </a:solidFill>
                      </a:endParaRPr>
                    </a:p>
                  </a:txBody>
                  <a:tcPr marL="68298" marR="68298" marT="0" marB="0" anchor="ctr"/>
                </a:tc>
                <a:tc>
                  <a:txBody>
                    <a:bodyPr/>
                    <a:lstStyle/>
                    <a:p>
                      <a:pPr algn="ctr" rtl="1">
                        <a:lnSpc>
                          <a:spcPct val="115000"/>
                        </a:lnSpc>
                        <a:spcAft>
                          <a:spcPts val="0"/>
                        </a:spcAft>
                      </a:pPr>
                      <a:r>
                        <a:rPr lang="ar-TN" sz="1100" b="1" dirty="0" smtClean="0">
                          <a:solidFill>
                            <a:srgbClr val="C00000"/>
                          </a:solidFill>
                          <a:effectLst/>
                          <a:latin typeface="Calibri"/>
                          <a:ea typeface="Calibri"/>
                          <a:cs typeface="Arial"/>
                        </a:rPr>
                        <a:t>-</a:t>
                      </a:r>
                      <a:endParaRPr lang="fr-FR" sz="1100" b="1" dirty="0">
                        <a:solidFill>
                          <a:srgbClr val="C00000"/>
                        </a:solidFill>
                        <a:effectLst/>
                        <a:latin typeface="Calibri"/>
                        <a:ea typeface="Calibri"/>
                        <a:cs typeface="Arial"/>
                      </a:endParaRPr>
                    </a:p>
                  </a:txBody>
                  <a:tcPr marL="68298" marR="68298" marT="0" marB="0" anchor="ctr"/>
                </a:tc>
              </a:tr>
              <a:tr h="494338">
                <a:tc>
                  <a:txBody>
                    <a:bodyPr/>
                    <a:lstStyle/>
                    <a:p>
                      <a:pPr algn="ctr" rtl="1">
                        <a:lnSpc>
                          <a:spcPct val="115000"/>
                        </a:lnSpc>
                        <a:spcAft>
                          <a:spcPts val="0"/>
                        </a:spcAft>
                      </a:pPr>
                      <a:r>
                        <a:rPr lang="ar-TN" sz="1200" dirty="0">
                          <a:effectLst/>
                        </a:rPr>
                        <a:t>نسبة </a:t>
                      </a:r>
                      <a:r>
                        <a:rPr lang="ar-TN" sz="1200" dirty="0" smtClean="0">
                          <a:effectLst/>
                        </a:rPr>
                        <a:t>تحقيق الميزانية (</a:t>
                      </a:r>
                      <a:r>
                        <a:rPr lang="ar-TN" sz="1200" baseline="0" dirty="0" smtClean="0">
                          <a:effectLst/>
                        </a:rPr>
                        <a:t> موارد )</a:t>
                      </a:r>
                      <a:endParaRPr lang="fr-FR" sz="1100" dirty="0">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300" dirty="0">
                          <a:effectLst/>
                        </a:rPr>
                        <a:t>97.12 %</a:t>
                      </a:r>
                      <a:endParaRPr lang="fr-FR" sz="1300" dirty="0">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300" dirty="0">
                          <a:effectLst/>
                        </a:rPr>
                        <a:t>98.77 %</a:t>
                      </a:r>
                      <a:endParaRPr lang="fr-FR" sz="1300" dirty="0">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300" dirty="0">
                          <a:effectLst/>
                        </a:rPr>
                        <a:t>133.66 %</a:t>
                      </a:r>
                      <a:endParaRPr lang="fr-FR" sz="1300" dirty="0">
                        <a:effectLst/>
                        <a:latin typeface="Calibri"/>
                        <a:ea typeface="Calibri"/>
                        <a:cs typeface="Arial"/>
                      </a:endParaRPr>
                    </a:p>
                  </a:txBody>
                  <a:tcPr marL="68298" marR="68298" marT="0" marB="0" anchor="ctr"/>
                </a:tc>
                <a:tc>
                  <a:txBody>
                    <a:bodyPr/>
                    <a:lstStyle/>
                    <a:p>
                      <a:pPr algn="ctr" rtl="0">
                        <a:lnSpc>
                          <a:spcPct val="115000"/>
                        </a:lnSpc>
                        <a:spcAft>
                          <a:spcPts val="0"/>
                        </a:spcAft>
                      </a:pPr>
                      <a:r>
                        <a:rPr lang="ar-TN" sz="1300" dirty="0" smtClean="0">
                          <a:effectLst/>
                        </a:rPr>
                        <a:t>95,86</a:t>
                      </a:r>
                      <a:r>
                        <a:rPr lang="ar-TN" sz="1300" baseline="0" dirty="0" smtClean="0">
                          <a:effectLst/>
                        </a:rPr>
                        <a:t> </a:t>
                      </a:r>
                      <a:r>
                        <a:rPr lang="fr-FR" sz="1300" baseline="0" dirty="0" smtClean="0">
                          <a:effectLst/>
                        </a:rPr>
                        <a:t>% </a:t>
                      </a:r>
                      <a:endParaRPr lang="fr-FR" sz="1300" dirty="0">
                        <a:effectLst/>
                        <a:latin typeface="Calibri"/>
                        <a:ea typeface="Calibri"/>
                        <a:cs typeface="Arial"/>
                      </a:endParaRPr>
                    </a:p>
                  </a:txBody>
                  <a:tcPr marL="68298" marR="68298" marT="0" marB="0" anchor="ctr"/>
                </a:tc>
                <a:tc>
                  <a:txBody>
                    <a:bodyPr/>
                    <a:lstStyle/>
                    <a:p>
                      <a:pPr algn="ctr"/>
                      <a:r>
                        <a:rPr lang="fr-FR" sz="1300" dirty="0" smtClean="0"/>
                        <a:t>91,55</a:t>
                      </a:r>
                      <a:r>
                        <a:rPr lang="fr-FR" sz="1300" baseline="0" dirty="0" smtClean="0"/>
                        <a:t> %</a:t>
                      </a:r>
                      <a:endParaRPr lang="fr-FR" sz="1300" dirty="0"/>
                    </a:p>
                  </a:txBody>
                  <a:tcPr marL="68298" marR="68298"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ar-TN" sz="1100" b="1" dirty="0" smtClean="0">
                          <a:solidFill>
                            <a:srgbClr val="C00000"/>
                          </a:solidFill>
                          <a:effectLst/>
                          <a:latin typeface="+mn-lt"/>
                          <a:ea typeface="Calibri"/>
                          <a:cs typeface="+mn-cs"/>
                        </a:rPr>
                        <a:t>النسبة الوطنية 101 </a:t>
                      </a:r>
                      <a:r>
                        <a:rPr lang="ar-TN" sz="1100" b="1" dirty="0" smtClean="0">
                          <a:solidFill>
                            <a:srgbClr val="FF0000"/>
                          </a:solidFill>
                          <a:effectLst/>
                        </a:rPr>
                        <a:t>%</a:t>
                      </a:r>
                      <a:endParaRPr lang="fr-FR" sz="1050" b="1" dirty="0" smtClean="0">
                        <a:solidFill>
                          <a:srgbClr val="FF0000"/>
                        </a:solidFill>
                        <a:effectLst/>
                        <a:latin typeface="+mn-lt"/>
                        <a:ea typeface="Calibri"/>
                        <a:cs typeface="Arial"/>
                      </a:endParaRPr>
                    </a:p>
                    <a:p>
                      <a:pPr algn="ctr" rtl="0">
                        <a:lnSpc>
                          <a:spcPct val="115000"/>
                        </a:lnSpc>
                        <a:spcAft>
                          <a:spcPts val="0"/>
                        </a:spcAft>
                      </a:pPr>
                      <a:endParaRPr lang="fr-FR" sz="1100" dirty="0">
                        <a:effectLst/>
                        <a:latin typeface="Calibri"/>
                        <a:ea typeface="Calibri"/>
                        <a:cs typeface="Arial"/>
                      </a:endParaRPr>
                    </a:p>
                  </a:txBody>
                  <a:tcPr marL="68298" marR="68298" marT="0" marB="0" anchor="ctr"/>
                </a:tc>
              </a:tr>
              <a:tr h="504063">
                <a:tc>
                  <a:txBody>
                    <a:bodyPr/>
                    <a:lstStyle/>
                    <a:p>
                      <a:pPr algn="ctr" rtl="1">
                        <a:lnSpc>
                          <a:spcPct val="115000"/>
                        </a:lnSpc>
                        <a:spcAft>
                          <a:spcPts val="0"/>
                        </a:spcAft>
                      </a:pPr>
                      <a:r>
                        <a:rPr lang="ar-TN" sz="1050" dirty="0">
                          <a:effectLst/>
                        </a:rPr>
                        <a:t>معدل مساهمة السكان الواحد بعنوان </a:t>
                      </a:r>
                      <a:r>
                        <a:rPr lang="ar-TN" sz="1050" dirty="0" err="1">
                          <a:effectLst/>
                        </a:rPr>
                        <a:t>المعاليم</a:t>
                      </a:r>
                      <a:r>
                        <a:rPr lang="ar-TN" sz="1050" dirty="0">
                          <a:effectLst/>
                        </a:rPr>
                        <a:t> العقارية / النسبة عدد السكان : </a:t>
                      </a:r>
                      <a:r>
                        <a:rPr lang="ar-TN" sz="1050" dirty="0" smtClean="0">
                          <a:effectLst/>
                        </a:rPr>
                        <a:t>13162 </a:t>
                      </a:r>
                      <a:r>
                        <a:rPr lang="ar-TN" sz="1050" dirty="0">
                          <a:effectLst/>
                        </a:rPr>
                        <a:t>( إحصاء : 2014 )</a:t>
                      </a:r>
                      <a:endParaRPr lang="fr-FR" sz="1050" dirty="0">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300" dirty="0">
                          <a:effectLst/>
                        </a:rPr>
                        <a:t>1192 مي</a:t>
                      </a:r>
                      <a:endParaRPr lang="fr-FR" sz="1300" dirty="0">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300" dirty="0">
                          <a:effectLst/>
                        </a:rPr>
                        <a:t>1192 مي</a:t>
                      </a:r>
                      <a:endParaRPr lang="fr-FR" sz="1300" dirty="0">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300" dirty="0">
                          <a:effectLst/>
                        </a:rPr>
                        <a:t>1785 مي </a:t>
                      </a:r>
                      <a:endParaRPr lang="fr-FR" sz="1300" dirty="0">
                        <a:effectLst/>
                        <a:latin typeface="Calibri"/>
                        <a:ea typeface="Calibri"/>
                        <a:cs typeface="Arial"/>
                      </a:endParaRPr>
                    </a:p>
                  </a:txBody>
                  <a:tcPr marL="68298" marR="68298" marT="0" marB="0" anchor="ctr"/>
                </a:tc>
                <a:tc>
                  <a:txBody>
                    <a:bodyPr/>
                    <a:lstStyle/>
                    <a:p>
                      <a:pPr algn="ctr" rtl="1">
                        <a:lnSpc>
                          <a:spcPct val="115000"/>
                        </a:lnSpc>
                        <a:spcAft>
                          <a:spcPts val="0"/>
                        </a:spcAft>
                      </a:pPr>
                      <a:r>
                        <a:rPr lang="ar-TN" sz="1300" dirty="0" smtClean="0">
                          <a:effectLst/>
                        </a:rPr>
                        <a:t>2083 </a:t>
                      </a:r>
                      <a:r>
                        <a:rPr lang="ar-TN" sz="1300" dirty="0">
                          <a:effectLst/>
                        </a:rPr>
                        <a:t>مي</a:t>
                      </a:r>
                      <a:endParaRPr lang="fr-FR" sz="1300" dirty="0">
                        <a:effectLst/>
                        <a:latin typeface="Calibri"/>
                        <a:ea typeface="Calibri"/>
                        <a:cs typeface="Arial"/>
                      </a:endParaRPr>
                    </a:p>
                  </a:txBody>
                  <a:tcPr marL="68298" marR="68298" marT="0" marB="0" anchor="ctr"/>
                </a:tc>
                <a:tc>
                  <a:txBody>
                    <a:bodyPr/>
                    <a:lstStyle/>
                    <a:p>
                      <a:pPr algn="ctr"/>
                      <a:r>
                        <a:rPr lang="ar-TN" sz="1300" dirty="0" smtClean="0"/>
                        <a:t>3145</a:t>
                      </a:r>
                      <a:r>
                        <a:rPr lang="ar-TN" sz="1300" baseline="0" dirty="0" smtClean="0"/>
                        <a:t> مي</a:t>
                      </a:r>
                      <a:endParaRPr lang="fr-FR" sz="1300" dirty="0"/>
                    </a:p>
                  </a:txBody>
                  <a:tcPr marL="68298" marR="68298" marT="0" marB="0" anchor="ctr"/>
                </a:tc>
                <a:tc>
                  <a:txBody>
                    <a:bodyPr/>
                    <a:lstStyle/>
                    <a:p>
                      <a:pPr algn="ctr" rtl="1">
                        <a:lnSpc>
                          <a:spcPct val="115000"/>
                        </a:lnSpc>
                        <a:spcAft>
                          <a:spcPts val="0"/>
                        </a:spcAft>
                      </a:pPr>
                      <a:r>
                        <a:rPr lang="ar-TN" sz="1100" dirty="0" smtClean="0">
                          <a:effectLst/>
                          <a:latin typeface="Calibri"/>
                          <a:ea typeface="Calibri"/>
                          <a:cs typeface="Arial"/>
                        </a:rPr>
                        <a:t>-</a:t>
                      </a:r>
                      <a:endParaRPr lang="fr-FR" sz="1100" dirty="0">
                        <a:effectLst/>
                        <a:latin typeface="Calibri"/>
                        <a:ea typeface="Calibri"/>
                        <a:cs typeface="Arial"/>
                      </a:endParaRPr>
                    </a:p>
                  </a:txBody>
                  <a:tcPr marL="68298" marR="68298" marT="0" marB="0" anchor="ctr"/>
                </a:tc>
              </a:tr>
            </a:tbl>
          </a:graphicData>
        </a:graphic>
      </p:graphicFrame>
      <p:sp>
        <p:nvSpPr>
          <p:cNvPr id="8" name="Rectangle 2"/>
          <p:cNvSpPr>
            <a:spLocks noChangeArrowheads="1"/>
          </p:cNvSpPr>
          <p:nvPr/>
        </p:nvSpPr>
        <p:spPr bwMode="auto">
          <a:xfrm>
            <a:off x="8052955" y="1169524"/>
            <a:ext cx="276793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1" eaLnBrk="1" fontAlgn="base" latinLnBrk="0" hangingPunct="1">
              <a:lnSpc>
                <a:spcPct val="100000"/>
              </a:lnSpc>
              <a:spcBef>
                <a:spcPct val="0"/>
              </a:spcBef>
              <a:spcAft>
                <a:spcPct val="0"/>
              </a:spcAft>
              <a:buClrTx/>
              <a:buSzTx/>
              <a:buFontTx/>
              <a:buNone/>
              <a:tabLst/>
            </a:pPr>
            <a:r>
              <a:rPr kumimoji="0" lang="ar-TN"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r" defTabSz="914400" rtl="1" eaLnBrk="0" fontAlgn="base" latinLnBrk="0" hangingPunct="0">
              <a:lnSpc>
                <a:spcPct val="100000"/>
              </a:lnSpc>
              <a:spcBef>
                <a:spcPct val="0"/>
              </a:spcBef>
              <a:spcAft>
                <a:spcPct val="0"/>
              </a:spcAft>
              <a:buClrTx/>
              <a:buSzTx/>
              <a:buFontTx/>
              <a:buNone/>
              <a:tabLst/>
            </a:pPr>
            <a:r>
              <a:rPr kumimoji="0" lang="ar-TN" b="1" i="0" u="sng" strike="noStrike" cap="none" normalizeH="0" baseline="0" dirty="0" smtClean="0">
                <a:ln>
                  <a:noFill/>
                </a:ln>
                <a:solidFill>
                  <a:schemeClr val="accent5">
                    <a:lumMod val="75000"/>
                  </a:schemeClr>
                </a:solidFill>
                <a:effectLst/>
                <a:latin typeface="Calibri" pitchFamily="34" charset="0"/>
                <a:ea typeface="Calibri" pitchFamily="34" charset="0"/>
                <a:cs typeface="Arial" pitchFamily="34" charset="0"/>
              </a:rPr>
              <a:t>الموارد ( عنوان الأول ):</a:t>
            </a:r>
            <a:endParaRPr kumimoji="0" lang="fr-FR" sz="1100" b="0" i="0" u="none" strike="noStrike" cap="none" normalizeH="0" baseline="0" dirty="0" smtClean="0">
              <a:ln>
                <a:noFill/>
              </a:ln>
              <a:solidFill>
                <a:schemeClr val="accent5">
                  <a:lumMod val="75000"/>
                </a:schemeClr>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3792001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childTnLst>
                                    <p:animRot by="120000">
                                      <p:cBhvr>
                                        <p:cTn id="11" dur="100" fill="hold">
                                          <p:stCondLst>
                                            <p:cond delay="0"/>
                                          </p:stCondLst>
                                        </p:cTn>
                                        <p:tgtEl>
                                          <p:spTgt spid="8">
                                            <p:txEl>
                                              <p:pRg st="1" end="1"/>
                                            </p:txEl>
                                          </p:spTgt>
                                        </p:tgtEl>
                                        <p:attrNameLst>
                                          <p:attrName>r</p:attrName>
                                        </p:attrNameLst>
                                      </p:cBhvr>
                                    </p:animRot>
                                    <p:animRot by="-240000">
                                      <p:cBhvr>
                                        <p:cTn id="12" dur="200" fill="hold">
                                          <p:stCondLst>
                                            <p:cond delay="200"/>
                                          </p:stCondLst>
                                        </p:cTn>
                                        <p:tgtEl>
                                          <p:spTgt spid="8">
                                            <p:txEl>
                                              <p:pRg st="1" end="1"/>
                                            </p:txEl>
                                          </p:spTgt>
                                        </p:tgtEl>
                                        <p:attrNameLst>
                                          <p:attrName>r</p:attrName>
                                        </p:attrNameLst>
                                      </p:cBhvr>
                                    </p:animRot>
                                    <p:animRot by="240000">
                                      <p:cBhvr>
                                        <p:cTn id="13" dur="200" fill="hold">
                                          <p:stCondLst>
                                            <p:cond delay="400"/>
                                          </p:stCondLst>
                                        </p:cTn>
                                        <p:tgtEl>
                                          <p:spTgt spid="8">
                                            <p:txEl>
                                              <p:pRg st="1" end="1"/>
                                            </p:txEl>
                                          </p:spTgt>
                                        </p:tgtEl>
                                        <p:attrNameLst>
                                          <p:attrName>r</p:attrName>
                                        </p:attrNameLst>
                                      </p:cBhvr>
                                    </p:animRot>
                                    <p:animRot by="-240000">
                                      <p:cBhvr>
                                        <p:cTn id="14" dur="200" fill="hold">
                                          <p:stCondLst>
                                            <p:cond delay="600"/>
                                          </p:stCondLst>
                                        </p:cTn>
                                        <p:tgtEl>
                                          <p:spTgt spid="8">
                                            <p:txEl>
                                              <p:pRg st="1" end="1"/>
                                            </p:txEl>
                                          </p:spTgt>
                                        </p:tgtEl>
                                        <p:attrNameLst>
                                          <p:attrName>r</p:attrName>
                                        </p:attrNameLst>
                                      </p:cBhvr>
                                    </p:animRot>
                                    <p:animRot by="120000">
                                      <p:cBhvr>
                                        <p:cTn id="15" dur="200" fill="hold">
                                          <p:stCondLst>
                                            <p:cond delay="800"/>
                                          </p:stCondLst>
                                        </p:cTn>
                                        <p:tgtEl>
                                          <p:spTgt spid="8">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rtl="1"/>
            <a:r>
              <a:rPr lang="ar-TN" b="1" dirty="0">
                <a:solidFill>
                  <a:schemeClr val="accent1">
                    <a:lumMod val="75000"/>
                  </a:schemeClr>
                </a:solidFill>
                <a:latin typeface="Calibri" pitchFamily="34" charset="0"/>
                <a:ea typeface="Calibri" pitchFamily="34" charset="0"/>
                <a:cs typeface="Arial" pitchFamily="34" charset="0"/>
              </a:rPr>
              <a:t>المؤشرات المالية من سنة </a:t>
            </a:r>
            <a:r>
              <a:rPr lang="ar-TN" b="1" dirty="0" smtClean="0">
                <a:solidFill>
                  <a:schemeClr val="accent1">
                    <a:lumMod val="75000"/>
                  </a:schemeClr>
                </a:solidFill>
                <a:latin typeface="Calibri" pitchFamily="34" charset="0"/>
                <a:ea typeface="Calibri" pitchFamily="34" charset="0"/>
                <a:cs typeface="Arial" pitchFamily="34" charset="0"/>
              </a:rPr>
              <a:t>2013 </a:t>
            </a:r>
            <a:r>
              <a:rPr lang="ar-TN" b="1" dirty="0">
                <a:solidFill>
                  <a:schemeClr val="accent1">
                    <a:lumMod val="75000"/>
                  </a:schemeClr>
                </a:solidFill>
                <a:latin typeface="Calibri" pitchFamily="34" charset="0"/>
                <a:ea typeface="Calibri" pitchFamily="34" charset="0"/>
                <a:cs typeface="Arial" pitchFamily="34" charset="0"/>
              </a:rPr>
              <a:t>إلى سنة </a:t>
            </a:r>
            <a:r>
              <a:rPr lang="ar-TN" b="1" dirty="0" smtClean="0">
                <a:solidFill>
                  <a:schemeClr val="accent1">
                    <a:lumMod val="75000"/>
                  </a:schemeClr>
                </a:solidFill>
                <a:latin typeface="Calibri" pitchFamily="34" charset="0"/>
                <a:ea typeface="Calibri" pitchFamily="34" charset="0"/>
                <a:cs typeface="Arial" pitchFamily="34" charset="0"/>
              </a:rPr>
              <a:t>2017</a:t>
            </a:r>
            <a:endParaRPr lang="fr-FR" dirty="0">
              <a:solidFill>
                <a:schemeClr val="accent1">
                  <a:lumMod val="75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814383373"/>
              </p:ext>
            </p:extLst>
          </p:nvPr>
        </p:nvGraphicFramePr>
        <p:xfrm>
          <a:off x="839096" y="2558638"/>
          <a:ext cx="10381130" cy="3420660"/>
        </p:xfrm>
        <a:graphic>
          <a:graphicData uri="http://schemas.openxmlformats.org/drawingml/2006/table">
            <a:tbl>
              <a:tblPr rtl="1" firstRow="1" firstCol="1" bandRow="1">
                <a:tableStyleId>{5C22544A-7EE6-4342-B048-85BDC9FD1C3A}</a:tableStyleId>
              </a:tblPr>
              <a:tblGrid>
                <a:gridCol w="2048404"/>
                <a:gridCol w="1480104"/>
                <a:gridCol w="1323191"/>
                <a:gridCol w="1065007"/>
                <a:gridCol w="1129553"/>
                <a:gridCol w="1420009"/>
                <a:gridCol w="1914862"/>
              </a:tblGrid>
              <a:tr h="518049">
                <a:tc>
                  <a:txBody>
                    <a:bodyPr/>
                    <a:lstStyle/>
                    <a:p>
                      <a:pPr algn="ctr" rtl="1">
                        <a:lnSpc>
                          <a:spcPct val="115000"/>
                        </a:lnSpc>
                        <a:spcAft>
                          <a:spcPts val="0"/>
                        </a:spcAft>
                      </a:pPr>
                      <a:r>
                        <a:rPr lang="ar-TN" sz="1500" dirty="0">
                          <a:solidFill>
                            <a:srgbClr val="C00000"/>
                          </a:solidFill>
                          <a:effectLst/>
                        </a:rPr>
                        <a:t>المــؤشــر</a:t>
                      </a:r>
                      <a:endParaRPr lang="fr-FR" sz="1500"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400" dirty="0" smtClean="0">
                          <a:solidFill>
                            <a:srgbClr val="C00000"/>
                          </a:solidFill>
                          <a:effectLst/>
                        </a:rPr>
                        <a:t>2013</a:t>
                      </a:r>
                      <a:endParaRPr lang="fr-FR" sz="1100"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400" dirty="0" smtClean="0">
                          <a:solidFill>
                            <a:srgbClr val="C00000"/>
                          </a:solidFill>
                          <a:effectLst/>
                        </a:rPr>
                        <a:t>2014</a:t>
                      </a:r>
                      <a:endParaRPr lang="fr-FR" sz="1100"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400" dirty="0" smtClean="0">
                          <a:solidFill>
                            <a:srgbClr val="C00000"/>
                          </a:solidFill>
                          <a:effectLst/>
                        </a:rPr>
                        <a:t>2015</a:t>
                      </a:r>
                      <a:endParaRPr lang="fr-FR" sz="1100"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400" dirty="0" smtClean="0">
                          <a:solidFill>
                            <a:srgbClr val="C00000"/>
                          </a:solidFill>
                          <a:effectLst/>
                        </a:rPr>
                        <a:t>2016</a:t>
                      </a:r>
                      <a:endParaRPr lang="fr-FR" sz="1100"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400" dirty="0" smtClean="0">
                          <a:solidFill>
                            <a:srgbClr val="C00000"/>
                          </a:solidFill>
                          <a:effectLst/>
                        </a:rPr>
                        <a:t>2017</a:t>
                      </a:r>
                      <a:endParaRPr lang="fr-FR" sz="1100"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500" dirty="0" smtClean="0">
                          <a:solidFill>
                            <a:srgbClr val="C00000"/>
                          </a:solidFill>
                          <a:effectLst/>
                          <a:latin typeface="Calibri"/>
                          <a:ea typeface="Calibri"/>
                          <a:cs typeface="Arial"/>
                        </a:rPr>
                        <a:t>ملاحظات</a:t>
                      </a:r>
                      <a:endParaRPr lang="fr-FR" sz="1500" dirty="0">
                        <a:solidFill>
                          <a:srgbClr val="C00000"/>
                        </a:solidFill>
                        <a:effectLst/>
                        <a:latin typeface="Calibri"/>
                        <a:ea typeface="Calibri"/>
                        <a:cs typeface="Arial"/>
                      </a:endParaRPr>
                    </a:p>
                  </a:txBody>
                  <a:tcPr marL="68580" marR="68580" marT="0" marB="0" anchor="ctr"/>
                </a:tc>
              </a:tr>
              <a:tr h="598754">
                <a:tc>
                  <a:txBody>
                    <a:bodyPr/>
                    <a:lstStyle/>
                    <a:p>
                      <a:pPr algn="ctr" rtl="1">
                        <a:lnSpc>
                          <a:spcPct val="115000"/>
                        </a:lnSpc>
                        <a:spcAft>
                          <a:spcPts val="0"/>
                        </a:spcAft>
                      </a:pPr>
                      <a:r>
                        <a:rPr lang="ar-TN" sz="1200" dirty="0">
                          <a:effectLst/>
                        </a:rPr>
                        <a:t>نفقات العنوان الأول</a:t>
                      </a:r>
                      <a:endParaRPr lang="fr-FR" sz="11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smtClean="0">
                          <a:effectLst/>
                        </a:rPr>
                        <a:t>512.109.311</a:t>
                      </a:r>
                    </a:p>
                    <a:p>
                      <a:pPr marL="0" marR="0" indent="0" algn="ctr" defTabSz="914400" rtl="1" eaLnBrk="1" fontAlgn="auto" latinLnBrk="0" hangingPunct="1">
                        <a:lnSpc>
                          <a:spcPct val="115000"/>
                        </a:lnSpc>
                        <a:spcBef>
                          <a:spcPts val="0"/>
                        </a:spcBef>
                        <a:spcAft>
                          <a:spcPts val="0"/>
                        </a:spcAft>
                        <a:buClrTx/>
                        <a:buSzTx/>
                        <a:buFontTx/>
                        <a:buNone/>
                        <a:tabLst/>
                        <a:defRPr/>
                      </a:pPr>
                      <a:r>
                        <a:rPr lang="ar-TN" sz="1200" b="1" dirty="0" smtClean="0">
                          <a:effectLst/>
                          <a:latin typeface="Calibri"/>
                          <a:ea typeface="Calibri"/>
                          <a:cs typeface="Arial"/>
                        </a:rPr>
                        <a:t>النسبة 66,9 </a:t>
                      </a:r>
                      <a:r>
                        <a:rPr lang="ar-TN" sz="1100" b="1" dirty="0" smtClean="0">
                          <a:effectLst/>
                        </a:rPr>
                        <a:t>%</a:t>
                      </a:r>
                      <a:endParaRPr lang="fr-FR" sz="1050" b="1" dirty="0" smtClean="0">
                        <a:effectLst/>
                        <a:latin typeface="+mn-lt"/>
                        <a:ea typeface="Calibri"/>
                        <a:cs typeface="Arial"/>
                      </a:endParaRPr>
                    </a:p>
                  </a:txBody>
                  <a:tcPr marL="68580" marR="68580" marT="0" marB="0" anchor="ctr"/>
                </a:tc>
                <a:tc>
                  <a:txBody>
                    <a:bodyPr/>
                    <a:lstStyle/>
                    <a:p>
                      <a:pPr algn="ctr" rtl="1">
                        <a:lnSpc>
                          <a:spcPct val="115000"/>
                        </a:lnSpc>
                        <a:spcAft>
                          <a:spcPts val="0"/>
                        </a:spcAft>
                      </a:pPr>
                      <a:r>
                        <a:rPr lang="ar-TN" sz="1200" b="1" dirty="0" smtClean="0">
                          <a:effectLst/>
                        </a:rPr>
                        <a:t>487482593</a:t>
                      </a:r>
                    </a:p>
                    <a:p>
                      <a:pPr marL="0" marR="0" indent="0" algn="ctr" defTabSz="914400" rtl="1" eaLnBrk="1" fontAlgn="auto" latinLnBrk="0" hangingPunct="1">
                        <a:lnSpc>
                          <a:spcPct val="115000"/>
                        </a:lnSpc>
                        <a:spcBef>
                          <a:spcPts val="0"/>
                        </a:spcBef>
                        <a:spcAft>
                          <a:spcPts val="0"/>
                        </a:spcAft>
                        <a:buClrTx/>
                        <a:buSzTx/>
                        <a:buFontTx/>
                        <a:buNone/>
                        <a:tabLst/>
                        <a:defRPr/>
                      </a:pPr>
                      <a:r>
                        <a:rPr lang="ar-TN" sz="1200" b="1" dirty="0" smtClean="0">
                          <a:effectLst/>
                          <a:latin typeface="Calibri"/>
                          <a:ea typeface="Calibri"/>
                          <a:cs typeface="Arial"/>
                        </a:rPr>
                        <a:t>النسبة 73,5  </a:t>
                      </a:r>
                      <a:r>
                        <a:rPr lang="ar-TN" sz="1100" b="1" dirty="0" smtClean="0">
                          <a:effectLst/>
                        </a:rPr>
                        <a:t>%</a:t>
                      </a:r>
                      <a:endParaRPr lang="fr-FR" sz="1050" b="1" dirty="0" smtClean="0">
                        <a:effectLst/>
                        <a:latin typeface="+mn-lt"/>
                        <a:ea typeface="Calibri"/>
                        <a:cs typeface="Arial"/>
                      </a:endParaRPr>
                    </a:p>
                  </a:txBody>
                  <a:tcPr marL="68580" marR="68580" marT="0" marB="0" anchor="ctr"/>
                </a:tc>
                <a:tc>
                  <a:txBody>
                    <a:bodyPr/>
                    <a:lstStyle/>
                    <a:p>
                      <a:pPr algn="ctr" rtl="1">
                        <a:lnSpc>
                          <a:spcPct val="115000"/>
                        </a:lnSpc>
                        <a:spcAft>
                          <a:spcPts val="0"/>
                        </a:spcAft>
                      </a:pPr>
                      <a:r>
                        <a:rPr lang="ar-TN" sz="1200" b="1" dirty="0" smtClean="0">
                          <a:effectLst/>
                        </a:rPr>
                        <a:t>576857824</a:t>
                      </a:r>
                    </a:p>
                    <a:p>
                      <a:pPr marL="0" marR="0" indent="0" algn="ctr" defTabSz="914400" rtl="1" eaLnBrk="1" fontAlgn="auto" latinLnBrk="0" hangingPunct="1">
                        <a:lnSpc>
                          <a:spcPct val="115000"/>
                        </a:lnSpc>
                        <a:spcBef>
                          <a:spcPts val="0"/>
                        </a:spcBef>
                        <a:spcAft>
                          <a:spcPts val="0"/>
                        </a:spcAft>
                        <a:buClrTx/>
                        <a:buSzTx/>
                        <a:buFontTx/>
                        <a:buNone/>
                        <a:tabLst/>
                        <a:defRPr/>
                      </a:pPr>
                      <a:r>
                        <a:rPr lang="ar-TN" sz="1200" b="1" dirty="0" smtClean="0">
                          <a:effectLst/>
                          <a:latin typeface="Calibri"/>
                          <a:ea typeface="Calibri"/>
                          <a:cs typeface="Arial"/>
                        </a:rPr>
                        <a:t>النسبة 71,4 </a:t>
                      </a:r>
                      <a:r>
                        <a:rPr lang="ar-TN" sz="1100" b="1" dirty="0" smtClean="0">
                          <a:effectLst/>
                        </a:rPr>
                        <a:t>%</a:t>
                      </a:r>
                      <a:endParaRPr lang="fr-FR" sz="1050" b="1" dirty="0" smtClean="0">
                        <a:effectLst/>
                        <a:latin typeface="+mn-lt"/>
                        <a:ea typeface="Calibri"/>
                        <a:cs typeface="Arial"/>
                      </a:endParaRPr>
                    </a:p>
                  </a:txBody>
                  <a:tcPr marL="68580" marR="68580" marT="0" marB="0" anchor="ctr"/>
                </a:tc>
                <a:tc>
                  <a:txBody>
                    <a:bodyPr/>
                    <a:lstStyle/>
                    <a:p>
                      <a:pPr algn="ctr" rtl="1">
                        <a:lnSpc>
                          <a:spcPct val="115000"/>
                        </a:lnSpc>
                        <a:spcAft>
                          <a:spcPts val="0"/>
                        </a:spcAft>
                      </a:pPr>
                      <a:r>
                        <a:rPr lang="ar-TN" sz="1200" b="1" baseline="0" dirty="0" smtClean="0">
                          <a:effectLst/>
                        </a:rPr>
                        <a:t>827620 </a:t>
                      </a:r>
                      <a:r>
                        <a:rPr lang="ar-TN" sz="1200" b="1" dirty="0" smtClean="0">
                          <a:effectLst/>
                        </a:rPr>
                        <a:t>614</a:t>
                      </a:r>
                      <a:endParaRPr lang="fr-FR" sz="1200" b="1" dirty="0" smtClean="0">
                        <a:effectLst/>
                      </a:endParaRPr>
                    </a:p>
                    <a:p>
                      <a:pPr marL="0" marR="0" indent="0" algn="ctr" defTabSz="914400" rtl="1" eaLnBrk="1" fontAlgn="auto" latinLnBrk="0" hangingPunct="1">
                        <a:lnSpc>
                          <a:spcPct val="115000"/>
                        </a:lnSpc>
                        <a:spcBef>
                          <a:spcPts val="0"/>
                        </a:spcBef>
                        <a:spcAft>
                          <a:spcPts val="0"/>
                        </a:spcAft>
                        <a:buClrTx/>
                        <a:buSzTx/>
                        <a:buFontTx/>
                        <a:buNone/>
                        <a:tabLst/>
                        <a:defRPr/>
                      </a:pPr>
                      <a:r>
                        <a:rPr lang="ar-TN" sz="1200" b="1" dirty="0" smtClean="0">
                          <a:effectLst/>
                        </a:rPr>
                        <a:t>النسبة</a:t>
                      </a:r>
                      <a:r>
                        <a:rPr lang="ar-TN" sz="1200" b="1" baseline="0" dirty="0" smtClean="0">
                          <a:effectLst/>
                        </a:rPr>
                        <a:t>  85,27 </a:t>
                      </a:r>
                      <a:r>
                        <a:rPr lang="ar-TN" sz="1200" b="1" dirty="0" smtClean="0">
                          <a:effectLst/>
                        </a:rPr>
                        <a:t>%</a:t>
                      </a:r>
                      <a:endParaRPr lang="fr-FR" sz="1100" b="1" dirty="0" smtClean="0">
                        <a:effectLst/>
                        <a:latin typeface="+mn-lt"/>
                        <a:ea typeface="Calibri"/>
                        <a:cs typeface="Arial"/>
                      </a:endParaRPr>
                    </a:p>
                  </a:txBody>
                  <a:tcPr marL="68580" marR="68580" marT="0" marB="0" anchor="ctr"/>
                </a:tc>
                <a:tc>
                  <a:txBody>
                    <a:bodyPr/>
                    <a:lstStyle/>
                    <a:p>
                      <a:pPr algn="ctr"/>
                      <a:r>
                        <a:rPr lang="ar-TN" sz="1400" b="1" dirty="0" smtClean="0"/>
                        <a:t>793314438</a:t>
                      </a:r>
                    </a:p>
                    <a:p>
                      <a:pPr algn="ctr"/>
                      <a:r>
                        <a:rPr lang="fr-FR" sz="1400" b="1" dirty="0" smtClean="0"/>
                        <a:t>%</a:t>
                      </a:r>
                      <a:r>
                        <a:rPr lang="ar-TN" sz="1400" b="1" dirty="0" smtClean="0"/>
                        <a:t>النسبة</a:t>
                      </a:r>
                      <a:r>
                        <a:rPr lang="ar-TN" sz="1400" b="1" baseline="0" dirty="0" smtClean="0"/>
                        <a:t> 76,04</a:t>
                      </a:r>
                      <a:endParaRPr lang="fr-FR" sz="1400" b="1" dirty="0"/>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TN" sz="1200" b="1" dirty="0" smtClean="0">
                          <a:solidFill>
                            <a:srgbClr val="FF0000"/>
                          </a:solidFill>
                          <a:effectLst/>
                          <a:latin typeface="+mn-lt"/>
                          <a:ea typeface="Calibri"/>
                          <a:cs typeface="+mn-cs"/>
                        </a:rPr>
                        <a:t>النسبة الوطنية  79</a:t>
                      </a:r>
                      <a:r>
                        <a:rPr lang="ar-TN" sz="1200" b="1" baseline="0" dirty="0" smtClean="0">
                          <a:solidFill>
                            <a:srgbClr val="FF0000"/>
                          </a:solidFill>
                          <a:effectLst/>
                          <a:latin typeface="+mn-lt"/>
                          <a:ea typeface="Calibri"/>
                          <a:cs typeface="+mn-cs"/>
                        </a:rPr>
                        <a:t> </a:t>
                      </a:r>
                      <a:r>
                        <a:rPr lang="ar-TN" sz="1200" b="1" dirty="0" smtClean="0">
                          <a:solidFill>
                            <a:srgbClr val="FF0000"/>
                          </a:solidFill>
                          <a:effectLst/>
                        </a:rPr>
                        <a:t>%</a:t>
                      </a:r>
                      <a:endParaRPr lang="fr-FR" sz="1100" b="1" dirty="0" smtClean="0">
                        <a:solidFill>
                          <a:srgbClr val="FF0000"/>
                        </a:solidFill>
                        <a:effectLst/>
                        <a:latin typeface="+mn-lt"/>
                        <a:ea typeface="Calibri"/>
                        <a:cs typeface="Arial"/>
                      </a:endParaRPr>
                    </a:p>
                  </a:txBody>
                  <a:tcPr marL="68580" marR="68580" marT="0" marB="0" anchor="ctr"/>
                </a:tc>
              </a:tr>
              <a:tr h="493277">
                <a:tc>
                  <a:txBody>
                    <a:bodyPr/>
                    <a:lstStyle/>
                    <a:p>
                      <a:pPr algn="ctr" rtl="1">
                        <a:lnSpc>
                          <a:spcPct val="115000"/>
                        </a:lnSpc>
                        <a:spcAft>
                          <a:spcPts val="0"/>
                        </a:spcAft>
                      </a:pPr>
                      <a:r>
                        <a:rPr lang="ar-TN" sz="1200" dirty="0">
                          <a:effectLst/>
                        </a:rPr>
                        <a:t>نسبة </a:t>
                      </a:r>
                      <a:r>
                        <a:rPr lang="ar-TN" sz="1200" dirty="0" err="1">
                          <a:effectLst/>
                        </a:rPr>
                        <a:t>التأجر</a:t>
                      </a:r>
                      <a:r>
                        <a:rPr lang="ar-TN" sz="1200" dirty="0">
                          <a:effectLst/>
                        </a:rPr>
                        <a:t> من نفقات ع </a:t>
                      </a:r>
                      <a:r>
                        <a:rPr lang="ar-TN" sz="1200" dirty="0" smtClean="0">
                          <a:effectLst/>
                        </a:rPr>
                        <a:t>1 ( حجم التأجير من جملة نفقات العنوان 1 )</a:t>
                      </a:r>
                      <a:endParaRPr lang="fr-FR" sz="11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smtClean="0">
                          <a:effectLst/>
                        </a:rPr>
                        <a:t>322344966</a:t>
                      </a:r>
                      <a:endParaRPr lang="fr-FR" sz="1100" b="1" dirty="0" smtClean="0">
                        <a:effectLst/>
                      </a:endParaRPr>
                    </a:p>
                    <a:p>
                      <a:pPr algn="ctr" rtl="1">
                        <a:lnSpc>
                          <a:spcPct val="115000"/>
                        </a:lnSpc>
                        <a:spcAft>
                          <a:spcPts val="0"/>
                        </a:spcAft>
                      </a:pPr>
                      <a:r>
                        <a:rPr lang="ar-TN" sz="1200" b="1" dirty="0" smtClean="0">
                          <a:effectLst/>
                        </a:rPr>
                        <a:t>النسبة : </a:t>
                      </a:r>
                      <a:r>
                        <a:rPr lang="ar-TN" sz="1200" b="1" dirty="0" smtClean="0">
                          <a:solidFill>
                            <a:srgbClr val="C00000"/>
                          </a:solidFill>
                          <a:effectLst/>
                        </a:rPr>
                        <a:t>63.16 %</a:t>
                      </a:r>
                      <a:endParaRPr lang="fr-FR" sz="1100" b="1"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a:effectLst/>
                        </a:rPr>
                        <a:t>309130213</a:t>
                      </a:r>
                      <a:endParaRPr lang="fr-FR" sz="1100" b="1" dirty="0">
                        <a:effectLst/>
                      </a:endParaRPr>
                    </a:p>
                    <a:p>
                      <a:pPr algn="ctr" rtl="1">
                        <a:lnSpc>
                          <a:spcPct val="115000"/>
                        </a:lnSpc>
                        <a:spcAft>
                          <a:spcPts val="0"/>
                        </a:spcAft>
                      </a:pPr>
                      <a:r>
                        <a:rPr lang="ar-TN" sz="1200" b="1" dirty="0">
                          <a:solidFill>
                            <a:srgbClr val="C00000"/>
                          </a:solidFill>
                          <a:effectLst/>
                        </a:rPr>
                        <a:t>النسبة 63.41 %</a:t>
                      </a:r>
                      <a:endParaRPr lang="fr-FR" sz="1100" b="1"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a:effectLst/>
                        </a:rPr>
                        <a:t>332377492</a:t>
                      </a:r>
                      <a:endParaRPr lang="fr-FR" sz="1100" b="1" dirty="0">
                        <a:effectLst/>
                      </a:endParaRPr>
                    </a:p>
                    <a:p>
                      <a:pPr algn="ctr" rtl="1">
                        <a:lnSpc>
                          <a:spcPct val="115000"/>
                        </a:lnSpc>
                        <a:spcAft>
                          <a:spcPts val="0"/>
                        </a:spcAft>
                      </a:pPr>
                      <a:r>
                        <a:rPr lang="ar-TN" sz="1200" b="1" dirty="0">
                          <a:solidFill>
                            <a:srgbClr val="C00000"/>
                          </a:solidFill>
                          <a:effectLst/>
                        </a:rPr>
                        <a:t>النسبة 57.61 %</a:t>
                      </a:r>
                      <a:endParaRPr lang="fr-FR" sz="1100" b="1"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smtClean="0">
                          <a:effectLst/>
                        </a:rPr>
                        <a:t>383482053</a:t>
                      </a:r>
                      <a:endParaRPr lang="fr-FR" sz="1100" b="1" dirty="0">
                        <a:effectLst/>
                      </a:endParaRPr>
                    </a:p>
                    <a:p>
                      <a:pPr algn="ctr" rtl="1">
                        <a:lnSpc>
                          <a:spcPct val="115000"/>
                        </a:lnSpc>
                        <a:spcAft>
                          <a:spcPts val="0"/>
                        </a:spcAft>
                      </a:pPr>
                      <a:r>
                        <a:rPr lang="ar-TN" sz="1200" b="1" dirty="0">
                          <a:solidFill>
                            <a:srgbClr val="C00000"/>
                          </a:solidFill>
                          <a:effectLst/>
                        </a:rPr>
                        <a:t>النسبة </a:t>
                      </a:r>
                      <a:r>
                        <a:rPr lang="ar-TN" sz="1200" b="1" dirty="0" smtClean="0">
                          <a:solidFill>
                            <a:srgbClr val="C00000"/>
                          </a:solidFill>
                          <a:effectLst/>
                        </a:rPr>
                        <a:t>54,21%</a:t>
                      </a:r>
                      <a:endParaRPr lang="fr-FR" sz="1100" b="1" dirty="0">
                        <a:solidFill>
                          <a:srgbClr val="C00000"/>
                        </a:solidFill>
                        <a:effectLst/>
                        <a:latin typeface="Calibri"/>
                        <a:ea typeface="Calibri"/>
                        <a:cs typeface="Arial"/>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TN" sz="1400" b="1" dirty="0" smtClean="0"/>
                        <a:t>525,216,906</a:t>
                      </a:r>
                      <a:endParaRPr lang="fr-FR" sz="1400" b="1" dirty="0" smtClean="0"/>
                    </a:p>
                    <a:p>
                      <a:pPr algn="ctr"/>
                      <a:r>
                        <a:rPr lang="fr-FR" sz="1400" b="1" dirty="0" smtClean="0">
                          <a:solidFill>
                            <a:srgbClr val="FF0000"/>
                          </a:solidFill>
                        </a:rPr>
                        <a:t>%</a:t>
                      </a:r>
                      <a:r>
                        <a:rPr lang="ar-TN" sz="1400" b="1" dirty="0" smtClean="0">
                          <a:solidFill>
                            <a:srgbClr val="FF0000"/>
                          </a:solidFill>
                        </a:rPr>
                        <a:t>النسبة 66,20</a:t>
                      </a:r>
                      <a:endParaRPr lang="fr-FR" sz="1400" b="1" dirty="0">
                        <a:solidFill>
                          <a:srgbClr val="FF0000"/>
                        </a:solidFil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TN" sz="1100" b="1" dirty="0" smtClean="0">
                          <a:solidFill>
                            <a:srgbClr val="FF0000"/>
                          </a:solidFill>
                          <a:effectLst/>
                          <a:latin typeface="Calibri"/>
                          <a:ea typeface="Calibri"/>
                          <a:cs typeface="Arial"/>
                        </a:rPr>
                        <a:t>النسبة الوطنية  61</a:t>
                      </a:r>
                      <a:r>
                        <a:rPr lang="ar-TN" sz="1100" b="1" baseline="0" dirty="0" smtClean="0">
                          <a:solidFill>
                            <a:srgbClr val="FF0000"/>
                          </a:solidFill>
                          <a:effectLst/>
                          <a:latin typeface="Calibri"/>
                          <a:ea typeface="Calibri"/>
                          <a:cs typeface="Arial"/>
                        </a:rPr>
                        <a:t> </a:t>
                      </a:r>
                      <a:r>
                        <a:rPr lang="ar-TN" sz="1100" b="1" dirty="0" smtClean="0">
                          <a:solidFill>
                            <a:srgbClr val="FF0000"/>
                          </a:solidFill>
                          <a:effectLst/>
                        </a:rPr>
                        <a:t>%</a:t>
                      </a:r>
                      <a:endParaRPr lang="fr-FR" sz="1050" b="1" dirty="0" smtClean="0">
                        <a:solidFill>
                          <a:srgbClr val="FF0000"/>
                        </a:solidFill>
                        <a:effectLst/>
                        <a:latin typeface="+mn-lt"/>
                        <a:ea typeface="Calibri"/>
                        <a:cs typeface="Arial"/>
                      </a:endParaRPr>
                    </a:p>
                    <a:p>
                      <a:pPr algn="ctr" rtl="1">
                        <a:lnSpc>
                          <a:spcPct val="115000"/>
                        </a:lnSpc>
                        <a:spcAft>
                          <a:spcPts val="0"/>
                        </a:spcAft>
                      </a:pPr>
                      <a:endParaRPr lang="fr-FR" sz="1100" dirty="0">
                        <a:effectLst/>
                        <a:latin typeface="Calibri"/>
                        <a:ea typeface="Calibri"/>
                        <a:cs typeface="Arial"/>
                      </a:endParaRPr>
                    </a:p>
                  </a:txBody>
                  <a:tcPr marL="68580" marR="68580" marT="0" marB="0" anchor="ctr"/>
                </a:tc>
              </a:tr>
              <a:tr h="563533">
                <a:tc>
                  <a:txBody>
                    <a:bodyPr/>
                    <a:lstStyle/>
                    <a:p>
                      <a:pPr algn="ctr" rtl="1">
                        <a:lnSpc>
                          <a:spcPct val="115000"/>
                        </a:lnSpc>
                        <a:spcAft>
                          <a:spcPts val="0"/>
                        </a:spcAft>
                      </a:pPr>
                      <a:r>
                        <a:rPr lang="ar-TN" sz="1200" dirty="0">
                          <a:effectLst/>
                        </a:rPr>
                        <a:t>نسبة التأجير من موارد ع 1</a:t>
                      </a:r>
                      <a:endParaRPr lang="fr-FR" sz="11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a:effectLst/>
                        </a:rPr>
                        <a:t>النسبة :42.29  %</a:t>
                      </a:r>
                      <a:endParaRPr lang="fr-FR" sz="1100" b="1"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smtClean="0">
                          <a:effectLst/>
                        </a:rPr>
                        <a:t>النسبة: </a:t>
                      </a:r>
                      <a:r>
                        <a:rPr lang="ar-TN" sz="1200" b="1" dirty="0">
                          <a:effectLst/>
                        </a:rPr>
                        <a:t>46.64 %</a:t>
                      </a:r>
                      <a:endParaRPr lang="fr-FR" sz="1100" b="1"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a:effectLst/>
                        </a:rPr>
                        <a:t>النسبة :41.17 %</a:t>
                      </a:r>
                      <a:endParaRPr lang="fr-FR" sz="1100" b="1"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a:effectLst/>
                        </a:rPr>
                        <a:t>النسبة </a:t>
                      </a:r>
                      <a:r>
                        <a:rPr lang="ar-TN" sz="1200" b="1" dirty="0" smtClean="0">
                          <a:effectLst/>
                        </a:rPr>
                        <a:t>:53 </a:t>
                      </a:r>
                      <a:r>
                        <a:rPr lang="ar-TN" sz="1200" b="1" dirty="0">
                          <a:effectLst/>
                        </a:rPr>
                        <a:t>%</a:t>
                      </a:r>
                      <a:endParaRPr lang="fr-FR" sz="1100" b="1" dirty="0">
                        <a:effectLst/>
                        <a:latin typeface="Calibri"/>
                        <a:ea typeface="Calibri"/>
                        <a:cs typeface="Arial"/>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schemeClr val="tx1"/>
                          </a:solidFill>
                          <a:effectLst/>
                          <a:uLnTx/>
                          <a:uFillTx/>
                          <a:latin typeface="+mn-lt"/>
                          <a:ea typeface="+mn-ea"/>
                          <a:cs typeface="+mn-cs"/>
                        </a:rPr>
                        <a:t>%</a:t>
                      </a:r>
                      <a:r>
                        <a:rPr kumimoji="0" lang="ar-TN" sz="1400" b="1" i="0" u="none" strike="noStrike" kern="1200" cap="none" spc="0" normalizeH="0" baseline="0" noProof="0" dirty="0" smtClean="0">
                          <a:ln>
                            <a:noFill/>
                          </a:ln>
                          <a:solidFill>
                            <a:schemeClr val="tx1"/>
                          </a:solidFill>
                          <a:effectLst/>
                          <a:uLnTx/>
                          <a:uFillTx/>
                          <a:latin typeface="+mn-lt"/>
                          <a:ea typeface="+mn-ea"/>
                          <a:cs typeface="+mn-cs"/>
                        </a:rPr>
                        <a:t>النسبة 53,55</a:t>
                      </a:r>
                      <a:endParaRPr kumimoji="0" lang="fr-FR" sz="1400" b="1" i="0" u="none" strike="noStrike" kern="1200" cap="none" spc="0" normalizeH="0" baseline="0" noProof="0" dirty="0" smtClean="0">
                        <a:ln>
                          <a:noFill/>
                        </a:ln>
                        <a:solidFill>
                          <a:schemeClr val="tx1"/>
                        </a:solidFill>
                        <a:effectLst/>
                        <a:uLnTx/>
                        <a:uFillTx/>
                        <a:latin typeface="+mn-lt"/>
                        <a:ea typeface="+mn-ea"/>
                        <a:cs typeface="+mn-cs"/>
                      </a:endParaRPr>
                    </a:p>
                    <a:p>
                      <a:pPr algn="ctr"/>
                      <a:endParaRPr lang="fr-FR" sz="1400" dirty="0"/>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TN" sz="1100" b="1" dirty="0" smtClean="0">
                          <a:solidFill>
                            <a:srgbClr val="FF0000"/>
                          </a:solidFill>
                          <a:effectLst/>
                          <a:latin typeface="+mn-lt"/>
                          <a:ea typeface="Calibri"/>
                          <a:cs typeface="+mn-cs"/>
                        </a:rPr>
                        <a:t>النسبة الوطنية  47,8</a:t>
                      </a:r>
                      <a:r>
                        <a:rPr lang="ar-TN" sz="1100" b="1" baseline="0" dirty="0" smtClean="0">
                          <a:solidFill>
                            <a:srgbClr val="FF0000"/>
                          </a:solidFill>
                          <a:effectLst/>
                          <a:latin typeface="+mn-lt"/>
                          <a:ea typeface="Calibri"/>
                          <a:cs typeface="+mn-cs"/>
                        </a:rPr>
                        <a:t> </a:t>
                      </a:r>
                      <a:r>
                        <a:rPr lang="ar-TN" sz="1100" b="1" dirty="0" smtClean="0">
                          <a:solidFill>
                            <a:srgbClr val="FF0000"/>
                          </a:solidFill>
                          <a:effectLst/>
                        </a:rPr>
                        <a:t>%</a:t>
                      </a:r>
                      <a:endParaRPr lang="fr-FR" sz="1050" b="1" dirty="0" smtClean="0">
                        <a:solidFill>
                          <a:srgbClr val="FF0000"/>
                        </a:solidFill>
                        <a:effectLst/>
                        <a:latin typeface="+mn-lt"/>
                        <a:ea typeface="Calibri"/>
                        <a:cs typeface="Arial"/>
                      </a:endParaRPr>
                    </a:p>
                    <a:p>
                      <a:pPr algn="ctr" rtl="1">
                        <a:lnSpc>
                          <a:spcPct val="115000"/>
                        </a:lnSpc>
                        <a:spcAft>
                          <a:spcPts val="0"/>
                        </a:spcAft>
                      </a:pPr>
                      <a:endParaRPr lang="fr-FR" sz="1100" dirty="0">
                        <a:effectLst/>
                        <a:latin typeface="Calibri"/>
                        <a:ea typeface="Calibri"/>
                        <a:cs typeface="Arial"/>
                      </a:endParaRPr>
                    </a:p>
                  </a:txBody>
                  <a:tcPr marL="68580" marR="68580" marT="0" marB="0" anchor="ctr"/>
                </a:tc>
              </a:tr>
              <a:tr h="563533">
                <a:tc>
                  <a:txBody>
                    <a:bodyPr/>
                    <a:lstStyle/>
                    <a:p>
                      <a:pPr algn="ctr" rtl="1">
                        <a:lnSpc>
                          <a:spcPct val="115000"/>
                        </a:lnSpc>
                        <a:spcAft>
                          <a:spcPts val="0"/>
                        </a:spcAft>
                      </a:pPr>
                      <a:r>
                        <a:rPr lang="ar-TN" sz="1100" dirty="0" smtClean="0">
                          <a:effectLst/>
                          <a:latin typeface="Calibri"/>
                          <a:ea typeface="Calibri"/>
                          <a:cs typeface="Arial"/>
                        </a:rPr>
                        <a:t>نسبة التأجير من الموارد الذاتية</a:t>
                      </a:r>
                      <a:endParaRPr lang="fr-FR" sz="1100" dirty="0">
                        <a:effectLst/>
                        <a:latin typeface="Calibri"/>
                        <a:ea typeface="Calibri"/>
                        <a:cs typeface="Aria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TN" sz="1100" b="1" dirty="0" smtClean="0">
                          <a:effectLst/>
                          <a:latin typeface="Calibri"/>
                          <a:ea typeface="Calibri"/>
                          <a:cs typeface="Arial"/>
                        </a:rPr>
                        <a:t>123,2 </a:t>
                      </a:r>
                      <a:r>
                        <a:rPr lang="ar-TN" sz="1100" b="1" dirty="0" smtClean="0">
                          <a:effectLst/>
                        </a:rPr>
                        <a:t>%</a:t>
                      </a:r>
                      <a:endParaRPr lang="fr-FR" sz="1050" b="1" dirty="0" smtClean="0">
                        <a:effectLst/>
                        <a:latin typeface="+mn-lt"/>
                        <a:ea typeface="Calibri"/>
                        <a:cs typeface="Aria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TN" sz="1100" b="1" dirty="0" smtClean="0">
                          <a:effectLst/>
                          <a:latin typeface="Calibri"/>
                          <a:ea typeface="Calibri"/>
                          <a:cs typeface="Arial"/>
                        </a:rPr>
                        <a:t>123,3 </a:t>
                      </a:r>
                      <a:r>
                        <a:rPr lang="ar-TN" sz="1100" b="1" dirty="0" smtClean="0">
                          <a:effectLst/>
                        </a:rPr>
                        <a:t>%</a:t>
                      </a:r>
                      <a:endParaRPr lang="fr-FR" sz="1050" b="1" dirty="0" smtClean="0">
                        <a:effectLst/>
                        <a:latin typeface="+mn-lt"/>
                        <a:ea typeface="Calibri"/>
                        <a:cs typeface="Aria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TN" sz="1100" b="1" dirty="0" smtClean="0">
                          <a:effectLst/>
                          <a:latin typeface="Calibri"/>
                          <a:ea typeface="Calibri"/>
                          <a:cs typeface="Arial"/>
                        </a:rPr>
                        <a:t>104,3 </a:t>
                      </a:r>
                      <a:r>
                        <a:rPr lang="ar-TN" sz="1100" b="1" dirty="0" smtClean="0">
                          <a:effectLst/>
                        </a:rPr>
                        <a:t>%</a:t>
                      </a:r>
                      <a:endParaRPr lang="fr-FR" sz="1050" b="1" dirty="0" smtClean="0">
                        <a:effectLst/>
                        <a:latin typeface="+mn-lt"/>
                        <a:ea typeface="Calibri"/>
                        <a:cs typeface="Aria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TN" sz="1100" b="1" dirty="0" smtClean="0">
                          <a:effectLst/>
                          <a:latin typeface="Calibri"/>
                          <a:ea typeface="Calibri"/>
                          <a:cs typeface="Arial"/>
                        </a:rPr>
                        <a:t>128,7 </a:t>
                      </a:r>
                      <a:r>
                        <a:rPr lang="ar-TN" sz="1100" b="1" dirty="0" smtClean="0">
                          <a:effectLst/>
                        </a:rPr>
                        <a:t>%</a:t>
                      </a:r>
                      <a:endParaRPr lang="fr-FR" sz="1050" b="1" dirty="0" smtClean="0">
                        <a:effectLst/>
                        <a:latin typeface="+mn-lt"/>
                        <a:ea typeface="Calibri"/>
                        <a:cs typeface="Arial"/>
                      </a:endParaRPr>
                    </a:p>
                  </a:txBody>
                  <a:tcPr marL="68580" marR="68580" marT="0" marB="0" anchor="ctr"/>
                </a:tc>
                <a:tc>
                  <a:txBody>
                    <a:bodyPr/>
                    <a:lstStyle/>
                    <a:p>
                      <a:pPr algn="ctr"/>
                      <a:r>
                        <a:rPr lang="fr-FR" sz="1400" dirty="0" smtClean="0"/>
                        <a:t>%</a:t>
                      </a:r>
                      <a:r>
                        <a:rPr lang="ar-TN" sz="1400" dirty="0" smtClean="0"/>
                        <a:t>123,035 </a:t>
                      </a:r>
                      <a:endParaRPr lang="fr-FR" sz="1400" dirty="0"/>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TN" sz="1100" b="1" dirty="0" smtClean="0">
                          <a:solidFill>
                            <a:srgbClr val="FF0000"/>
                          </a:solidFill>
                          <a:effectLst/>
                          <a:latin typeface="+mn-lt"/>
                          <a:ea typeface="Calibri"/>
                          <a:cs typeface="+mn-cs"/>
                        </a:rPr>
                        <a:t>النسبة الوطنية  73,3</a:t>
                      </a:r>
                      <a:r>
                        <a:rPr lang="ar-TN" sz="1100" b="1" baseline="0" dirty="0" smtClean="0">
                          <a:solidFill>
                            <a:srgbClr val="FF0000"/>
                          </a:solidFill>
                          <a:effectLst/>
                          <a:latin typeface="+mn-lt"/>
                          <a:ea typeface="Calibri"/>
                          <a:cs typeface="+mn-cs"/>
                        </a:rPr>
                        <a:t> </a:t>
                      </a:r>
                      <a:r>
                        <a:rPr lang="ar-TN" sz="1100" b="1" dirty="0" smtClean="0">
                          <a:solidFill>
                            <a:srgbClr val="FF0000"/>
                          </a:solidFill>
                          <a:effectLst/>
                        </a:rPr>
                        <a:t>%</a:t>
                      </a:r>
                      <a:endParaRPr lang="fr-FR" sz="1050" b="1" dirty="0" smtClean="0">
                        <a:solidFill>
                          <a:srgbClr val="FF0000"/>
                        </a:solidFill>
                        <a:effectLst/>
                        <a:latin typeface="+mn-lt"/>
                        <a:ea typeface="Calibri"/>
                        <a:cs typeface="Arial"/>
                      </a:endParaRPr>
                    </a:p>
                    <a:p>
                      <a:pPr algn="ctr" rtl="1">
                        <a:lnSpc>
                          <a:spcPct val="115000"/>
                        </a:lnSpc>
                        <a:spcAft>
                          <a:spcPts val="0"/>
                        </a:spcAft>
                      </a:pPr>
                      <a:endParaRPr lang="fr-FR" sz="1100" dirty="0">
                        <a:effectLst/>
                        <a:latin typeface="Calibri"/>
                        <a:ea typeface="Calibri"/>
                        <a:cs typeface="Arial"/>
                      </a:endParaRPr>
                    </a:p>
                  </a:txBody>
                  <a:tcPr marL="68580" marR="68580" marT="0" marB="0" anchor="ctr"/>
                </a:tc>
              </a:tr>
              <a:tr h="669093">
                <a:tc>
                  <a:txBody>
                    <a:bodyPr/>
                    <a:lstStyle/>
                    <a:p>
                      <a:pPr algn="ctr" rtl="1">
                        <a:lnSpc>
                          <a:spcPct val="115000"/>
                        </a:lnSpc>
                        <a:spcAft>
                          <a:spcPts val="0"/>
                        </a:spcAft>
                      </a:pPr>
                      <a:r>
                        <a:rPr lang="ar-TN" sz="1300" dirty="0">
                          <a:effectLst/>
                        </a:rPr>
                        <a:t>مؤشر التداين : </a:t>
                      </a:r>
                      <a:endParaRPr lang="fr-FR" sz="1300" dirty="0" smtClean="0">
                        <a:effectLst/>
                      </a:endParaRPr>
                    </a:p>
                    <a:p>
                      <a:pPr algn="ctr" rtl="1">
                        <a:lnSpc>
                          <a:spcPct val="115000"/>
                        </a:lnSpc>
                        <a:spcAft>
                          <a:spcPts val="0"/>
                        </a:spcAft>
                      </a:pPr>
                      <a:r>
                        <a:rPr lang="ar-TN" sz="1300" dirty="0" smtClean="0">
                          <a:effectLst/>
                        </a:rPr>
                        <a:t>(</a:t>
                      </a:r>
                      <a:r>
                        <a:rPr lang="ar-TN" sz="1300" dirty="0">
                          <a:effectLst/>
                        </a:rPr>
                        <a:t>جملة الدين من موارد ع  1) </a:t>
                      </a:r>
                      <a:r>
                        <a:rPr lang="ar-TN" sz="1300" dirty="0" smtClean="0">
                          <a:effectLst/>
                        </a:rPr>
                        <a:t> حجم الديون مقارنة بموارد</a:t>
                      </a:r>
                      <a:r>
                        <a:rPr lang="ar-TN" sz="1300" baseline="0" dirty="0" smtClean="0">
                          <a:effectLst/>
                        </a:rPr>
                        <a:t> عنوان 1</a:t>
                      </a:r>
                      <a:endParaRPr lang="fr-FR" sz="1300" dirty="0">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a:effectLst/>
                        </a:rPr>
                        <a:t>62.811.317</a:t>
                      </a:r>
                      <a:endParaRPr lang="fr-FR" sz="1100" b="1" dirty="0">
                        <a:effectLst/>
                      </a:endParaRPr>
                    </a:p>
                    <a:p>
                      <a:pPr algn="ctr" rtl="1">
                        <a:lnSpc>
                          <a:spcPct val="115000"/>
                        </a:lnSpc>
                        <a:spcAft>
                          <a:spcPts val="0"/>
                        </a:spcAft>
                      </a:pPr>
                      <a:r>
                        <a:rPr lang="ar-TN" sz="1200" b="1" dirty="0">
                          <a:solidFill>
                            <a:srgbClr val="C00000"/>
                          </a:solidFill>
                          <a:effectLst/>
                        </a:rPr>
                        <a:t>(8.21 %)</a:t>
                      </a:r>
                      <a:endParaRPr lang="fr-FR" sz="1100" b="1"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a:effectLst/>
                        </a:rPr>
                        <a:t>61515.722</a:t>
                      </a:r>
                      <a:endParaRPr lang="fr-FR" sz="1100" b="1" dirty="0">
                        <a:effectLst/>
                      </a:endParaRPr>
                    </a:p>
                    <a:p>
                      <a:pPr algn="ctr" rtl="1">
                        <a:lnSpc>
                          <a:spcPct val="115000"/>
                        </a:lnSpc>
                        <a:spcAft>
                          <a:spcPts val="0"/>
                        </a:spcAft>
                      </a:pPr>
                      <a:r>
                        <a:rPr lang="ar-TN" sz="1200" b="1" dirty="0">
                          <a:solidFill>
                            <a:srgbClr val="C00000"/>
                          </a:solidFill>
                          <a:effectLst/>
                        </a:rPr>
                        <a:t>(9.28 %)</a:t>
                      </a:r>
                      <a:endParaRPr lang="fr-FR" sz="1100" b="1"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a:effectLst/>
                        </a:rPr>
                        <a:t>48.516.596</a:t>
                      </a:r>
                      <a:endParaRPr lang="fr-FR" sz="1100" b="1" dirty="0">
                        <a:effectLst/>
                      </a:endParaRPr>
                    </a:p>
                    <a:p>
                      <a:pPr algn="ctr" rtl="1">
                        <a:lnSpc>
                          <a:spcPct val="115000"/>
                        </a:lnSpc>
                        <a:spcAft>
                          <a:spcPts val="0"/>
                        </a:spcAft>
                      </a:pPr>
                      <a:r>
                        <a:rPr lang="ar-TN" sz="1200" b="1" dirty="0">
                          <a:solidFill>
                            <a:srgbClr val="C00000"/>
                          </a:solidFill>
                          <a:effectLst/>
                        </a:rPr>
                        <a:t>(6.01 %)</a:t>
                      </a:r>
                      <a:endParaRPr lang="fr-FR" sz="1100" b="1" dirty="0">
                        <a:solidFill>
                          <a:srgbClr val="C00000"/>
                        </a:solidFill>
                        <a:effectLst/>
                        <a:latin typeface="Calibri"/>
                        <a:ea typeface="Calibri"/>
                        <a:cs typeface="Arial"/>
                      </a:endParaRPr>
                    </a:p>
                  </a:txBody>
                  <a:tcPr marL="68580" marR="68580" marT="0" marB="0" anchor="ctr"/>
                </a:tc>
                <a:tc>
                  <a:txBody>
                    <a:bodyPr/>
                    <a:lstStyle/>
                    <a:p>
                      <a:pPr algn="ctr" rtl="1">
                        <a:lnSpc>
                          <a:spcPct val="115000"/>
                        </a:lnSpc>
                        <a:spcAft>
                          <a:spcPts val="0"/>
                        </a:spcAft>
                      </a:pPr>
                      <a:r>
                        <a:rPr lang="ar-TN" sz="1200" b="1" dirty="0">
                          <a:effectLst/>
                        </a:rPr>
                        <a:t>50.216.596</a:t>
                      </a:r>
                      <a:endParaRPr lang="fr-FR" sz="1100" b="1" dirty="0">
                        <a:effectLst/>
                      </a:endParaRPr>
                    </a:p>
                    <a:p>
                      <a:pPr algn="ctr" rtl="1">
                        <a:lnSpc>
                          <a:spcPct val="115000"/>
                        </a:lnSpc>
                        <a:spcAft>
                          <a:spcPts val="0"/>
                        </a:spcAft>
                      </a:pPr>
                      <a:r>
                        <a:rPr lang="ar-TN" sz="1200" b="1" dirty="0">
                          <a:effectLst/>
                        </a:rPr>
                        <a:t>(</a:t>
                      </a:r>
                      <a:r>
                        <a:rPr lang="ar-TN" sz="1200" b="1" dirty="0" smtClean="0">
                          <a:solidFill>
                            <a:srgbClr val="C00000"/>
                          </a:solidFill>
                          <a:effectLst/>
                        </a:rPr>
                        <a:t>6.9 </a:t>
                      </a:r>
                      <a:r>
                        <a:rPr lang="ar-TN" sz="1200" b="1" dirty="0">
                          <a:solidFill>
                            <a:srgbClr val="C00000"/>
                          </a:solidFill>
                          <a:effectLst/>
                        </a:rPr>
                        <a:t>%)</a:t>
                      </a:r>
                      <a:endParaRPr lang="fr-FR" sz="1100" b="1" dirty="0">
                        <a:solidFill>
                          <a:srgbClr val="C00000"/>
                        </a:solidFill>
                        <a:effectLst/>
                        <a:latin typeface="Calibri"/>
                        <a:ea typeface="Calibri"/>
                        <a:cs typeface="Arial"/>
                      </a:endParaRPr>
                    </a:p>
                  </a:txBody>
                  <a:tcPr marL="68580" marR="68580" marT="0" marB="0" anchor="ctr"/>
                </a:tc>
                <a:tc>
                  <a:txBody>
                    <a:bodyPr/>
                    <a:lstStyle/>
                    <a:p>
                      <a:pPr algn="ctr"/>
                      <a:r>
                        <a:rPr lang="ar-TN" sz="1400" b="1" dirty="0" smtClean="0"/>
                        <a:t>36,382,360</a:t>
                      </a:r>
                    </a:p>
                    <a:p>
                      <a:pPr algn="ctr"/>
                      <a:r>
                        <a:rPr lang="fr-FR" sz="1400" b="1" dirty="0" smtClean="0">
                          <a:solidFill>
                            <a:srgbClr val="FF0000"/>
                          </a:solidFill>
                        </a:rPr>
                        <a:t>%</a:t>
                      </a:r>
                      <a:r>
                        <a:rPr lang="ar-TN" sz="1400" b="1" dirty="0" smtClean="0">
                          <a:solidFill>
                            <a:srgbClr val="FF0000"/>
                          </a:solidFill>
                        </a:rPr>
                        <a:t>3,70</a:t>
                      </a:r>
                      <a:r>
                        <a:rPr lang="ar-TN" sz="1400" baseline="0" dirty="0" smtClean="0"/>
                        <a:t> </a:t>
                      </a:r>
                      <a:endParaRPr lang="fr-FR" sz="1400" dirty="0"/>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ar-TN" sz="1100" b="1" dirty="0" smtClean="0">
                          <a:solidFill>
                            <a:srgbClr val="C00000"/>
                          </a:solidFill>
                          <a:effectLst/>
                          <a:latin typeface="+mn-lt"/>
                          <a:ea typeface="Calibri"/>
                          <a:cs typeface="+mn-cs"/>
                        </a:rPr>
                        <a:t>النسبة الوطنية 17,5 </a:t>
                      </a:r>
                      <a:r>
                        <a:rPr lang="ar-TN" sz="1100" b="1" dirty="0" smtClean="0">
                          <a:solidFill>
                            <a:srgbClr val="FF0000"/>
                          </a:solidFill>
                          <a:effectLst/>
                        </a:rPr>
                        <a:t>%</a:t>
                      </a:r>
                      <a:endParaRPr lang="fr-FR" sz="1050" b="1" dirty="0" smtClean="0">
                        <a:solidFill>
                          <a:srgbClr val="FF0000"/>
                        </a:solidFill>
                        <a:effectLst/>
                        <a:latin typeface="+mn-lt"/>
                        <a:ea typeface="Calibri"/>
                        <a:cs typeface="Arial"/>
                      </a:endParaRPr>
                    </a:p>
                  </a:txBody>
                  <a:tcPr marL="68580" marR="68580" marT="0" marB="0" anchor="ctr"/>
                </a:tc>
              </a:tr>
            </a:tbl>
          </a:graphicData>
        </a:graphic>
      </p:graphicFrame>
      <p:sp>
        <p:nvSpPr>
          <p:cNvPr id="5" name="Rectangle 1"/>
          <p:cNvSpPr>
            <a:spLocks noChangeArrowheads="1"/>
          </p:cNvSpPr>
          <p:nvPr/>
        </p:nvSpPr>
        <p:spPr bwMode="auto">
          <a:xfrm>
            <a:off x="8830073" y="1427558"/>
            <a:ext cx="273643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r" defTabSz="914400" rtl="1" eaLnBrk="0" fontAlgn="base" latinLnBrk="0" hangingPunct="0">
              <a:lnSpc>
                <a:spcPct val="100000"/>
              </a:lnSpc>
              <a:spcBef>
                <a:spcPct val="0"/>
              </a:spcBef>
              <a:spcAft>
                <a:spcPct val="0"/>
              </a:spcAft>
              <a:buClrTx/>
              <a:buSzTx/>
              <a:buFontTx/>
              <a:buNone/>
              <a:tabLst/>
            </a:pPr>
            <a:r>
              <a:rPr kumimoji="0" lang="ar-TN" b="1" i="0" u="sng" strike="noStrike" cap="none" normalizeH="0" baseline="0" dirty="0" smtClean="0">
                <a:ln>
                  <a:noFill/>
                </a:ln>
                <a:solidFill>
                  <a:schemeClr val="accent5">
                    <a:lumMod val="50000"/>
                  </a:schemeClr>
                </a:solidFill>
                <a:effectLst/>
                <a:latin typeface="Calibri" pitchFamily="34" charset="0"/>
                <a:ea typeface="Calibri" pitchFamily="34" charset="0"/>
                <a:cs typeface="Arial" pitchFamily="34" charset="0"/>
              </a:rPr>
              <a:t>النفـقــات:</a:t>
            </a:r>
            <a:endParaRPr kumimoji="0" lang="fr-FR" sz="1050" b="1" i="0" u="sng" strike="noStrike" cap="none" normalizeH="0" baseline="0" dirty="0" smtClean="0">
              <a:ln>
                <a:noFill/>
              </a:ln>
              <a:solidFill>
                <a:schemeClr val="accent5">
                  <a:lumMod val="50000"/>
                </a:schemeClr>
              </a:solidFill>
              <a:effectLst/>
              <a:latin typeface="Arial" pitchFamily="34" charset="0"/>
              <a:cs typeface="Arial" pitchFamily="34" charset="0"/>
            </a:endParaRPr>
          </a:p>
          <a:p>
            <a:pPr marL="0" marR="0" lvl="0" indent="449263" algn="r" defTabSz="914400" rtl="1" eaLnBrk="0" fontAlgn="base" latinLnBrk="0" hangingPunct="0">
              <a:lnSpc>
                <a:spcPct val="100000"/>
              </a:lnSpc>
              <a:spcBef>
                <a:spcPct val="0"/>
              </a:spcBef>
              <a:spcAft>
                <a:spcPct val="0"/>
              </a:spcAft>
              <a:buClrTx/>
              <a:buSzTx/>
              <a:buFontTx/>
              <a:buNone/>
              <a:tabLst/>
            </a:pPr>
            <a:r>
              <a:rPr kumimoji="0" lang="ar-TN" sz="1600" b="1" i="0" strike="noStrike" cap="none" normalizeH="0" baseline="0" dirty="0" smtClean="0">
                <a:ln>
                  <a:noFill/>
                </a:ln>
                <a:solidFill>
                  <a:schemeClr val="accent5">
                    <a:lumMod val="50000"/>
                  </a:schemeClr>
                </a:solidFill>
                <a:effectLst/>
                <a:latin typeface="Calibri" pitchFamily="34" charset="0"/>
                <a:ea typeface="Calibri" pitchFamily="34" charset="0"/>
                <a:cs typeface="Arial" pitchFamily="34" charset="0"/>
              </a:rPr>
              <a:t>               </a:t>
            </a:r>
            <a:r>
              <a:rPr kumimoji="0" lang="ar-TN" sz="1600" b="1" i="0" u="sng" strike="noStrike" cap="none" normalizeH="0" baseline="0" dirty="0" smtClean="0">
                <a:ln>
                  <a:noFill/>
                </a:ln>
                <a:solidFill>
                  <a:schemeClr val="accent5">
                    <a:lumMod val="50000"/>
                  </a:schemeClr>
                </a:solidFill>
                <a:effectLst/>
                <a:latin typeface="Calibri" pitchFamily="34" charset="0"/>
                <a:ea typeface="Calibri" pitchFamily="34" charset="0"/>
                <a:cs typeface="Arial" pitchFamily="34" charset="0"/>
              </a:rPr>
              <a:t>(عنوان أول )</a:t>
            </a:r>
            <a:endParaRPr kumimoji="0" lang="fr-FR" sz="1050" b="1" i="0" u="sng" strike="noStrike" cap="none" normalizeH="0" baseline="0" dirty="0" smtClean="0">
              <a:ln>
                <a:noFill/>
              </a:ln>
              <a:solidFill>
                <a:schemeClr val="accent5">
                  <a:lumMod val="50000"/>
                </a:schemeClr>
              </a:solidFill>
              <a:effectLst/>
              <a:latin typeface="Arial" pitchFamily="34" charset="0"/>
              <a:cs typeface="Arial" pitchFamily="34" charset="0"/>
            </a:endParaRPr>
          </a:p>
        </p:txBody>
      </p:sp>
    </p:spTree>
    <p:extLst>
      <p:ext uri="{BB962C8B-B14F-4D97-AF65-F5344CB8AC3E}">
        <p14:creationId xmlns:p14="http://schemas.microsoft.com/office/powerpoint/2010/main" val="379266284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5">
                                            <p:txEl>
                                              <p:pRg st="0" end="0"/>
                                            </p:txEl>
                                          </p:spTgt>
                                        </p:tgtEl>
                                        <p:attrNameLst>
                                          <p:attrName>ppt_x</p:attrName>
                                          <p:attrName>ppt_y</p:attrName>
                                        </p:attrNameLst>
                                      </p:cBhvr>
                                    </p:animMotion>
                                    <p:animRot by="1500000">
                                      <p:cBhvr>
                                        <p:cTn id="15" dur="125" fill="hold">
                                          <p:stCondLst>
                                            <p:cond delay="0"/>
                                          </p:stCondLst>
                                        </p:cTn>
                                        <p:tgtEl>
                                          <p:spTgt spid="5">
                                            <p:txEl>
                                              <p:pRg st="0" end="0"/>
                                            </p:txEl>
                                          </p:spTgt>
                                        </p:tgtEl>
                                        <p:attrNameLst>
                                          <p:attrName>r</p:attrName>
                                        </p:attrNameLst>
                                      </p:cBhvr>
                                    </p:animRot>
                                    <p:animRot by="-1500000">
                                      <p:cBhvr>
                                        <p:cTn id="16" dur="125" fill="hold">
                                          <p:stCondLst>
                                            <p:cond delay="125"/>
                                          </p:stCondLst>
                                        </p:cTn>
                                        <p:tgtEl>
                                          <p:spTgt spid="5">
                                            <p:txEl>
                                              <p:pRg st="0" end="0"/>
                                            </p:txEl>
                                          </p:spTgt>
                                        </p:tgtEl>
                                        <p:attrNameLst>
                                          <p:attrName>r</p:attrName>
                                        </p:attrNameLst>
                                      </p:cBhvr>
                                    </p:animRot>
                                    <p:animRot by="-1500000">
                                      <p:cBhvr>
                                        <p:cTn id="17" dur="125" fill="hold">
                                          <p:stCondLst>
                                            <p:cond delay="250"/>
                                          </p:stCondLst>
                                        </p:cTn>
                                        <p:tgtEl>
                                          <p:spTgt spid="5">
                                            <p:txEl>
                                              <p:pRg st="0" end="0"/>
                                            </p:txEl>
                                          </p:spTgt>
                                        </p:tgtEl>
                                        <p:attrNameLst>
                                          <p:attrName>r</p:attrName>
                                        </p:attrNameLst>
                                      </p:cBhvr>
                                    </p:animRot>
                                    <p:animRot by="1500000">
                                      <p:cBhvr>
                                        <p:cTn id="18" dur="125" fill="hold">
                                          <p:stCondLst>
                                            <p:cond delay="375"/>
                                          </p:stCondLst>
                                        </p:cTn>
                                        <p:tgtEl>
                                          <p:spTgt spid="5">
                                            <p:txEl>
                                              <p:pRg st="0" end="0"/>
                                            </p:txEl>
                                          </p:spTgt>
                                        </p:tgtEl>
                                        <p:attrNameLst>
                                          <p:attrName>r</p:attrName>
                                        </p:attrNameLst>
                                      </p:cBhvr>
                                    </p:animRot>
                                  </p:childTnLst>
                                </p:cTn>
                              </p:par>
                              <p:par>
                                <p:cTn id="19" presetID="34" presetClass="emph" presetSubtype="0" fill="hold" nodeType="withEffect">
                                  <p:stCondLst>
                                    <p:cond delay="0"/>
                                  </p:stCondLst>
                                  <p:iterate type="lt">
                                    <p:tmPct val="10000"/>
                                  </p:iterate>
                                  <p:childTnLst>
                                    <p:animMotion origin="layout" path="M 0.0 0.0 L 0.0 -0.07213" pathEditMode="relative" ptsTypes="">
                                      <p:cBhvr>
                                        <p:cTn id="20" dur="250" accel="50000" decel="50000" autoRev="1" fill="hold">
                                          <p:stCondLst>
                                            <p:cond delay="0"/>
                                          </p:stCondLst>
                                        </p:cTn>
                                        <p:tgtEl>
                                          <p:spTgt spid="5">
                                            <p:txEl>
                                              <p:pRg st="1" end="1"/>
                                            </p:txEl>
                                          </p:spTgt>
                                        </p:tgtEl>
                                        <p:attrNameLst>
                                          <p:attrName>ppt_x</p:attrName>
                                          <p:attrName>ppt_y</p:attrName>
                                        </p:attrNameLst>
                                      </p:cBhvr>
                                    </p:animMotion>
                                    <p:animRot by="1500000">
                                      <p:cBhvr>
                                        <p:cTn id="21" dur="125" fill="hold">
                                          <p:stCondLst>
                                            <p:cond delay="0"/>
                                          </p:stCondLst>
                                        </p:cTn>
                                        <p:tgtEl>
                                          <p:spTgt spid="5">
                                            <p:txEl>
                                              <p:pRg st="1" end="1"/>
                                            </p:txEl>
                                          </p:spTgt>
                                        </p:tgtEl>
                                        <p:attrNameLst>
                                          <p:attrName>r</p:attrName>
                                        </p:attrNameLst>
                                      </p:cBhvr>
                                    </p:animRot>
                                    <p:animRot by="-1500000">
                                      <p:cBhvr>
                                        <p:cTn id="22" dur="125" fill="hold">
                                          <p:stCondLst>
                                            <p:cond delay="125"/>
                                          </p:stCondLst>
                                        </p:cTn>
                                        <p:tgtEl>
                                          <p:spTgt spid="5">
                                            <p:txEl>
                                              <p:pRg st="1" end="1"/>
                                            </p:txEl>
                                          </p:spTgt>
                                        </p:tgtEl>
                                        <p:attrNameLst>
                                          <p:attrName>r</p:attrName>
                                        </p:attrNameLst>
                                      </p:cBhvr>
                                    </p:animRot>
                                    <p:animRot by="-1500000">
                                      <p:cBhvr>
                                        <p:cTn id="23" dur="125" fill="hold">
                                          <p:stCondLst>
                                            <p:cond delay="250"/>
                                          </p:stCondLst>
                                        </p:cTn>
                                        <p:tgtEl>
                                          <p:spTgt spid="5">
                                            <p:txEl>
                                              <p:pRg st="1" end="1"/>
                                            </p:txEl>
                                          </p:spTgt>
                                        </p:tgtEl>
                                        <p:attrNameLst>
                                          <p:attrName>r</p:attrName>
                                        </p:attrNameLst>
                                      </p:cBhvr>
                                    </p:animRot>
                                    <p:animRot by="1500000">
                                      <p:cBhvr>
                                        <p:cTn id="24" dur="125" fill="hold">
                                          <p:stCondLst>
                                            <p:cond delay="375"/>
                                          </p:stCondLst>
                                        </p:cTn>
                                        <p:tgtEl>
                                          <p:spTgt spid="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79581"/>
          </a:xfrm>
        </p:spPr>
        <p:txBody>
          <a:bodyPr>
            <a:normAutofit/>
          </a:bodyPr>
          <a:lstStyle/>
          <a:p>
            <a:pPr algn="ctr" rtl="1"/>
            <a:r>
              <a:rPr lang="ar-TN" b="1" dirty="0" smtClean="0">
                <a:solidFill>
                  <a:schemeClr val="accent1">
                    <a:lumMod val="75000"/>
                  </a:schemeClr>
                </a:solidFill>
              </a:rPr>
              <a:t>جدول تفصيل ديون البلدية المجدولة </a:t>
            </a:r>
            <a:endParaRPr lang="fr-FR" b="1" dirty="0">
              <a:solidFill>
                <a:schemeClr val="accent1">
                  <a:lumMod val="75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771739910"/>
              </p:ext>
            </p:extLst>
          </p:nvPr>
        </p:nvGraphicFramePr>
        <p:xfrm>
          <a:off x="1007686" y="1513653"/>
          <a:ext cx="10094205" cy="2929254"/>
        </p:xfrm>
        <a:graphic>
          <a:graphicData uri="http://schemas.openxmlformats.org/drawingml/2006/table">
            <a:tbl>
              <a:tblPr rtl="1" firstRow="1" bandRow="1">
                <a:tableStyleId>{5C22544A-7EE6-4342-B048-85BDC9FD1C3A}</a:tableStyleId>
              </a:tblPr>
              <a:tblGrid>
                <a:gridCol w="1152000"/>
                <a:gridCol w="936000"/>
                <a:gridCol w="828000"/>
                <a:gridCol w="936000"/>
                <a:gridCol w="878205"/>
                <a:gridCol w="936000"/>
                <a:gridCol w="828000"/>
                <a:gridCol w="936000"/>
                <a:gridCol w="828000"/>
                <a:gridCol w="936000"/>
                <a:gridCol w="900000"/>
              </a:tblGrid>
              <a:tr h="421766">
                <a:tc rowSpan="2">
                  <a:txBody>
                    <a:bodyPr/>
                    <a:lstStyle/>
                    <a:p>
                      <a:pPr algn="ctr" rtl="1"/>
                      <a:r>
                        <a:rPr lang="ar-TN" sz="1300" b="1" dirty="0" smtClean="0">
                          <a:solidFill>
                            <a:schemeClr val="bg1"/>
                          </a:solidFill>
                        </a:rPr>
                        <a:t>المؤسسة </a:t>
                      </a:r>
                      <a:endParaRPr lang="fr-FR" sz="1300" b="1" dirty="0">
                        <a:solidFill>
                          <a:schemeClr val="bg1"/>
                        </a:solidFill>
                      </a:endParaRPr>
                    </a:p>
                  </a:txBody>
                  <a:tcPr anchor="ctr">
                    <a:solidFill>
                      <a:schemeClr val="accent1">
                        <a:lumMod val="75000"/>
                      </a:schemeClr>
                    </a:solidFill>
                  </a:tcPr>
                </a:tc>
                <a:tc gridSpan="2">
                  <a:txBody>
                    <a:bodyPr/>
                    <a:lstStyle/>
                    <a:p>
                      <a:pPr algn="ctr" rtl="1"/>
                      <a:r>
                        <a:rPr lang="ar-TN" sz="1300" b="1" dirty="0" smtClean="0">
                          <a:solidFill>
                            <a:schemeClr val="bg1"/>
                          </a:solidFill>
                        </a:rPr>
                        <a:t>2013</a:t>
                      </a:r>
                      <a:endParaRPr lang="fr-FR" sz="1300" b="1" dirty="0">
                        <a:solidFill>
                          <a:schemeClr val="bg1"/>
                        </a:solidFill>
                      </a:endParaRPr>
                    </a:p>
                  </a:txBody>
                  <a:tcPr anchor="ctr">
                    <a:solidFill>
                      <a:schemeClr val="accent1">
                        <a:lumMod val="75000"/>
                      </a:schemeClr>
                    </a:solidFill>
                  </a:tcPr>
                </a:tc>
                <a:tc hMerge="1">
                  <a:txBody>
                    <a:bodyPr/>
                    <a:lstStyle/>
                    <a:p>
                      <a:pPr algn="ctr" rtl="1"/>
                      <a:endParaRPr lang="fr-FR" sz="1600" b="1" dirty="0"/>
                    </a:p>
                  </a:txBody>
                  <a:tcPr anchor="ctr"/>
                </a:tc>
                <a:tc gridSpan="2">
                  <a:txBody>
                    <a:bodyPr/>
                    <a:lstStyle/>
                    <a:p>
                      <a:pPr algn="ctr" rtl="1"/>
                      <a:r>
                        <a:rPr lang="ar-TN" sz="1300" b="1" dirty="0" smtClean="0">
                          <a:solidFill>
                            <a:schemeClr val="bg1"/>
                          </a:solidFill>
                        </a:rPr>
                        <a:t>2014</a:t>
                      </a:r>
                      <a:endParaRPr lang="fr-FR" sz="1300" b="1" dirty="0">
                        <a:solidFill>
                          <a:schemeClr val="bg1"/>
                        </a:solidFill>
                      </a:endParaRPr>
                    </a:p>
                  </a:txBody>
                  <a:tcPr anchor="ctr">
                    <a:solidFill>
                      <a:schemeClr val="accent1">
                        <a:lumMod val="75000"/>
                      </a:schemeClr>
                    </a:solidFill>
                  </a:tcPr>
                </a:tc>
                <a:tc hMerge="1">
                  <a:txBody>
                    <a:bodyPr/>
                    <a:lstStyle/>
                    <a:p>
                      <a:pPr algn="ctr" rtl="1"/>
                      <a:endParaRPr lang="fr-FR" sz="1600" b="1" dirty="0"/>
                    </a:p>
                  </a:txBody>
                  <a:tcPr anchor="ctr"/>
                </a:tc>
                <a:tc gridSpan="2">
                  <a:txBody>
                    <a:bodyPr/>
                    <a:lstStyle/>
                    <a:p>
                      <a:pPr algn="ctr" rtl="1"/>
                      <a:r>
                        <a:rPr lang="ar-TN" sz="1300" b="1" dirty="0" smtClean="0">
                          <a:solidFill>
                            <a:schemeClr val="bg1"/>
                          </a:solidFill>
                        </a:rPr>
                        <a:t>2015</a:t>
                      </a:r>
                      <a:endParaRPr lang="fr-FR" sz="1300" b="1" dirty="0">
                        <a:solidFill>
                          <a:schemeClr val="bg1"/>
                        </a:solidFill>
                      </a:endParaRPr>
                    </a:p>
                  </a:txBody>
                  <a:tcPr anchor="ctr">
                    <a:solidFill>
                      <a:schemeClr val="accent1">
                        <a:lumMod val="75000"/>
                      </a:schemeClr>
                    </a:solidFill>
                  </a:tcPr>
                </a:tc>
                <a:tc hMerge="1">
                  <a:txBody>
                    <a:bodyPr/>
                    <a:lstStyle/>
                    <a:p>
                      <a:pPr algn="ctr" rtl="1"/>
                      <a:endParaRPr lang="fr-FR" sz="1600" b="1" dirty="0"/>
                    </a:p>
                  </a:txBody>
                  <a:tcPr anchor="ctr"/>
                </a:tc>
                <a:tc gridSpan="2">
                  <a:txBody>
                    <a:bodyPr/>
                    <a:lstStyle/>
                    <a:p>
                      <a:pPr algn="ctr" rtl="1"/>
                      <a:r>
                        <a:rPr lang="ar-TN" sz="1300" b="1" dirty="0" smtClean="0">
                          <a:solidFill>
                            <a:schemeClr val="bg1"/>
                          </a:solidFill>
                        </a:rPr>
                        <a:t>2016</a:t>
                      </a:r>
                      <a:endParaRPr lang="fr-FR" sz="1300" b="1" dirty="0">
                        <a:solidFill>
                          <a:schemeClr val="bg1"/>
                        </a:solidFill>
                      </a:endParaRPr>
                    </a:p>
                  </a:txBody>
                  <a:tcPr anchor="ctr">
                    <a:solidFill>
                      <a:schemeClr val="accent1">
                        <a:lumMod val="75000"/>
                      </a:schemeClr>
                    </a:solidFill>
                  </a:tcPr>
                </a:tc>
                <a:tc hMerge="1">
                  <a:txBody>
                    <a:bodyPr/>
                    <a:lstStyle/>
                    <a:p>
                      <a:pPr algn="ctr" rtl="1"/>
                      <a:endParaRPr lang="fr-FR" sz="1600" b="1"/>
                    </a:p>
                  </a:txBody>
                  <a:tcPr anchor="ctr"/>
                </a:tc>
                <a:tc gridSpan="2">
                  <a:txBody>
                    <a:bodyPr/>
                    <a:lstStyle/>
                    <a:p>
                      <a:pPr algn="ctr" rtl="1"/>
                      <a:r>
                        <a:rPr lang="ar-TN" sz="1300" b="1" dirty="0" smtClean="0">
                          <a:solidFill>
                            <a:schemeClr val="bg1"/>
                          </a:solidFill>
                        </a:rPr>
                        <a:t>2017</a:t>
                      </a:r>
                      <a:endParaRPr lang="fr-FR" sz="1300" b="1" dirty="0">
                        <a:solidFill>
                          <a:schemeClr val="bg1"/>
                        </a:solidFill>
                      </a:endParaRPr>
                    </a:p>
                  </a:txBody>
                  <a:tcPr anchor="ctr">
                    <a:solidFill>
                      <a:schemeClr val="accent1">
                        <a:lumMod val="75000"/>
                      </a:schemeClr>
                    </a:solidFill>
                  </a:tcPr>
                </a:tc>
                <a:tc hMerge="1">
                  <a:txBody>
                    <a:bodyPr/>
                    <a:lstStyle/>
                    <a:p>
                      <a:pPr algn="ctr" rtl="1"/>
                      <a:endParaRPr lang="fr-FR" sz="1600" b="1" dirty="0"/>
                    </a:p>
                  </a:txBody>
                  <a:tcPr anchor="ctr"/>
                </a:tc>
              </a:tr>
              <a:tr h="421766">
                <a:tc vMerge="1">
                  <a:txBody>
                    <a:bodyPr/>
                    <a:lstStyle/>
                    <a:p>
                      <a:pPr algn="ctr" rtl="1"/>
                      <a:endParaRPr lang="fr-FR" dirty="0"/>
                    </a:p>
                  </a:txBody>
                  <a:tcPr anchor="ctr"/>
                </a:tc>
                <a:tc>
                  <a:txBody>
                    <a:bodyPr/>
                    <a:lstStyle/>
                    <a:p>
                      <a:pPr algn="ctr" rtl="1"/>
                      <a:r>
                        <a:rPr lang="ar-TN" sz="1300" b="1" dirty="0" smtClean="0">
                          <a:solidFill>
                            <a:schemeClr val="bg1"/>
                          </a:solidFill>
                        </a:rPr>
                        <a:t>مجدول </a:t>
                      </a:r>
                      <a:endParaRPr lang="fr-FR" sz="1300" b="1" dirty="0">
                        <a:solidFill>
                          <a:schemeClr val="bg1"/>
                        </a:solidFill>
                      </a:endParaRPr>
                    </a:p>
                  </a:txBody>
                  <a:tcPr anchor="ctr">
                    <a:solidFill>
                      <a:schemeClr val="accent1">
                        <a:lumMod val="75000"/>
                      </a:schemeClr>
                    </a:solidFill>
                  </a:tcPr>
                </a:tc>
                <a:tc>
                  <a:txBody>
                    <a:bodyPr/>
                    <a:lstStyle/>
                    <a:p>
                      <a:pPr algn="ctr" rtl="1"/>
                      <a:r>
                        <a:rPr lang="ar-TN" sz="1300" b="1" dirty="0" smtClean="0">
                          <a:solidFill>
                            <a:schemeClr val="bg1"/>
                          </a:solidFill>
                        </a:rPr>
                        <a:t>غير مجدول </a:t>
                      </a:r>
                      <a:endParaRPr lang="fr-FR" sz="1300" b="1" dirty="0">
                        <a:solidFill>
                          <a:schemeClr val="bg1"/>
                        </a:solidFill>
                      </a:endParaRPr>
                    </a:p>
                  </a:txBody>
                  <a:tcPr anchor="ctr">
                    <a:solidFill>
                      <a:schemeClr val="accent1">
                        <a:lumMod val="75000"/>
                      </a:schemeClr>
                    </a:solidFill>
                  </a:tcPr>
                </a:tc>
                <a:tc>
                  <a:txBody>
                    <a:bodyPr/>
                    <a:lstStyle/>
                    <a:p>
                      <a:pPr algn="ctr" rtl="1"/>
                      <a:r>
                        <a:rPr lang="ar-TN" sz="1300" b="1" dirty="0" smtClean="0">
                          <a:solidFill>
                            <a:schemeClr val="bg1"/>
                          </a:solidFill>
                        </a:rPr>
                        <a:t>مجدول </a:t>
                      </a:r>
                      <a:endParaRPr lang="fr-FR" sz="1300" b="1" dirty="0">
                        <a:solidFill>
                          <a:schemeClr val="bg1"/>
                        </a:solidFill>
                      </a:endParaRPr>
                    </a:p>
                  </a:txBody>
                  <a:tcPr anchor="ctr">
                    <a:solidFill>
                      <a:schemeClr val="accent1">
                        <a:lumMod val="75000"/>
                      </a:schemeClr>
                    </a:solidFill>
                  </a:tcPr>
                </a:tc>
                <a:tc>
                  <a:txBody>
                    <a:bodyPr/>
                    <a:lstStyle/>
                    <a:p>
                      <a:pPr algn="ctr" rtl="1"/>
                      <a:r>
                        <a:rPr lang="ar-TN" sz="1300" b="1" dirty="0" smtClean="0">
                          <a:solidFill>
                            <a:schemeClr val="bg1"/>
                          </a:solidFill>
                        </a:rPr>
                        <a:t>غير مجدول </a:t>
                      </a:r>
                      <a:endParaRPr lang="fr-FR" sz="1300" b="1" dirty="0">
                        <a:solidFill>
                          <a:schemeClr val="bg1"/>
                        </a:solidFill>
                      </a:endParaRPr>
                    </a:p>
                  </a:txBody>
                  <a:tcPr anchor="ctr">
                    <a:solidFill>
                      <a:schemeClr val="accent1">
                        <a:lumMod val="75000"/>
                      </a:schemeClr>
                    </a:solidFill>
                  </a:tcPr>
                </a:tc>
                <a:tc>
                  <a:txBody>
                    <a:bodyPr/>
                    <a:lstStyle/>
                    <a:p>
                      <a:pPr algn="ctr" rtl="1"/>
                      <a:r>
                        <a:rPr lang="ar-TN" sz="1300" b="1" dirty="0" smtClean="0">
                          <a:solidFill>
                            <a:schemeClr val="bg1"/>
                          </a:solidFill>
                        </a:rPr>
                        <a:t>مجدول </a:t>
                      </a:r>
                      <a:endParaRPr lang="fr-FR" sz="1300" b="1" dirty="0">
                        <a:solidFill>
                          <a:schemeClr val="bg1"/>
                        </a:solidFill>
                      </a:endParaRPr>
                    </a:p>
                  </a:txBody>
                  <a:tcPr anchor="ctr">
                    <a:solidFill>
                      <a:schemeClr val="accent1">
                        <a:lumMod val="75000"/>
                      </a:schemeClr>
                    </a:solidFill>
                  </a:tcPr>
                </a:tc>
                <a:tc>
                  <a:txBody>
                    <a:bodyPr/>
                    <a:lstStyle/>
                    <a:p>
                      <a:pPr algn="ctr" rtl="1"/>
                      <a:r>
                        <a:rPr lang="ar-TN" sz="1300" b="1" dirty="0" smtClean="0">
                          <a:solidFill>
                            <a:schemeClr val="bg1"/>
                          </a:solidFill>
                        </a:rPr>
                        <a:t>غير مجدول </a:t>
                      </a:r>
                      <a:endParaRPr lang="fr-FR" sz="1300" b="1" dirty="0">
                        <a:solidFill>
                          <a:schemeClr val="bg1"/>
                        </a:solidFill>
                      </a:endParaRPr>
                    </a:p>
                  </a:txBody>
                  <a:tcPr anchor="ctr">
                    <a:solidFill>
                      <a:schemeClr val="accent1">
                        <a:lumMod val="75000"/>
                      </a:schemeClr>
                    </a:solidFill>
                  </a:tcPr>
                </a:tc>
                <a:tc>
                  <a:txBody>
                    <a:bodyPr/>
                    <a:lstStyle/>
                    <a:p>
                      <a:pPr algn="ctr" rtl="1"/>
                      <a:r>
                        <a:rPr lang="ar-TN" sz="1300" b="1" dirty="0" smtClean="0">
                          <a:solidFill>
                            <a:schemeClr val="bg1"/>
                          </a:solidFill>
                        </a:rPr>
                        <a:t>مجدول </a:t>
                      </a:r>
                      <a:endParaRPr lang="fr-FR" sz="1300" b="1" dirty="0">
                        <a:solidFill>
                          <a:schemeClr val="bg1"/>
                        </a:solidFill>
                      </a:endParaRPr>
                    </a:p>
                  </a:txBody>
                  <a:tcPr anchor="ctr">
                    <a:solidFill>
                      <a:schemeClr val="accent1">
                        <a:lumMod val="75000"/>
                      </a:schemeClr>
                    </a:solidFill>
                  </a:tcPr>
                </a:tc>
                <a:tc>
                  <a:txBody>
                    <a:bodyPr/>
                    <a:lstStyle/>
                    <a:p>
                      <a:pPr algn="ctr" rtl="1"/>
                      <a:r>
                        <a:rPr lang="ar-TN" sz="1300" b="1" dirty="0" smtClean="0">
                          <a:solidFill>
                            <a:schemeClr val="bg1"/>
                          </a:solidFill>
                        </a:rPr>
                        <a:t>غير مجدول </a:t>
                      </a:r>
                      <a:endParaRPr lang="fr-FR" sz="1300" b="1" dirty="0">
                        <a:solidFill>
                          <a:schemeClr val="bg1"/>
                        </a:solidFill>
                      </a:endParaRPr>
                    </a:p>
                  </a:txBody>
                  <a:tcPr anchor="ctr">
                    <a:solidFill>
                      <a:schemeClr val="accent1">
                        <a:lumMod val="75000"/>
                      </a:schemeClr>
                    </a:solidFill>
                  </a:tcPr>
                </a:tc>
                <a:tc>
                  <a:txBody>
                    <a:bodyPr/>
                    <a:lstStyle/>
                    <a:p>
                      <a:pPr algn="ctr" rtl="1"/>
                      <a:r>
                        <a:rPr lang="ar-TN" sz="1300" b="1" dirty="0" smtClean="0">
                          <a:solidFill>
                            <a:schemeClr val="bg1"/>
                          </a:solidFill>
                        </a:rPr>
                        <a:t>مجدول </a:t>
                      </a:r>
                      <a:endParaRPr lang="fr-FR" sz="1300" b="1" dirty="0">
                        <a:solidFill>
                          <a:schemeClr val="bg1"/>
                        </a:solidFill>
                      </a:endParaRPr>
                    </a:p>
                  </a:txBody>
                  <a:tcPr anchor="ctr">
                    <a:solidFill>
                      <a:schemeClr val="accent1">
                        <a:lumMod val="75000"/>
                      </a:schemeClr>
                    </a:solidFill>
                  </a:tcPr>
                </a:tc>
                <a:tc>
                  <a:txBody>
                    <a:bodyPr/>
                    <a:lstStyle/>
                    <a:p>
                      <a:pPr algn="ctr" rtl="1"/>
                      <a:r>
                        <a:rPr lang="ar-TN" sz="1300" b="1" dirty="0" smtClean="0">
                          <a:solidFill>
                            <a:schemeClr val="bg1"/>
                          </a:solidFill>
                        </a:rPr>
                        <a:t>غير مجدول </a:t>
                      </a:r>
                      <a:endParaRPr lang="fr-FR" sz="1300" b="1" dirty="0">
                        <a:solidFill>
                          <a:schemeClr val="bg1"/>
                        </a:solidFill>
                      </a:endParaRPr>
                    </a:p>
                  </a:txBody>
                  <a:tcPr anchor="ctr">
                    <a:solidFill>
                      <a:schemeClr val="accent1">
                        <a:lumMod val="75000"/>
                      </a:schemeClr>
                    </a:solidFill>
                  </a:tcPr>
                </a:tc>
              </a:tr>
              <a:tr h="421766">
                <a:tc>
                  <a:txBody>
                    <a:bodyPr/>
                    <a:lstStyle/>
                    <a:p>
                      <a:pPr algn="ctr" rtl="1"/>
                      <a:r>
                        <a:rPr lang="ar-TN" sz="1300" b="1" dirty="0" smtClean="0"/>
                        <a:t>صندوق القروض </a:t>
                      </a:r>
                      <a:endParaRPr lang="fr-FR" sz="1300" b="1" dirty="0"/>
                    </a:p>
                  </a:txBody>
                  <a:tcPr anchor="ctr"/>
                </a:tc>
                <a:tc>
                  <a:txBody>
                    <a:bodyPr/>
                    <a:lstStyle/>
                    <a:p>
                      <a:pPr algn="ctr" rtl="1"/>
                      <a:r>
                        <a:rPr lang="ar-TN" sz="1300" b="1" dirty="0" smtClean="0"/>
                        <a:t>1,700,000</a:t>
                      </a:r>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pPr algn="ctr" rtl="1"/>
                      <a:r>
                        <a:rPr lang="ar-TN" sz="1300" b="1" dirty="0" smtClean="0"/>
                        <a:t>1,700,000</a:t>
                      </a:r>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pPr algn="ctr" rtl="1"/>
                      <a:r>
                        <a:rPr lang="ar-TN" sz="1300" b="1" dirty="0" smtClean="0"/>
                        <a:t>1,700,000</a:t>
                      </a:r>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pPr algn="ctr" rtl="1"/>
                      <a:r>
                        <a:rPr lang="ar-TN" sz="1300" b="1" dirty="0" smtClean="0"/>
                        <a:t>1,700,000</a:t>
                      </a:r>
                      <a:endParaRPr lang="fr-FR" sz="1300" b="1" dirty="0"/>
                    </a:p>
                  </a:txBody>
                  <a:tcPr anchor="ctr"/>
                </a:tc>
                <a:tc>
                  <a:txBody>
                    <a:bodyPr/>
                    <a:lstStyle/>
                    <a:p>
                      <a:pPr algn="ctr" rtl="1"/>
                      <a:r>
                        <a:rPr lang="ar-TN" sz="1300" b="1" smtClean="0"/>
                        <a:t>ـــــ</a:t>
                      </a:r>
                      <a:endParaRPr lang="fr-FR" sz="1300" b="1" dirty="0"/>
                    </a:p>
                  </a:txBody>
                  <a:tcPr anchor="ctr"/>
                </a:tc>
                <a:tc>
                  <a:txBody>
                    <a:bodyPr/>
                    <a:lstStyle/>
                    <a:p>
                      <a:pPr algn="ctr"/>
                      <a:r>
                        <a:rPr lang="ar-TN" dirty="0" smtClean="0"/>
                        <a:t>-</a:t>
                      </a:r>
                      <a:endParaRPr lang="fr-FR" dirty="0"/>
                    </a:p>
                  </a:txBody>
                  <a:tcPr anchor="ctr"/>
                </a:tc>
                <a:tc>
                  <a:txBody>
                    <a:bodyPr/>
                    <a:lstStyle/>
                    <a:p>
                      <a:pPr algn="ctr" rtl="1"/>
                      <a:r>
                        <a:rPr lang="ar-TN" sz="1300" b="1" dirty="0" smtClean="0"/>
                        <a:t>ـــــ</a:t>
                      </a:r>
                      <a:endParaRPr lang="fr-FR" sz="1300" b="1" dirty="0"/>
                    </a:p>
                  </a:txBody>
                  <a:tcPr anchor="ctr"/>
                </a:tc>
              </a:tr>
              <a:tr h="554652">
                <a:tc>
                  <a:txBody>
                    <a:bodyPr/>
                    <a:lstStyle/>
                    <a:p>
                      <a:pPr algn="ctr" rtl="1"/>
                      <a:r>
                        <a:rPr lang="ar-TN" sz="1300" b="1" dirty="0" smtClean="0"/>
                        <a:t>شركة</a:t>
                      </a:r>
                      <a:r>
                        <a:rPr lang="ar-TN" sz="1300" b="1" baseline="0" dirty="0" smtClean="0"/>
                        <a:t> توزيع المياه </a:t>
                      </a:r>
                      <a:endParaRPr lang="fr-FR" sz="1300" b="1" dirty="0"/>
                    </a:p>
                  </a:txBody>
                  <a:tcPr anchor="ctr"/>
                </a:tc>
                <a:tc>
                  <a:txBody>
                    <a:bodyPr/>
                    <a:lstStyle/>
                    <a:p>
                      <a:pPr algn="ctr" rtl="1"/>
                      <a:r>
                        <a:rPr lang="ar-TN" sz="1300" b="1" dirty="0" smtClean="0"/>
                        <a:t>2,206,937</a:t>
                      </a:r>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pPr algn="ctr" rtl="1"/>
                      <a:r>
                        <a:rPr lang="ar-TN" sz="1300" b="1" dirty="0" smtClean="0"/>
                        <a:t>1,150,000</a:t>
                      </a:r>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pPr algn="ctr" rtl="1"/>
                      <a:r>
                        <a:rPr lang="ar-TN" sz="1300" b="1" dirty="0" smtClean="0"/>
                        <a:t>1,150,000</a:t>
                      </a:r>
                      <a:endParaRPr lang="fr-FR" sz="1300" b="1" dirty="0"/>
                    </a:p>
                  </a:txBody>
                  <a:tcPr anchor="ctr"/>
                </a:tc>
                <a:tc>
                  <a:txBody>
                    <a:bodyPr/>
                    <a:lstStyle/>
                    <a:p>
                      <a:pPr algn="ctr" rtl="1"/>
                      <a:r>
                        <a:rPr lang="ar-TN" sz="1300" b="1" smtClean="0"/>
                        <a:t>ـــــ</a:t>
                      </a:r>
                      <a:endParaRPr lang="fr-FR" sz="1300" b="1" dirty="0"/>
                    </a:p>
                  </a:txBody>
                  <a:tcPr anchor="ctr"/>
                </a:tc>
                <a:tc>
                  <a:txBody>
                    <a:bodyPr/>
                    <a:lstStyle/>
                    <a:p>
                      <a:pPr algn="ctr" rtl="1"/>
                      <a:r>
                        <a:rPr lang="ar-TN" sz="1300" b="1" dirty="0" smtClean="0"/>
                        <a:t>1,150,000</a:t>
                      </a:r>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pPr algn="ctr"/>
                      <a:r>
                        <a:rPr lang="ar-TN" dirty="0" smtClean="0"/>
                        <a:t>-</a:t>
                      </a:r>
                      <a:endParaRPr lang="fr-FR" dirty="0"/>
                    </a:p>
                  </a:txBody>
                  <a:tcPr anchor="ctr"/>
                </a:tc>
                <a:tc>
                  <a:txBody>
                    <a:bodyPr/>
                    <a:lstStyle/>
                    <a:p>
                      <a:pPr algn="ctr" rtl="1"/>
                      <a:r>
                        <a:rPr lang="ar-TN" sz="1300" b="1" dirty="0" smtClean="0"/>
                        <a:t>ـــــ</a:t>
                      </a:r>
                      <a:endParaRPr lang="fr-FR" sz="1300" b="1" dirty="0"/>
                    </a:p>
                  </a:txBody>
                  <a:tcPr anchor="ctr"/>
                </a:tc>
              </a:tr>
              <a:tr h="554652">
                <a:tc>
                  <a:txBody>
                    <a:bodyPr/>
                    <a:lstStyle/>
                    <a:p>
                      <a:pPr algn="ctr" rtl="1"/>
                      <a:r>
                        <a:rPr lang="ar-TN" sz="1300" b="1" dirty="0" smtClean="0"/>
                        <a:t>الشركة التونسية للكهرباء و الغاز </a:t>
                      </a:r>
                      <a:endParaRPr lang="fr-FR" sz="1300" b="1" dirty="0"/>
                    </a:p>
                  </a:txBody>
                  <a:tcPr anchor="ctr"/>
                </a:tc>
                <a:tc>
                  <a:txBody>
                    <a:bodyPr/>
                    <a:lstStyle/>
                    <a:p>
                      <a:pPr algn="ctr" rtl="1"/>
                      <a:r>
                        <a:rPr lang="ar-TN" sz="1300" b="1" dirty="0" smtClean="0"/>
                        <a:t>2,000,000</a:t>
                      </a:r>
                      <a:endParaRPr lang="fr-FR" sz="1300" b="1" dirty="0"/>
                    </a:p>
                  </a:txBody>
                  <a:tcPr anchor="ctr"/>
                </a:tc>
                <a:tc>
                  <a:txBody>
                    <a:bodyPr/>
                    <a:lstStyle/>
                    <a:p>
                      <a:pPr algn="ctr" rtl="1"/>
                      <a:r>
                        <a:rPr lang="ar-TN" sz="1300" b="1" smtClean="0"/>
                        <a:t>ـــــ</a:t>
                      </a:r>
                      <a:endParaRPr lang="fr-FR" sz="1300" b="1" dirty="0"/>
                    </a:p>
                  </a:txBody>
                  <a:tcPr anchor="ctr"/>
                </a:tc>
                <a:tc>
                  <a:txBody>
                    <a:bodyPr/>
                    <a:lstStyle/>
                    <a:p>
                      <a:pPr algn="ctr" rtl="1"/>
                      <a:r>
                        <a:rPr lang="ar-TN" sz="1300" b="1" dirty="0" smtClean="0"/>
                        <a:t>2,000,000</a:t>
                      </a:r>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endParaRPr lang="fr-FR" dirty="0"/>
                    </a:p>
                  </a:txBody>
                  <a:tcPr anchor="ctr"/>
                </a:tc>
                <a:tc>
                  <a:txBody>
                    <a:bodyPr/>
                    <a:lstStyle/>
                    <a:p>
                      <a:pPr algn="ctr" rtl="1"/>
                      <a:r>
                        <a:rPr lang="ar-TN" sz="1300" b="1" dirty="0" smtClean="0"/>
                        <a:t>ـــــ</a:t>
                      </a:r>
                      <a:endParaRPr lang="fr-FR" sz="13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300" b="1" dirty="0" smtClean="0"/>
                        <a:t>ـــــ</a:t>
                      </a:r>
                      <a:endParaRPr lang="fr-FR" sz="1300" b="1" dirty="0" smtClean="0"/>
                    </a:p>
                    <a:p>
                      <a:pPr algn="ctr" rtl="1"/>
                      <a:endParaRPr lang="fr-FR" sz="1300" b="1" dirty="0"/>
                    </a:p>
                  </a:txBody>
                  <a:tcPr anchor="ctr"/>
                </a:tc>
                <a:tc>
                  <a:txBody>
                    <a:bodyPr/>
                    <a:lstStyle/>
                    <a:p>
                      <a:pPr algn="ctr" rtl="1"/>
                      <a:r>
                        <a:rPr lang="ar-TN" sz="1300" b="1" smtClean="0"/>
                        <a:t>ـــــ</a:t>
                      </a:r>
                      <a:endParaRPr lang="fr-FR" sz="13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300" b="1" dirty="0" smtClean="0"/>
                        <a:t>ـــــ</a:t>
                      </a:r>
                      <a:endParaRPr lang="fr-FR" sz="1300" b="1" dirty="0" smtClean="0"/>
                    </a:p>
                    <a:p>
                      <a:pPr algn="ctr" rtl="1"/>
                      <a:endParaRPr lang="fr-FR" sz="1300" b="1" dirty="0"/>
                    </a:p>
                  </a:txBody>
                  <a:tcPr anchor="ctr"/>
                </a:tc>
                <a:tc>
                  <a:txBody>
                    <a:bodyPr/>
                    <a:lstStyle/>
                    <a:p>
                      <a:pPr algn="ctr" rtl="1"/>
                      <a:r>
                        <a:rPr lang="ar-TN" sz="1300" b="1" dirty="0" smtClean="0"/>
                        <a:t>ـــــ</a:t>
                      </a:r>
                      <a:endParaRPr lang="fr-FR" sz="1300" b="1" dirty="0"/>
                    </a:p>
                  </a:txBody>
                  <a:tcPr anchor="ctr"/>
                </a:tc>
              </a:tr>
              <a:tr h="55465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300" b="1" dirty="0" smtClean="0"/>
                        <a:t>المركز الوطني </a:t>
                      </a:r>
                      <a:r>
                        <a:rPr lang="ar-TN" sz="1300" b="1" dirty="0" err="1" smtClean="0"/>
                        <a:t>للاعلامية</a:t>
                      </a:r>
                      <a:endParaRPr lang="fr-FR" sz="1300" b="1" dirty="0" smtClean="0"/>
                    </a:p>
                  </a:txBody>
                  <a:tcPr anchor="ctr"/>
                </a:tc>
                <a:tc>
                  <a:txBody>
                    <a:bodyPr/>
                    <a:lstStyle/>
                    <a:p>
                      <a:pPr algn="ctr" rtl="1"/>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300" b="1" dirty="0" smtClean="0"/>
                        <a:t>ـــــ</a:t>
                      </a:r>
                      <a:endParaRPr lang="fr-FR" sz="1300" b="1" dirty="0" smtClean="0"/>
                    </a:p>
                    <a:p>
                      <a:pPr algn="ctr" rtl="1"/>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300" b="1" dirty="0" smtClean="0"/>
                        <a:t>ـــــ</a:t>
                      </a:r>
                      <a:endParaRPr lang="fr-FR" sz="1300" b="1" dirty="0" smtClean="0"/>
                    </a:p>
                    <a:p>
                      <a:pPr algn="ctr" rtl="1"/>
                      <a:endParaRPr lang="fr-FR" sz="1300" b="1" dirty="0"/>
                    </a:p>
                  </a:txBody>
                  <a:tcPr anchor="ctr"/>
                </a:tc>
                <a:tc>
                  <a:txBody>
                    <a:bodyPr/>
                    <a:lstStyle/>
                    <a:p>
                      <a:pPr algn="ctr" rtl="1"/>
                      <a:r>
                        <a:rPr lang="ar-TN" sz="1300" b="1" dirty="0" smtClean="0"/>
                        <a:t>ـــــ</a:t>
                      </a:r>
                      <a:endParaRPr lang="fr-FR" sz="13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300" b="1" dirty="0" smtClean="0"/>
                        <a:t>ـــــ</a:t>
                      </a:r>
                      <a:endParaRPr lang="fr-FR" sz="1300" b="1" dirty="0" smtClean="0"/>
                    </a:p>
                    <a:p>
                      <a:pPr algn="ctr" rtl="1"/>
                      <a:endParaRPr lang="fr-FR" sz="1300" b="1" dirty="0"/>
                    </a:p>
                  </a:txBody>
                  <a:tcPr anchor="ctr"/>
                </a:tc>
                <a:tc>
                  <a:txBody>
                    <a:bodyPr/>
                    <a:lstStyle/>
                    <a:p>
                      <a:pPr algn="ctr" rtl="1"/>
                      <a:r>
                        <a:rPr lang="ar-TN" sz="1300" b="1" dirty="0" smtClean="0"/>
                        <a:t>ـــــ</a:t>
                      </a:r>
                      <a:endParaRPr lang="fr-FR" sz="1300" b="1" dirty="0"/>
                    </a:p>
                  </a:txBody>
                  <a:tcPr anchor="ctr"/>
                </a:tc>
              </a:tr>
            </a:tbl>
          </a:graphicData>
        </a:graphic>
      </p:graphicFrame>
    </p:spTree>
    <p:extLst>
      <p:ext uri="{BB962C8B-B14F-4D97-AF65-F5344CB8AC3E}">
        <p14:creationId xmlns:p14="http://schemas.microsoft.com/office/powerpoint/2010/main" val="4008493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TN" dirty="0" smtClean="0"/>
              <a:t> </a:t>
            </a:r>
            <a:r>
              <a:rPr lang="ar-TN" b="1" dirty="0" smtClean="0">
                <a:solidFill>
                  <a:schemeClr val="accent1">
                    <a:lumMod val="75000"/>
                  </a:schemeClr>
                </a:solidFill>
              </a:rPr>
              <a:t>تفسير نتائج التحليل المالي - الموارد</a:t>
            </a:r>
            <a:endParaRPr lang="fr-FR" b="1" dirty="0">
              <a:solidFill>
                <a:schemeClr val="accent1">
                  <a:lumMod val="75000"/>
                </a:schemeClr>
              </a:solidFill>
            </a:endParaRPr>
          </a:p>
        </p:txBody>
      </p:sp>
      <p:sp>
        <p:nvSpPr>
          <p:cNvPr id="3" name="Espace réservé du contenu 2"/>
          <p:cNvSpPr>
            <a:spLocks noGrp="1"/>
          </p:cNvSpPr>
          <p:nvPr>
            <p:ph idx="1"/>
          </p:nvPr>
        </p:nvSpPr>
        <p:spPr>
          <a:xfrm>
            <a:off x="838200" y="1484555"/>
            <a:ext cx="10515600" cy="4692408"/>
          </a:xfrm>
        </p:spPr>
        <p:txBody>
          <a:bodyPr>
            <a:normAutofit/>
          </a:bodyPr>
          <a:lstStyle/>
          <a:p>
            <a:pPr algn="r" rtl="1"/>
            <a:r>
              <a:rPr lang="ar-TN" sz="2500" dirty="0" smtClean="0"/>
              <a:t>ما يلاحظ هو أن المداخيل البلدية الذاتية المحققة فعلا خلال سنوات التحليل المالي تعتبر ضئيلة بالمقارنة بتحويلات الدولة </a:t>
            </a:r>
            <a:r>
              <a:rPr lang="ar-TN" sz="2500" dirty="0" err="1" smtClean="0"/>
              <a:t>التى</a:t>
            </a:r>
            <a:r>
              <a:rPr lang="ar-TN" sz="2500" dirty="0" smtClean="0"/>
              <a:t> تفوق نسبتها في موارد الميزانية 60 </a:t>
            </a:r>
            <a:r>
              <a:rPr lang="fr-FR" sz="2500" dirty="0" smtClean="0"/>
              <a:t>%</a:t>
            </a:r>
            <a:r>
              <a:rPr lang="ar-TN" sz="2500" dirty="0" smtClean="0"/>
              <a:t> , وبالتالي فإن البلدية مطالبة بتحسين وتطوير مواردها الذاتية لضمان استقلاليتها وقدرتها على تسيير شؤونها خاصة في مجال التصرف </a:t>
            </a:r>
          </a:p>
          <a:p>
            <a:pPr algn="r" rtl="1"/>
            <a:r>
              <a:rPr lang="ar-TN" sz="2500" dirty="0" smtClean="0"/>
              <a:t>تمثل نسبة </a:t>
            </a:r>
            <a:r>
              <a:rPr lang="ar-TN" sz="2500" dirty="0" err="1" smtClean="0"/>
              <a:t>المعاليم</a:t>
            </a:r>
            <a:r>
              <a:rPr lang="ar-TN" sz="2500" dirty="0" smtClean="0"/>
              <a:t> على العقارات ضئيلة جدا مقارنة من جملة مداخيل العنوان الأول حيث لا تتعدى نسبة </a:t>
            </a:r>
            <a:r>
              <a:rPr lang="fr-FR" sz="2500" dirty="0" smtClean="0"/>
              <a:t>4</a:t>
            </a:r>
            <a:r>
              <a:rPr lang="ar-TN" sz="2500" dirty="0" smtClean="0"/>
              <a:t> </a:t>
            </a:r>
            <a:r>
              <a:rPr lang="fr-FR" sz="2500" dirty="0" smtClean="0"/>
              <a:t>%</a:t>
            </a:r>
            <a:r>
              <a:rPr lang="ar-TN" sz="2500" dirty="0" smtClean="0"/>
              <a:t> علما وان جملة </a:t>
            </a:r>
            <a:r>
              <a:rPr lang="ar-TN" sz="2500" dirty="0" err="1" smtClean="0"/>
              <a:t>التثقيلات</a:t>
            </a:r>
            <a:r>
              <a:rPr lang="ar-TN" sz="2500" dirty="0" smtClean="0"/>
              <a:t> تقدر ب </a:t>
            </a:r>
            <a:r>
              <a:rPr lang="ar-TN" sz="2500" b="1" dirty="0" smtClean="0">
                <a:solidFill>
                  <a:srgbClr val="FF0000"/>
                </a:solidFill>
              </a:rPr>
              <a:t>538,137,166</a:t>
            </a:r>
            <a:r>
              <a:rPr lang="ar-TN" sz="2500" dirty="0" smtClean="0"/>
              <a:t> لحد 31 ديسمبر 2017 ( الديون </a:t>
            </a:r>
            <a:r>
              <a:rPr lang="ar-TN" sz="2500" dirty="0" err="1" smtClean="0"/>
              <a:t>المتخلدة</a:t>
            </a:r>
            <a:r>
              <a:rPr lang="ar-TN" sz="2500" dirty="0" smtClean="0"/>
              <a:t> بذمة المواطنين ) وهو ما يعني عدم انخراط المواطن في القيام بالواجب الجبائي تجاه البلدية وبالتالي التأثير على تحقيق الموارد الذاتية وتوفير التمويل الذاتي لتمويل المشاريع </a:t>
            </a:r>
            <a:r>
              <a:rPr lang="ar-TN" sz="2500" dirty="0" err="1" smtClean="0"/>
              <a:t>الأستثمارية</a:t>
            </a:r>
            <a:r>
              <a:rPr lang="ar-TN" sz="2500" dirty="0" smtClean="0"/>
              <a:t> , هذا بالإضافة لوجود ديون بعنوان </a:t>
            </a:r>
            <a:r>
              <a:rPr lang="ar-TN" sz="2500" dirty="0" err="1" smtClean="0"/>
              <a:t>الكراءات</a:t>
            </a:r>
            <a:r>
              <a:rPr lang="ar-TN" sz="2500" dirty="0" smtClean="0"/>
              <a:t> بلغت لحد 31 ديسمبر 2017 </a:t>
            </a:r>
            <a:r>
              <a:rPr lang="ar-TN" sz="2500" b="1" dirty="0" smtClean="0">
                <a:solidFill>
                  <a:srgbClr val="FF0000"/>
                </a:solidFill>
              </a:rPr>
              <a:t>436,109,925</a:t>
            </a:r>
            <a:r>
              <a:rPr lang="ar-TN" sz="2500" dirty="0" smtClean="0"/>
              <a:t> و ديون بعنوان استلزام المرافق العمومية واشغال الملك العمومي البلدي بلغت </a:t>
            </a:r>
            <a:r>
              <a:rPr lang="ar-TN" sz="2500" b="1" dirty="0" smtClean="0">
                <a:solidFill>
                  <a:srgbClr val="FF0000"/>
                </a:solidFill>
              </a:rPr>
              <a:t>484,620,666</a:t>
            </a:r>
            <a:r>
              <a:rPr lang="ar-TN" sz="2500" dirty="0" smtClean="0"/>
              <a:t> ( </a:t>
            </a:r>
            <a:r>
              <a:rPr lang="ar-TN" sz="2500" b="1" dirty="0" smtClean="0">
                <a:effectLst>
                  <a:outerShdw blurRad="38100" dist="38100" dir="2700000" algn="tl">
                    <a:srgbClr val="000000">
                      <a:alpha val="43137"/>
                    </a:srgbClr>
                  </a:outerShdw>
                </a:effectLst>
              </a:rPr>
              <a:t>المصدر</a:t>
            </a:r>
            <a:r>
              <a:rPr lang="ar-TN" sz="2500" dirty="0" smtClean="0"/>
              <a:t> : الحساب المالي لسنة 2017 )</a:t>
            </a:r>
          </a:p>
          <a:p>
            <a:pPr marL="0" indent="0" algn="r" rtl="1">
              <a:buNone/>
            </a:pPr>
            <a:endParaRPr lang="fr-FR" dirty="0"/>
          </a:p>
        </p:txBody>
      </p:sp>
    </p:spTree>
    <p:extLst>
      <p:ext uri="{BB962C8B-B14F-4D97-AF65-F5344CB8AC3E}">
        <p14:creationId xmlns:p14="http://schemas.microsoft.com/office/powerpoint/2010/main" val="2082084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TN" b="1" dirty="0">
                <a:solidFill>
                  <a:schemeClr val="accent1">
                    <a:lumMod val="75000"/>
                  </a:schemeClr>
                </a:solidFill>
              </a:rPr>
              <a:t>تفسير نتائج التحليل المالي - </a:t>
            </a:r>
            <a:r>
              <a:rPr lang="ar-TN" b="1" dirty="0" smtClean="0">
                <a:solidFill>
                  <a:schemeClr val="accent1">
                    <a:lumMod val="75000"/>
                  </a:schemeClr>
                </a:solidFill>
              </a:rPr>
              <a:t>النفقات</a:t>
            </a:r>
            <a:endParaRPr lang="fr-FR" dirty="0">
              <a:solidFill>
                <a:schemeClr val="accent1">
                  <a:lumMod val="75000"/>
                </a:schemeClr>
              </a:solidFill>
            </a:endParaRPr>
          </a:p>
        </p:txBody>
      </p:sp>
      <p:sp>
        <p:nvSpPr>
          <p:cNvPr id="3" name="Espace réservé du contenu 2"/>
          <p:cNvSpPr>
            <a:spLocks noGrp="1"/>
          </p:cNvSpPr>
          <p:nvPr>
            <p:ph idx="1"/>
          </p:nvPr>
        </p:nvSpPr>
        <p:spPr/>
        <p:txBody>
          <a:bodyPr/>
          <a:lstStyle/>
          <a:p>
            <a:pPr algn="r" rtl="1"/>
            <a:r>
              <a:rPr lang="ar-TN" dirty="0"/>
              <a:t> </a:t>
            </a:r>
            <a:r>
              <a:rPr lang="ar-TN" dirty="0" smtClean="0"/>
              <a:t>على مستوى النفقات والى حدود سنة 2017 بلغت نفقات التأجير العمومي مقارنة بنفقات العنوان الأول نسبة 54 </a:t>
            </a:r>
            <a:r>
              <a:rPr lang="fr-FR" dirty="0" smtClean="0"/>
              <a:t>%</a:t>
            </a:r>
            <a:r>
              <a:rPr lang="ar-TN" dirty="0" smtClean="0"/>
              <a:t> وهو مؤشر مرشح </a:t>
            </a:r>
            <a:r>
              <a:rPr lang="ar-TN" dirty="0" err="1" smtClean="0"/>
              <a:t>للإرتفاع</a:t>
            </a:r>
            <a:r>
              <a:rPr lang="ar-TN" dirty="0" smtClean="0"/>
              <a:t> في السنوات القادمة بسبب تطور حجم الأجور و تسوية وضعية العاملين على الآلية 16 وعددهم 11 عون والذين ستتحمل البلدة أجورهم بداية من سنة 2019 وهو ما سيكون له تأثير سلبي على الادخار الإداري وبالتالي توفير التمويل الذاتي للمشاريع الاستثمارية البلدية .</a:t>
            </a:r>
          </a:p>
          <a:p>
            <a:pPr algn="r" rtl="1"/>
            <a:r>
              <a:rPr lang="ar-TN" dirty="0" smtClean="0"/>
              <a:t>على مستوى التداين تعتبر نسبة معقولة جدا ولا تؤثر على التوازنات المالية للبلدية ، وهي نسبة أقل بالكثير من النسبة الوطنية وهنا دعوة للبلدية للمحافظة على هذا المؤشر </a:t>
            </a:r>
            <a:r>
              <a:rPr lang="ar-TN" dirty="0"/>
              <a:t>.</a:t>
            </a:r>
            <a:endParaRPr lang="ar-TN" dirty="0" smtClean="0"/>
          </a:p>
          <a:p>
            <a:pPr marL="0" indent="0" algn="r" rtl="1">
              <a:buNone/>
            </a:pPr>
            <a:endParaRPr lang="ar-TN" dirty="0" smtClean="0"/>
          </a:p>
          <a:p>
            <a:pPr algn="r" rtl="1"/>
            <a:endParaRPr lang="ar-TN" dirty="0" smtClean="0"/>
          </a:p>
          <a:p>
            <a:pPr algn="r" rtl="1"/>
            <a:endParaRPr lang="ar-TN" dirty="0" smtClean="0"/>
          </a:p>
          <a:p>
            <a:pPr algn="r" rtl="1"/>
            <a:endParaRPr lang="fr-FR" dirty="0"/>
          </a:p>
        </p:txBody>
      </p:sp>
    </p:spTree>
    <p:extLst>
      <p:ext uri="{BB962C8B-B14F-4D97-AF65-F5344CB8AC3E}">
        <p14:creationId xmlns:p14="http://schemas.microsoft.com/office/powerpoint/2010/main" val="3597529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82880"/>
            <a:ext cx="10515600" cy="688489"/>
          </a:xfrm>
        </p:spPr>
        <p:txBody>
          <a:bodyPr>
            <a:normAutofit fontScale="90000"/>
          </a:bodyPr>
          <a:lstStyle/>
          <a:p>
            <a:pPr algn="ctr" rtl="1"/>
            <a:r>
              <a:rPr lang="ar-TN" b="1" dirty="0" smtClean="0">
                <a:solidFill>
                  <a:srgbClr val="0070C0"/>
                </a:solidFill>
              </a:rPr>
              <a:t>تقديم لميزانية سنة </a:t>
            </a:r>
            <a:r>
              <a:rPr lang="ar-TN" b="1" dirty="0" smtClean="0">
                <a:solidFill>
                  <a:schemeClr val="accent1">
                    <a:lumMod val="75000"/>
                  </a:schemeClr>
                </a:solidFill>
              </a:rPr>
              <a:t>2019</a:t>
            </a:r>
            <a:endParaRPr lang="fr-FR" b="1" dirty="0">
              <a:solidFill>
                <a:schemeClr val="accent1">
                  <a:lumMod val="75000"/>
                </a:schemeClr>
              </a:solidFill>
            </a:endParaRP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206445990"/>
              </p:ext>
            </p:extLst>
          </p:nvPr>
        </p:nvGraphicFramePr>
        <p:xfrm>
          <a:off x="709142" y="871370"/>
          <a:ext cx="10851831" cy="4853880"/>
        </p:xfrm>
        <a:graphic>
          <a:graphicData uri="http://schemas.openxmlformats.org/drawingml/2006/table">
            <a:tbl>
              <a:tblPr rtl="1">
                <a:tableStyleId>{5C22544A-7EE6-4342-B048-85BDC9FD1C3A}</a:tableStyleId>
              </a:tblPr>
              <a:tblGrid>
                <a:gridCol w="3646842"/>
                <a:gridCol w="3094776"/>
                <a:gridCol w="1978990"/>
                <a:gridCol w="2131223"/>
              </a:tblGrid>
              <a:tr h="180403">
                <a:tc>
                  <a:txBody>
                    <a:bodyPr/>
                    <a:lstStyle/>
                    <a:p>
                      <a:pPr algn="l" rtl="0" fontAlgn="ctr"/>
                      <a:endParaRPr lang="fr-FR" sz="1400" b="1" i="0" u="none" strike="noStrike" dirty="0">
                        <a:effectLst/>
                        <a:latin typeface="Simplified Arabic"/>
                      </a:endParaRPr>
                    </a:p>
                  </a:txBody>
                  <a:tcPr marL="4500" marR="4500" marT="4500" marB="0" anchor="ctr">
                    <a:solidFill>
                      <a:schemeClr val="bg1"/>
                    </a:solidFill>
                  </a:tcPr>
                </a:tc>
                <a:tc>
                  <a:txBody>
                    <a:bodyPr/>
                    <a:lstStyle/>
                    <a:p>
                      <a:pPr algn="ctr" rtl="0" fontAlgn="ctr"/>
                      <a:r>
                        <a:rPr lang="fr-FR" sz="1600" b="1" u="none" strike="noStrike" dirty="0" smtClean="0">
                          <a:solidFill>
                            <a:srgbClr val="FF0000"/>
                          </a:solidFill>
                          <a:effectLst/>
                        </a:rPr>
                        <a:t>2018</a:t>
                      </a:r>
                      <a:r>
                        <a:rPr lang="ar-TN" sz="1600" b="1" u="none" strike="noStrike" dirty="0" smtClean="0">
                          <a:solidFill>
                            <a:srgbClr val="FF0000"/>
                          </a:solidFill>
                          <a:effectLst/>
                        </a:rPr>
                        <a:t>ميزانية سنة </a:t>
                      </a:r>
                      <a:endParaRPr lang="fr-FR" sz="1600" b="1" i="0" u="none" strike="noStrike" dirty="0">
                        <a:solidFill>
                          <a:srgbClr val="FF0000"/>
                        </a:solidFill>
                        <a:effectLst/>
                        <a:latin typeface="Simplified Arabic"/>
                      </a:endParaRPr>
                    </a:p>
                  </a:txBody>
                  <a:tcPr marL="4500" marR="4500" marT="4500" marB="0" anchor="ctr"/>
                </a:tc>
                <a:tc>
                  <a:txBody>
                    <a:bodyPr/>
                    <a:lstStyle/>
                    <a:p>
                      <a:pPr algn="ctr" rtl="0" fontAlgn="ctr"/>
                      <a:r>
                        <a:rPr lang="fr-FR" sz="1600" b="1" u="none" strike="noStrike" dirty="0" smtClean="0">
                          <a:solidFill>
                            <a:srgbClr val="FF0000"/>
                          </a:solidFill>
                          <a:effectLst/>
                        </a:rPr>
                        <a:t>2019</a:t>
                      </a:r>
                      <a:r>
                        <a:rPr lang="ar-TN" sz="1600" b="1" u="none" strike="noStrike" dirty="0" smtClean="0">
                          <a:solidFill>
                            <a:srgbClr val="FF0000"/>
                          </a:solidFill>
                          <a:effectLst/>
                        </a:rPr>
                        <a:t>ميزانية سنة </a:t>
                      </a:r>
                      <a:endParaRPr lang="fr-FR" sz="1600" b="1" i="0" u="none" strike="noStrike" dirty="0">
                        <a:solidFill>
                          <a:srgbClr val="FF0000"/>
                        </a:solidFill>
                        <a:effectLst/>
                        <a:latin typeface="Simplified Arabic"/>
                      </a:endParaRPr>
                    </a:p>
                  </a:txBody>
                  <a:tcPr marL="4500" marR="4500" marT="4500" marB="0" anchor="ctr"/>
                </a:tc>
                <a:tc>
                  <a:txBody>
                    <a:bodyPr/>
                    <a:lstStyle/>
                    <a:p>
                      <a:pPr algn="ctr" rtl="0" fontAlgn="ctr"/>
                      <a:r>
                        <a:rPr lang="fr-FR" sz="1600" b="1" u="none" strike="noStrike" dirty="0">
                          <a:solidFill>
                            <a:srgbClr val="FF0000"/>
                          </a:solidFill>
                          <a:effectLst/>
                        </a:rPr>
                        <a:t> 2019-2018</a:t>
                      </a:r>
                      <a:endParaRPr lang="fr-FR" sz="1600" b="1" i="0" u="none" strike="noStrike" dirty="0">
                        <a:solidFill>
                          <a:srgbClr val="FF0000"/>
                        </a:solidFill>
                        <a:effectLst/>
                        <a:latin typeface="Simplified Arabic"/>
                      </a:endParaRPr>
                    </a:p>
                  </a:txBody>
                  <a:tcPr marL="4500" marR="4500" marT="4500" marB="0" anchor="ctr"/>
                </a:tc>
              </a:tr>
              <a:tr h="152340">
                <a:tc>
                  <a:txBody>
                    <a:bodyPr/>
                    <a:lstStyle/>
                    <a:p>
                      <a:pPr algn="ctr" rtl="0" fontAlgn="ctr"/>
                      <a:endParaRPr lang="fr-FR" sz="1400" b="1" i="0" u="none" strike="noStrike" dirty="0">
                        <a:effectLst/>
                        <a:latin typeface="Simplified Arabic"/>
                      </a:endParaRPr>
                    </a:p>
                  </a:txBody>
                  <a:tcPr marL="4500" marR="4500" marT="4500" marB="0" anchor="ctr">
                    <a:solidFill>
                      <a:schemeClr val="bg1"/>
                    </a:solidFill>
                  </a:tcPr>
                </a:tc>
                <a:tc>
                  <a:txBody>
                    <a:bodyPr/>
                    <a:lstStyle/>
                    <a:p>
                      <a:pPr algn="ctr" rtl="1" fontAlgn="ctr"/>
                      <a:r>
                        <a:rPr lang="ar-TN" sz="1000" b="1" u="none" strike="noStrike" dirty="0" smtClean="0">
                          <a:solidFill>
                            <a:srgbClr val="0070C0"/>
                          </a:solidFill>
                          <a:effectLst/>
                        </a:rPr>
                        <a:t>(بحساب الدينار)</a:t>
                      </a:r>
                      <a:endParaRPr lang="ar-TN" sz="1000" b="1" i="1" u="none" strike="noStrike" dirty="0">
                        <a:solidFill>
                          <a:srgbClr val="0070C0"/>
                        </a:solidFill>
                        <a:effectLst/>
                        <a:latin typeface="Simplified Arabic"/>
                      </a:endParaRPr>
                    </a:p>
                  </a:txBody>
                  <a:tcPr marL="4500" marR="4500" marT="4500" marB="0" anchor="ctr"/>
                </a:tc>
                <a:tc>
                  <a:txBody>
                    <a:bodyPr/>
                    <a:lstStyle/>
                    <a:p>
                      <a:pPr algn="ctr" rtl="1" fontAlgn="ctr"/>
                      <a:r>
                        <a:rPr lang="ar-TN" sz="1600" b="1" u="none" strike="noStrike" dirty="0" smtClean="0">
                          <a:solidFill>
                            <a:srgbClr val="FF0000"/>
                          </a:solidFill>
                          <a:effectLst/>
                        </a:rPr>
                        <a:t>تقديرية       </a:t>
                      </a:r>
                      <a:r>
                        <a:rPr lang="ar-TN" sz="1000" b="1" u="none" strike="noStrike" dirty="0" smtClean="0">
                          <a:solidFill>
                            <a:srgbClr val="0070C0"/>
                          </a:solidFill>
                          <a:effectLst/>
                        </a:rPr>
                        <a:t>(بحساب الدينار)</a:t>
                      </a:r>
                      <a:endParaRPr lang="ar-TN" sz="1000" b="1" i="1" u="none" strike="noStrike" dirty="0">
                        <a:solidFill>
                          <a:srgbClr val="0070C0"/>
                        </a:solidFill>
                        <a:effectLst/>
                        <a:latin typeface="Simplified Arabic"/>
                      </a:endParaRPr>
                    </a:p>
                  </a:txBody>
                  <a:tcPr marL="4500" marR="4500" marT="4500" marB="0" anchor="ctr"/>
                </a:tc>
                <a:tc>
                  <a:txBody>
                    <a:bodyPr/>
                    <a:lstStyle/>
                    <a:p>
                      <a:pPr algn="ctr" rtl="1" fontAlgn="ctr"/>
                      <a:r>
                        <a:rPr lang="ar-TN" sz="1600" b="1" u="none" strike="noStrike" dirty="0">
                          <a:solidFill>
                            <a:srgbClr val="FF0000"/>
                          </a:solidFill>
                          <a:effectLst/>
                        </a:rPr>
                        <a:t>نسب التطور</a:t>
                      </a:r>
                      <a:endParaRPr lang="ar-TN" sz="1600" b="1" i="1" u="none" strike="noStrike" dirty="0">
                        <a:solidFill>
                          <a:srgbClr val="FF0000"/>
                        </a:solidFill>
                        <a:effectLst/>
                        <a:latin typeface="Simplified Arabic"/>
                      </a:endParaRPr>
                    </a:p>
                  </a:txBody>
                  <a:tcPr marL="4500" marR="4500" marT="4500" marB="0" anchor="ctr"/>
                </a:tc>
              </a:tr>
              <a:tr h="136305">
                <a:tc>
                  <a:txBody>
                    <a:bodyPr/>
                    <a:lstStyle/>
                    <a:p>
                      <a:pPr algn="r" rtl="1" fontAlgn="ctr"/>
                      <a:r>
                        <a:rPr lang="ar-TN" sz="1400" b="1" u="none" strike="noStrike" dirty="0">
                          <a:solidFill>
                            <a:srgbClr val="0070C0"/>
                          </a:solidFill>
                          <a:effectLst/>
                        </a:rPr>
                        <a:t> الموارد الذاتية </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dirty="0">
                          <a:effectLst/>
                        </a:rPr>
                        <a:t>  528 517   </a:t>
                      </a:r>
                      <a:endParaRPr lang="fr-FR" sz="1400" b="1" i="0" u="none" strike="noStrike" dirty="0">
                        <a:solidFill>
                          <a:srgbClr val="FFFFFF"/>
                        </a:solidFill>
                        <a:effectLst/>
                        <a:latin typeface="Simplified Arabic"/>
                      </a:endParaRPr>
                    </a:p>
                  </a:txBody>
                  <a:tcPr marL="4500" marR="4500" marT="4500" marB="0" anchor="ctr"/>
                </a:tc>
                <a:tc>
                  <a:txBody>
                    <a:bodyPr/>
                    <a:lstStyle/>
                    <a:p>
                      <a:pPr algn="ctr" rtl="0" fontAlgn="ctr"/>
                      <a:r>
                        <a:rPr lang="fr-FR" sz="1400" b="1" u="none" strike="noStrike" dirty="0">
                          <a:effectLst/>
                        </a:rPr>
                        <a:t>  614 500   </a:t>
                      </a:r>
                      <a:endParaRPr lang="fr-FR" sz="1400" b="1" i="0" u="none" strike="noStrike" dirty="0">
                        <a:solidFill>
                          <a:srgbClr val="FFFFFF"/>
                        </a:solidFill>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16,27%</a:t>
                      </a:r>
                      <a:endParaRPr lang="fr-FR" sz="1400" b="1" i="0" u="none" strike="noStrike" dirty="0">
                        <a:solidFill>
                          <a:srgbClr val="0070C0"/>
                        </a:solidFill>
                        <a:effectLst/>
                        <a:latin typeface="Simplified Arabic"/>
                      </a:endParaRPr>
                    </a:p>
                  </a:txBody>
                  <a:tcPr marL="4500" marR="4500" marT="4500" marB="0" anchor="ctr"/>
                </a:tc>
              </a:tr>
              <a:tr h="116260">
                <a:tc>
                  <a:txBody>
                    <a:bodyPr/>
                    <a:lstStyle/>
                    <a:p>
                      <a:pPr algn="r" rtl="1" fontAlgn="ctr"/>
                      <a:r>
                        <a:rPr lang="ar-TN" sz="1400" b="1" u="none" strike="noStrike" dirty="0">
                          <a:solidFill>
                            <a:srgbClr val="0070C0"/>
                          </a:solidFill>
                          <a:effectLst/>
                        </a:rPr>
                        <a:t>المداخيل </a:t>
                      </a:r>
                      <a:r>
                        <a:rPr lang="ar-TN" sz="1400" b="1" u="none" strike="noStrike" dirty="0" err="1">
                          <a:solidFill>
                            <a:srgbClr val="0070C0"/>
                          </a:solidFill>
                          <a:effectLst/>
                        </a:rPr>
                        <a:t>الجبائية</a:t>
                      </a:r>
                      <a:r>
                        <a:rPr lang="ar-TN" sz="1400" b="1" u="none" strike="noStrike" dirty="0">
                          <a:solidFill>
                            <a:srgbClr val="0070C0"/>
                          </a:solidFill>
                          <a:effectLst/>
                        </a:rPr>
                        <a:t> </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dirty="0">
                          <a:effectLst/>
                        </a:rPr>
                        <a:t>    392 017   </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effectLst/>
                        </a:rPr>
                        <a:t>    458 000   </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16,8%</a:t>
                      </a:r>
                      <a:endParaRPr lang="fr-FR" sz="1400" b="1" i="0" u="none" strike="noStrike" dirty="0">
                        <a:solidFill>
                          <a:srgbClr val="0070C0"/>
                        </a:solidFill>
                        <a:effectLst/>
                        <a:latin typeface="Simplified Arabic"/>
                      </a:endParaRPr>
                    </a:p>
                  </a:txBody>
                  <a:tcPr marL="4500" marR="4500" marT="4500" marB="0" anchor="ctr"/>
                </a:tc>
              </a:tr>
              <a:tr h="107440">
                <a:tc>
                  <a:txBody>
                    <a:bodyPr/>
                    <a:lstStyle/>
                    <a:p>
                      <a:pPr algn="r" rtl="1" fontAlgn="ctr"/>
                      <a:r>
                        <a:rPr lang="ar-TN" sz="1400" b="1" u="none" strike="noStrike" dirty="0">
                          <a:solidFill>
                            <a:srgbClr val="0070C0"/>
                          </a:solidFill>
                          <a:effectLst/>
                        </a:rPr>
                        <a:t>مداخيل غير </a:t>
                      </a:r>
                      <a:r>
                        <a:rPr lang="ar-TN" sz="1400" b="1" u="none" strike="noStrike" dirty="0" err="1">
                          <a:solidFill>
                            <a:srgbClr val="0070C0"/>
                          </a:solidFill>
                          <a:effectLst/>
                        </a:rPr>
                        <a:t>جبائية</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dirty="0">
                          <a:effectLst/>
                        </a:rPr>
                        <a:t>    136 500   </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effectLst/>
                        </a:rPr>
                        <a:t>    156 500   </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14,7%</a:t>
                      </a:r>
                      <a:endParaRPr lang="fr-FR" sz="1400" b="1" i="0" u="none" strike="noStrike" dirty="0">
                        <a:solidFill>
                          <a:srgbClr val="0070C0"/>
                        </a:solidFill>
                        <a:effectLst/>
                        <a:latin typeface="Simplified Arabic"/>
                      </a:endParaRPr>
                    </a:p>
                  </a:txBody>
                  <a:tcPr marL="4500" marR="4500" marT="4500" marB="0" anchor="ctr"/>
                </a:tc>
              </a:tr>
              <a:tr h="136305">
                <a:tc>
                  <a:txBody>
                    <a:bodyPr/>
                    <a:lstStyle/>
                    <a:p>
                      <a:pPr algn="r" rtl="1" fontAlgn="ctr"/>
                      <a:r>
                        <a:rPr lang="ar-TN" sz="1400" b="1" u="none" strike="noStrike" dirty="0">
                          <a:solidFill>
                            <a:srgbClr val="0070C0"/>
                          </a:solidFill>
                          <a:effectLst/>
                        </a:rPr>
                        <a:t> إحالات الدولة </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dirty="0">
                          <a:effectLst/>
                        </a:rPr>
                        <a:t>  510 000   </a:t>
                      </a:r>
                      <a:endParaRPr lang="fr-FR" sz="1400" b="1" i="0" u="none" strike="noStrike" dirty="0">
                        <a:solidFill>
                          <a:srgbClr val="FFFFFF"/>
                        </a:solidFill>
                        <a:effectLst/>
                        <a:latin typeface="Simplified Arabic"/>
                      </a:endParaRPr>
                    </a:p>
                  </a:txBody>
                  <a:tcPr marL="4500" marR="4500" marT="4500" marB="0" anchor="ctr"/>
                </a:tc>
                <a:tc>
                  <a:txBody>
                    <a:bodyPr/>
                    <a:lstStyle/>
                    <a:p>
                      <a:pPr algn="ctr" rtl="0" fontAlgn="ctr"/>
                      <a:r>
                        <a:rPr lang="fr-FR" sz="1400" b="1" u="none" strike="noStrike" dirty="0">
                          <a:effectLst/>
                        </a:rPr>
                        <a:t>  610 000   </a:t>
                      </a:r>
                      <a:endParaRPr lang="fr-FR" sz="1400" b="1" i="0" u="none" strike="noStrike" dirty="0">
                        <a:solidFill>
                          <a:srgbClr val="FFFFFF"/>
                        </a:solidFill>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19,61%</a:t>
                      </a:r>
                      <a:endParaRPr lang="fr-FR" sz="1400" b="1" i="0" u="none" strike="noStrike" dirty="0">
                        <a:solidFill>
                          <a:srgbClr val="0070C0"/>
                        </a:solidFill>
                        <a:effectLst/>
                        <a:latin typeface="Simplified Arabic"/>
                      </a:endParaRPr>
                    </a:p>
                  </a:txBody>
                  <a:tcPr marL="4500" marR="4500" marT="4500" marB="0" anchor="ctr"/>
                </a:tc>
              </a:tr>
              <a:tr h="116260">
                <a:tc>
                  <a:txBody>
                    <a:bodyPr/>
                    <a:lstStyle/>
                    <a:p>
                      <a:pPr algn="r" rtl="1" fontAlgn="ctr"/>
                      <a:r>
                        <a:rPr lang="ar-TN" sz="1400" b="1" u="none" strike="noStrike" dirty="0">
                          <a:solidFill>
                            <a:srgbClr val="0070C0"/>
                          </a:solidFill>
                          <a:effectLst/>
                        </a:rPr>
                        <a:t>المناب من المال المشترك</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dirty="0">
                          <a:effectLst/>
                        </a:rPr>
                        <a:t>     510 000   </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effectLst/>
                        </a:rPr>
                        <a:t>     610 000   </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19,6%</a:t>
                      </a:r>
                      <a:endParaRPr lang="fr-FR" sz="1400" b="1" i="0" u="none" strike="noStrike" dirty="0">
                        <a:solidFill>
                          <a:srgbClr val="0070C0"/>
                        </a:solidFill>
                        <a:effectLst/>
                        <a:latin typeface="Simplified Arabic"/>
                      </a:endParaRPr>
                    </a:p>
                  </a:txBody>
                  <a:tcPr marL="4500" marR="4500" marT="4500" marB="0" anchor="ctr"/>
                </a:tc>
              </a:tr>
              <a:tr h="160358">
                <a:tc>
                  <a:txBody>
                    <a:bodyPr/>
                    <a:lstStyle/>
                    <a:p>
                      <a:pPr algn="r" rtl="1" fontAlgn="ctr"/>
                      <a:r>
                        <a:rPr lang="ar-TN" sz="1400" b="1" u="none" strike="noStrike" dirty="0">
                          <a:solidFill>
                            <a:srgbClr val="FF0000"/>
                          </a:solidFill>
                          <a:effectLst/>
                        </a:rPr>
                        <a:t>موارد العنوان الأول</a:t>
                      </a:r>
                      <a:endParaRPr lang="ar-TN" sz="1400" b="1" i="0" u="none" strike="noStrike" dirty="0">
                        <a:solidFill>
                          <a:srgbClr val="FF0000"/>
                        </a:solidFill>
                        <a:effectLst/>
                        <a:latin typeface="Simplified Arabic"/>
                      </a:endParaRPr>
                    </a:p>
                  </a:txBody>
                  <a:tcPr marL="4500" marR="4500" marT="4500" marB="0" anchor="ctr"/>
                </a:tc>
                <a:tc>
                  <a:txBody>
                    <a:bodyPr/>
                    <a:lstStyle/>
                    <a:p>
                      <a:pPr algn="ctr" rtl="0" fontAlgn="ctr"/>
                      <a:r>
                        <a:rPr lang="fr-FR" sz="1400" b="1" u="none" strike="noStrike">
                          <a:solidFill>
                            <a:srgbClr val="FF0000"/>
                          </a:solidFill>
                          <a:effectLst/>
                        </a:rPr>
                        <a:t>1 038 517</a:t>
                      </a:r>
                      <a:endParaRPr lang="fr-FR" sz="1400" b="1" i="0" u="none" strike="noStrike">
                        <a:solidFill>
                          <a:srgbClr val="FF0000"/>
                        </a:solidFill>
                        <a:effectLst/>
                        <a:latin typeface="Simplified Arabic"/>
                      </a:endParaRPr>
                    </a:p>
                  </a:txBody>
                  <a:tcPr marL="4500" marR="4500" marT="4500" marB="0" anchor="ctr"/>
                </a:tc>
                <a:tc>
                  <a:txBody>
                    <a:bodyPr/>
                    <a:lstStyle/>
                    <a:p>
                      <a:pPr algn="ctr" rtl="0" fontAlgn="ctr"/>
                      <a:r>
                        <a:rPr lang="fr-FR" sz="1400" b="1" u="none" strike="noStrike" dirty="0">
                          <a:solidFill>
                            <a:srgbClr val="FF0000"/>
                          </a:solidFill>
                          <a:effectLst/>
                        </a:rPr>
                        <a:t>1 224 500</a:t>
                      </a:r>
                      <a:endParaRPr lang="fr-FR" sz="1400" b="1" i="0" u="none" strike="noStrike" dirty="0">
                        <a:solidFill>
                          <a:srgbClr val="FF0000"/>
                        </a:solidFill>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17,9%</a:t>
                      </a:r>
                      <a:endParaRPr lang="fr-FR" sz="1400" b="1" i="0" u="none" strike="noStrike" dirty="0">
                        <a:solidFill>
                          <a:srgbClr val="0070C0"/>
                        </a:solidFill>
                        <a:effectLst/>
                        <a:latin typeface="Simplified Arabic"/>
                      </a:endParaRPr>
                    </a:p>
                  </a:txBody>
                  <a:tcPr marL="4500" marR="4500" marT="4500" marB="0" anchor="ctr"/>
                </a:tc>
              </a:tr>
              <a:tr h="116260">
                <a:tc>
                  <a:txBody>
                    <a:bodyPr/>
                    <a:lstStyle/>
                    <a:p>
                      <a:pPr algn="r" rtl="1" fontAlgn="ctr"/>
                      <a:r>
                        <a:rPr lang="ar-TN" sz="1400" b="1" u="none" strike="noStrike" dirty="0">
                          <a:solidFill>
                            <a:srgbClr val="0070C0"/>
                          </a:solidFill>
                          <a:effectLst/>
                        </a:rPr>
                        <a:t>التأجير العمومي</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a:effectLst/>
                        </a:rPr>
                        <a:t>553 082</a:t>
                      </a:r>
                      <a:endParaRPr lang="fr-FR" sz="1400" b="1" i="0" u="none" strike="noStrike">
                        <a:effectLst/>
                        <a:latin typeface="Simplified Arabic"/>
                      </a:endParaRPr>
                    </a:p>
                  </a:txBody>
                  <a:tcPr marL="4500" marR="4500" marT="4500" marB="0" anchor="ctr"/>
                </a:tc>
                <a:tc>
                  <a:txBody>
                    <a:bodyPr/>
                    <a:lstStyle/>
                    <a:p>
                      <a:pPr algn="ctr" rtl="0" fontAlgn="ctr"/>
                      <a:r>
                        <a:rPr lang="fr-FR" sz="1400" b="1" u="none" strike="noStrike" dirty="0">
                          <a:effectLst/>
                        </a:rPr>
                        <a:t>621 250</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12,3%</a:t>
                      </a:r>
                      <a:endParaRPr lang="fr-FR" sz="1400" b="1" i="0" u="none" strike="noStrike" dirty="0">
                        <a:solidFill>
                          <a:srgbClr val="0070C0"/>
                        </a:solidFill>
                        <a:effectLst/>
                        <a:latin typeface="Simplified Arabic"/>
                      </a:endParaRPr>
                    </a:p>
                  </a:txBody>
                  <a:tcPr marL="4500" marR="4500" marT="4500" marB="0" anchor="ctr"/>
                </a:tc>
              </a:tr>
              <a:tr h="116260">
                <a:tc>
                  <a:txBody>
                    <a:bodyPr/>
                    <a:lstStyle/>
                    <a:p>
                      <a:pPr algn="r" rtl="1" fontAlgn="ctr"/>
                      <a:r>
                        <a:rPr lang="ar-TN" sz="1400" b="1" u="none" strike="noStrike" dirty="0">
                          <a:solidFill>
                            <a:srgbClr val="0070C0"/>
                          </a:solidFill>
                          <a:effectLst/>
                        </a:rPr>
                        <a:t>وسائل المصالح</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dirty="0">
                          <a:effectLst/>
                        </a:rPr>
                        <a:t>374 500</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effectLst/>
                        </a:rPr>
                        <a:t>482 612</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28,9%</a:t>
                      </a:r>
                      <a:endParaRPr lang="fr-FR" sz="1400" b="1" i="0" u="none" strike="noStrike" dirty="0">
                        <a:solidFill>
                          <a:srgbClr val="0070C0"/>
                        </a:solidFill>
                        <a:effectLst/>
                        <a:latin typeface="Simplified Arabic"/>
                      </a:endParaRPr>
                    </a:p>
                  </a:txBody>
                  <a:tcPr marL="4500" marR="4500" marT="4500" marB="0" anchor="ctr"/>
                </a:tc>
              </a:tr>
              <a:tr h="116260">
                <a:tc>
                  <a:txBody>
                    <a:bodyPr/>
                    <a:lstStyle/>
                    <a:p>
                      <a:pPr algn="r" rtl="1" fontAlgn="ctr"/>
                      <a:r>
                        <a:rPr lang="ar-TN" sz="1400" b="1" u="none" strike="noStrike" dirty="0">
                          <a:solidFill>
                            <a:srgbClr val="0070C0"/>
                          </a:solidFill>
                          <a:effectLst/>
                        </a:rPr>
                        <a:t>التدخل العمومي</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a:effectLst/>
                        </a:rPr>
                        <a:t>75 548</a:t>
                      </a:r>
                      <a:endParaRPr lang="fr-FR" sz="1400" b="1" i="0" u="none" strike="noStrike">
                        <a:effectLst/>
                        <a:latin typeface="Simplified Arabic"/>
                      </a:endParaRPr>
                    </a:p>
                  </a:txBody>
                  <a:tcPr marL="4500" marR="4500" marT="4500" marB="0" anchor="ctr"/>
                </a:tc>
                <a:tc>
                  <a:txBody>
                    <a:bodyPr/>
                    <a:lstStyle/>
                    <a:p>
                      <a:pPr algn="ctr" rtl="0" fontAlgn="ctr"/>
                      <a:r>
                        <a:rPr lang="fr-FR" sz="1400" b="1" u="none" strike="noStrike" dirty="0">
                          <a:effectLst/>
                        </a:rPr>
                        <a:t>86 915</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15,0%</a:t>
                      </a:r>
                      <a:endParaRPr lang="fr-FR" sz="1400" b="1" i="0" u="none" strike="noStrike" dirty="0">
                        <a:solidFill>
                          <a:srgbClr val="0070C0"/>
                        </a:solidFill>
                        <a:effectLst/>
                        <a:latin typeface="Simplified Arabic"/>
                      </a:endParaRPr>
                    </a:p>
                  </a:txBody>
                  <a:tcPr marL="4500" marR="4500" marT="4500" marB="0" anchor="ctr"/>
                </a:tc>
              </a:tr>
              <a:tr h="116260">
                <a:tc>
                  <a:txBody>
                    <a:bodyPr/>
                    <a:lstStyle/>
                    <a:p>
                      <a:pPr algn="r" rtl="1" fontAlgn="ctr"/>
                      <a:r>
                        <a:rPr lang="ar-TN" sz="1400" b="1" u="none" strike="noStrike" dirty="0">
                          <a:solidFill>
                            <a:srgbClr val="0070C0"/>
                          </a:solidFill>
                          <a:effectLst/>
                        </a:rPr>
                        <a:t>نفقات طارئة وغير موزعة</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a:effectLst/>
                        </a:rPr>
                        <a:t>0</a:t>
                      </a:r>
                      <a:endParaRPr lang="fr-FR" sz="1400" b="1" i="0" u="none" strike="noStrike">
                        <a:effectLst/>
                        <a:latin typeface="Simplified Arabic"/>
                      </a:endParaRPr>
                    </a:p>
                  </a:txBody>
                  <a:tcPr marL="4500" marR="4500" marT="4500" marB="0" anchor="ctr"/>
                </a:tc>
                <a:tc>
                  <a:txBody>
                    <a:bodyPr/>
                    <a:lstStyle/>
                    <a:p>
                      <a:pPr algn="ctr" rtl="0" fontAlgn="ctr"/>
                      <a:r>
                        <a:rPr lang="fr-FR" sz="1400" b="1" u="none" strike="noStrike" dirty="0">
                          <a:effectLst/>
                        </a:rPr>
                        <a:t>0</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 </a:t>
                      </a:r>
                      <a:endParaRPr lang="fr-FR" sz="1400" b="1" i="0" u="none" strike="noStrike" dirty="0">
                        <a:solidFill>
                          <a:srgbClr val="0070C0"/>
                        </a:solidFill>
                        <a:effectLst/>
                        <a:latin typeface="Simplified Arabic"/>
                      </a:endParaRPr>
                    </a:p>
                  </a:txBody>
                  <a:tcPr marL="4500" marR="4500" marT="4500" marB="0" anchor="ctr"/>
                </a:tc>
              </a:tr>
              <a:tr h="124278">
                <a:tc>
                  <a:txBody>
                    <a:bodyPr/>
                    <a:lstStyle/>
                    <a:p>
                      <a:pPr algn="r" rtl="1" fontAlgn="ctr"/>
                      <a:r>
                        <a:rPr lang="ar-TN" sz="1400" b="1" u="none" strike="noStrike" dirty="0">
                          <a:solidFill>
                            <a:srgbClr val="0070C0"/>
                          </a:solidFill>
                          <a:effectLst/>
                        </a:rPr>
                        <a:t>نفقات التصرف</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dirty="0">
                          <a:effectLst/>
                        </a:rPr>
                        <a:t>1 003 130</a:t>
                      </a:r>
                      <a:endParaRPr lang="fr-FR" sz="1400" b="1" i="0" u="none" strike="noStrike" dirty="0">
                        <a:solidFill>
                          <a:srgbClr val="FFFFFF"/>
                        </a:solidFill>
                        <a:effectLst/>
                        <a:latin typeface="Simplified Arabic"/>
                      </a:endParaRPr>
                    </a:p>
                  </a:txBody>
                  <a:tcPr marL="4500" marR="4500" marT="4500" marB="0" anchor="ctr"/>
                </a:tc>
                <a:tc>
                  <a:txBody>
                    <a:bodyPr/>
                    <a:lstStyle/>
                    <a:p>
                      <a:pPr algn="ctr" rtl="0" fontAlgn="ctr"/>
                      <a:r>
                        <a:rPr lang="fr-FR" sz="1400" b="1" u="none" strike="noStrike" dirty="0">
                          <a:effectLst/>
                        </a:rPr>
                        <a:t>1 190 777</a:t>
                      </a:r>
                      <a:endParaRPr lang="fr-FR" sz="1400" b="1" i="0" u="none" strike="noStrike" dirty="0">
                        <a:solidFill>
                          <a:srgbClr val="FFFFFF"/>
                        </a:solidFill>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18,7%</a:t>
                      </a:r>
                      <a:endParaRPr lang="fr-FR" sz="1400" b="1" i="0" u="none" strike="noStrike" dirty="0">
                        <a:solidFill>
                          <a:srgbClr val="0070C0"/>
                        </a:solidFill>
                        <a:effectLst/>
                        <a:latin typeface="Simplified Arabic"/>
                      </a:endParaRPr>
                    </a:p>
                  </a:txBody>
                  <a:tcPr marL="4500" marR="4500" marT="4500" marB="0" anchor="ctr"/>
                </a:tc>
              </a:tr>
              <a:tr h="124278">
                <a:tc>
                  <a:txBody>
                    <a:bodyPr/>
                    <a:lstStyle/>
                    <a:p>
                      <a:pPr algn="r" rtl="1" fontAlgn="ctr"/>
                      <a:r>
                        <a:rPr lang="ar-TN" sz="1400" b="1" u="none" strike="noStrike" dirty="0" err="1">
                          <a:solidFill>
                            <a:srgbClr val="0070C0"/>
                          </a:solidFill>
                          <a:effectLst/>
                        </a:rPr>
                        <a:t>إدخار</a:t>
                      </a:r>
                      <a:r>
                        <a:rPr lang="ar-TN" sz="1400" b="1" u="none" strike="noStrike" dirty="0">
                          <a:solidFill>
                            <a:srgbClr val="0070C0"/>
                          </a:solidFill>
                          <a:effectLst/>
                        </a:rPr>
                        <a:t> التصرف</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a:effectLst/>
                        </a:rPr>
                        <a:t>35 387</a:t>
                      </a:r>
                      <a:endParaRPr lang="fr-FR" sz="1400" b="1" i="0" u="none" strike="noStrike">
                        <a:solidFill>
                          <a:srgbClr val="FFFFFF"/>
                        </a:solidFill>
                        <a:effectLst/>
                        <a:latin typeface="Simplified Arabic"/>
                      </a:endParaRPr>
                    </a:p>
                  </a:txBody>
                  <a:tcPr marL="4500" marR="4500" marT="4500" marB="0" anchor="ctr"/>
                </a:tc>
                <a:tc>
                  <a:txBody>
                    <a:bodyPr/>
                    <a:lstStyle/>
                    <a:p>
                      <a:pPr algn="ctr" rtl="0" fontAlgn="ctr"/>
                      <a:r>
                        <a:rPr lang="fr-FR" sz="1400" b="1" u="none" strike="noStrike" dirty="0">
                          <a:effectLst/>
                        </a:rPr>
                        <a:t>33 723</a:t>
                      </a:r>
                      <a:endParaRPr lang="fr-FR" sz="1400" b="1" i="0" u="none" strike="noStrike" dirty="0">
                        <a:solidFill>
                          <a:srgbClr val="FFFFFF"/>
                        </a:solidFill>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-4,7%</a:t>
                      </a:r>
                      <a:endParaRPr lang="fr-FR" sz="1400" b="1" i="0" u="none" strike="noStrike" dirty="0">
                        <a:solidFill>
                          <a:srgbClr val="0070C0"/>
                        </a:solidFill>
                        <a:effectLst/>
                        <a:latin typeface="Simplified Arabic"/>
                      </a:endParaRPr>
                    </a:p>
                  </a:txBody>
                  <a:tcPr marL="4500" marR="4500" marT="4500" marB="0" anchor="ctr"/>
                </a:tc>
              </a:tr>
              <a:tr h="116260">
                <a:tc>
                  <a:txBody>
                    <a:bodyPr/>
                    <a:lstStyle/>
                    <a:p>
                      <a:pPr algn="r" rtl="1" fontAlgn="ctr"/>
                      <a:r>
                        <a:rPr lang="ar-TN" sz="1400" b="1" u="none" strike="noStrike" dirty="0">
                          <a:solidFill>
                            <a:srgbClr val="0070C0"/>
                          </a:solidFill>
                          <a:effectLst/>
                        </a:rPr>
                        <a:t>فوائد الدين</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a:effectLst/>
                        </a:rPr>
                        <a:t>6 341</a:t>
                      </a:r>
                      <a:endParaRPr lang="fr-FR" sz="1400" b="1" i="0" u="none" strike="noStrike">
                        <a:effectLst/>
                        <a:latin typeface="Simplified Arabic"/>
                      </a:endParaRPr>
                    </a:p>
                  </a:txBody>
                  <a:tcPr marL="4500" marR="4500" marT="4500" marB="0" anchor="ctr"/>
                </a:tc>
                <a:tc>
                  <a:txBody>
                    <a:bodyPr/>
                    <a:lstStyle/>
                    <a:p>
                      <a:pPr algn="ctr" rtl="0" fontAlgn="ctr"/>
                      <a:r>
                        <a:rPr lang="fr-FR" sz="1400" b="1" u="none" strike="noStrike">
                          <a:effectLst/>
                        </a:rPr>
                        <a:t>7 141</a:t>
                      </a:r>
                      <a:endParaRPr lang="fr-FR" sz="1400" b="1" i="0" u="none" strike="noStrike">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12,6%</a:t>
                      </a:r>
                      <a:endParaRPr lang="fr-FR" sz="1400" b="1" i="0" u="none" strike="noStrike" dirty="0">
                        <a:solidFill>
                          <a:srgbClr val="0070C0"/>
                        </a:solidFill>
                        <a:effectLst/>
                        <a:latin typeface="Simplified Arabic"/>
                      </a:endParaRPr>
                    </a:p>
                  </a:txBody>
                  <a:tcPr marL="4500" marR="4500" marT="4500" marB="0" anchor="ctr"/>
                </a:tc>
              </a:tr>
              <a:tr h="160358">
                <a:tc>
                  <a:txBody>
                    <a:bodyPr/>
                    <a:lstStyle/>
                    <a:p>
                      <a:pPr algn="r" rtl="1" fontAlgn="ctr"/>
                      <a:r>
                        <a:rPr lang="ar-TN" sz="1400" b="1" u="none" strike="noStrike" dirty="0">
                          <a:solidFill>
                            <a:srgbClr val="FF0000"/>
                          </a:solidFill>
                          <a:effectLst/>
                        </a:rPr>
                        <a:t>نفقات العنوان الأول</a:t>
                      </a:r>
                      <a:endParaRPr lang="ar-TN" sz="1400" b="1" i="0" u="none" strike="noStrike" dirty="0">
                        <a:solidFill>
                          <a:srgbClr val="FF0000"/>
                        </a:solidFill>
                        <a:effectLst/>
                        <a:latin typeface="Simplified Arabic"/>
                      </a:endParaRPr>
                    </a:p>
                  </a:txBody>
                  <a:tcPr marL="4500" marR="4500" marT="4500" marB="0" anchor="ctr"/>
                </a:tc>
                <a:tc>
                  <a:txBody>
                    <a:bodyPr/>
                    <a:lstStyle/>
                    <a:p>
                      <a:pPr algn="ctr" rtl="0" fontAlgn="ctr"/>
                      <a:r>
                        <a:rPr lang="fr-FR" sz="1400" b="1" u="none" strike="noStrike">
                          <a:solidFill>
                            <a:srgbClr val="FF0000"/>
                          </a:solidFill>
                          <a:effectLst/>
                        </a:rPr>
                        <a:t>1 009 471</a:t>
                      </a:r>
                      <a:endParaRPr lang="fr-FR" sz="1400" b="1" i="0" u="none" strike="noStrike">
                        <a:solidFill>
                          <a:srgbClr val="FF0000"/>
                        </a:solidFill>
                        <a:effectLst/>
                        <a:latin typeface="Simplified Arabic"/>
                      </a:endParaRPr>
                    </a:p>
                  </a:txBody>
                  <a:tcPr marL="4500" marR="4500" marT="4500" marB="0" anchor="ctr"/>
                </a:tc>
                <a:tc>
                  <a:txBody>
                    <a:bodyPr/>
                    <a:lstStyle/>
                    <a:p>
                      <a:pPr algn="ctr" rtl="0" fontAlgn="ctr"/>
                      <a:r>
                        <a:rPr lang="fr-FR" sz="1400" b="1" u="none" strike="noStrike" dirty="0">
                          <a:solidFill>
                            <a:srgbClr val="FF0000"/>
                          </a:solidFill>
                          <a:effectLst/>
                        </a:rPr>
                        <a:t>1 197 918</a:t>
                      </a:r>
                      <a:endParaRPr lang="fr-FR" sz="1400" b="1" i="0" u="none" strike="noStrike" dirty="0">
                        <a:solidFill>
                          <a:srgbClr val="FF0000"/>
                        </a:solidFill>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18,7%</a:t>
                      </a:r>
                      <a:endParaRPr lang="fr-FR" sz="1400" b="1" i="0" u="none" strike="noStrike" dirty="0">
                        <a:solidFill>
                          <a:srgbClr val="0070C0"/>
                        </a:solidFill>
                        <a:effectLst/>
                        <a:latin typeface="Simplified Arabic"/>
                      </a:endParaRPr>
                    </a:p>
                  </a:txBody>
                  <a:tcPr marL="4500" marR="4500" marT="4500" marB="0" anchor="ctr"/>
                </a:tc>
              </a:tr>
              <a:tr h="116260">
                <a:tc>
                  <a:txBody>
                    <a:bodyPr/>
                    <a:lstStyle/>
                    <a:p>
                      <a:pPr algn="r" rtl="1" fontAlgn="ctr"/>
                      <a:r>
                        <a:rPr lang="ar-TN" sz="1400" b="1" u="none" strike="noStrike" dirty="0">
                          <a:solidFill>
                            <a:srgbClr val="0070C0"/>
                          </a:solidFill>
                          <a:effectLst/>
                        </a:rPr>
                        <a:t>خلاص أصل الدين</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a:effectLst/>
                        </a:rPr>
                        <a:t>29 046</a:t>
                      </a:r>
                      <a:endParaRPr lang="fr-FR" sz="1400" b="1" i="0" u="none" strike="noStrike">
                        <a:effectLst/>
                        <a:latin typeface="Simplified Arabic"/>
                      </a:endParaRPr>
                    </a:p>
                  </a:txBody>
                  <a:tcPr marL="4500" marR="4500" marT="4500" marB="0" anchor="ctr"/>
                </a:tc>
                <a:tc>
                  <a:txBody>
                    <a:bodyPr/>
                    <a:lstStyle/>
                    <a:p>
                      <a:pPr algn="ctr" rtl="0" fontAlgn="ctr"/>
                      <a:r>
                        <a:rPr lang="fr-FR" sz="1400" b="1" u="none" strike="noStrike">
                          <a:effectLst/>
                        </a:rPr>
                        <a:t>26 582</a:t>
                      </a:r>
                      <a:endParaRPr lang="fr-FR" sz="1400" b="1" i="0" u="none" strike="noStrike">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-8,5%</a:t>
                      </a:r>
                      <a:endParaRPr lang="fr-FR" sz="1400" b="1" i="0" u="none" strike="noStrike" dirty="0">
                        <a:solidFill>
                          <a:srgbClr val="0070C0"/>
                        </a:solidFill>
                        <a:effectLst/>
                        <a:latin typeface="Simplified Arabic"/>
                      </a:endParaRPr>
                    </a:p>
                  </a:txBody>
                  <a:tcPr marL="4500" marR="4500" marT="4500" marB="0" anchor="ctr"/>
                </a:tc>
              </a:tr>
              <a:tr h="160358">
                <a:tc>
                  <a:txBody>
                    <a:bodyPr/>
                    <a:lstStyle/>
                    <a:p>
                      <a:pPr algn="r" rtl="1" fontAlgn="ctr"/>
                      <a:r>
                        <a:rPr lang="ar-TN" sz="1400" b="1" u="none" strike="noStrike" dirty="0">
                          <a:solidFill>
                            <a:srgbClr val="FF0000"/>
                          </a:solidFill>
                          <a:effectLst/>
                        </a:rPr>
                        <a:t>موارد العنوان الثاني </a:t>
                      </a:r>
                      <a:endParaRPr lang="ar-TN" sz="1400" b="1" i="0" u="none" strike="noStrike" dirty="0">
                        <a:solidFill>
                          <a:srgbClr val="FF0000"/>
                        </a:solidFill>
                        <a:effectLst/>
                        <a:latin typeface="Simplified Arabic"/>
                      </a:endParaRPr>
                    </a:p>
                  </a:txBody>
                  <a:tcPr marL="4500" marR="4500" marT="4500" marB="0" anchor="ctr"/>
                </a:tc>
                <a:tc>
                  <a:txBody>
                    <a:bodyPr/>
                    <a:lstStyle/>
                    <a:p>
                      <a:pPr algn="ctr" rtl="0" fontAlgn="ctr"/>
                      <a:r>
                        <a:rPr lang="fr-FR" sz="1400" b="1" u="none" strike="noStrike">
                          <a:solidFill>
                            <a:srgbClr val="FF0000"/>
                          </a:solidFill>
                          <a:effectLst/>
                        </a:rPr>
                        <a:t>350 000</a:t>
                      </a:r>
                      <a:endParaRPr lang="fr-FR" sz="1400" b="1" i="0" u="none" strike="noStrike">
                        <a:solidFill>
                          <a:srgbClr val="FF0000"/>
                        </a:solidFill>
                        <a:effectLst/>
                        <a:latin typeface="Simplified Arabic"/>
                      </a:endParaRPr>
                    </a:p>
                  </a:txBody>
                  <a:tcPr marL="4500" marR="4500" marT="4500" marB="0" anchor="ctr"/>
                </a:tc>
                <a:tc>
                  <a:txBody>
                    <a:bodyPr/>
                    <a:lstStyle/>
                    <a:p>
                      <a:pPr algn="ctr" rtl="0" fontAlgn="ctr"/>
                      <a:r>
                        <a:rPr lang="fr-FR" sz="1400" b="1" u="none" strike="noStrike" dirty="0">
                          <a:solidFill>
                            <a:srgbClr val="FF0000"/>
                          </a:solidFill>
                          <a:effectLst/>
                        </a:rPr>
                        <a:t>540 000</a:t>
                      </a:r>
                      <a:endParaRPr lang="fr-FR" sz="1400" b="1" i="0" u="none" strike="noStrike" dirty="0">
                        <a:solidFill>
                          <a:srgbClr val="FF0000"/>
                        </a:solidFill>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54%</a:t>
                      </a:r>
                      <a:endParaRPr lang="fr-FR" sz="1400" b="1" i="0" u="none" strike="noStrike" dirty="0">
                        <a:solidFill>
                          <a:srgbClr val="0070C0"/>
                        </a:solidFill>
                        <a:effectLst/>
                        <a:latin typeface="Simplified Arabic"/>
                      </a:endParaRPr>
                    </a:p>
                  </a:txBody>
                  <a:tcPr marL="4500" marR="4500" marT="4500" marB="0" anchor="ctr"/>
                </a:tc>
              </a:tr>
              <a:tr h="116260">
                <a:tc>
                  <a:txBody>
                    <a:bodyPr/>
                    <a:lstStyle/>
                    <a:p>
                      <a:pPr algn="r" rtl="1" fontAlgn="ctr"/>
                      <a:r>
                        <a:rPr lang="ar-TN" sz="1400" b="1" u="none" strike="noStrike" dirty="0">
                          <a:solidFill>
                            <a:srgbClr val="0070C0"/>
                          </a:solidFill>
                          <a:effectLst/>
                        </a:rPr>
                        <a:t>المساعدة غير الموظفة</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a:effectLst/>
                        </a:rPr>
                        <a:t>300 000</a:t>
                      </a:r>
                      <a:endParaRPr lang="fr-FR" sz="1400" b="1" i="0" u="none" strike="noStrike">
                        <a:effectLst/>
                        <a:latin typeface="Simplified Arabic"/>
                      </a:endParaRPr>
                    </a:p>
                  </a:txBody>
                  <a:tcPr marL="4500" marR="4500" marT="4500" marB="0" anchor="ctr"/>
                </a:tc>
                <a:tc>
                  <a:txBody>
                    <a:bodyPr/>
                    <a:lstStyle/>
                    <a:p>
                      <a:pPr algn="ctr" rtl="0" fontAlgn="ctr"/>
                      <a:r>
                        <a:rPr lang="fr-FR" sz="1400" b="1" u="none" strike="noStrike" dirty="0">
                          <a:effectLst/>
                        </a:rPr>
                        <a:t>479 000</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59,7%</a:t>
                      </a:r>
                      <a:endParaRPr lang="fr-FR" sz="1400" b="1" i="0" u="none" strike="noStrike" dirty="0">
                        <a:solidFill>
                          <a:srgbClr val="0070C0"/>
                        </a:solidFill>
                        <a:effectLst/>
                        <a:latin typeface="Simplified Arabic"/>
                      </a:endParaRPr>
                    </a:p>
                  </a:txBody>
                  <a:tcPr marL="4500" marR="4500" marT="4500" marB="0" anchor="ctr"/>
                </a:tc>
              </a:tr>
              <a:tr h="116260">
                <a:tc>
                  <a:txBody>
                    <a:bodyPr/>
                    <a:lstStyle/>
                    <a:p>
                      <a:pPr algn="r" rtl="1" fontAlgn="ctr"/>
                      <a:r>
                        <a:rPr lang="ar-TN" sz="1400" b="1" u="none" strike="noStrike" dirty="0">
                          <a:solidFill>
                            <a:srgbClr val="0070C0"/>
                          </a:solidFill>
                          <a:effectLst/>
                        </a:rPr>
                        <a:t>التمويل الذاتي</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a:effectLst/>
                        </a:rPr>
                        <a:t>50 000</a:t>
                      </a:r>
                      <a:endParaRPr lang="fr-FR" sz="1400" b="1" i="0" u="none" strike="noStrike">
                        <a:effectLst/>
                        <a:latin typeface="Simplified Arabic"/>
                      </a:endParaRPr>
                    </a:p>
                  </a:txBody>
                  <a:tcPr marL="4500" marR="4500" marT="4500" marB="0" anchor="ctr"/>
                </a:tc>
                <a:tc>
                  <a:txBody>
                    <a:bodyPr/>
                    <a:lstStyle/>
                    <a:p>
                      <a:pPr algn="ctr" rtl="0" fontAlgn="ctr"/>
                      <a:r>
                        <a:rPr lang="fr-FR" sz="1400" b="1" u="none" strike="noStrike" dirty="0">
                          <a:effectLst/>
                        </a:rPr>
                        <a:t>61 000</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22,0%</a:t>
                      </a:r>
                      <a:endParaRPr lang="fr-FR" sz="1400" b="1" i="0" u="none" strike="noStrike" dirty="0">
                        <a:solidFill>
                          <a:srgbClr val="0070C0"/>
                        </a:solidFill>
                        <a:effectLst/>
                        <a:latin typeface="Simplified Arabic"/>
                      </a:endParaRPr>
                    </a:p>
                  </a:txBody>
                  <a:tcPr marL="4500" marR="4500" marT="4500" marB="0" anchor="ctr"/>
                </a:tc>
              </a:tr>
              <a:tr h="160358">
                <a:tc>
                  <a:txBody>
                    <a:bodyPr/>
                    <a:lstStyle/>
                    <a:p>
                      <a:pPr algn="r" rtl="1" fontAlgn="ctr"/>
                      <a:r>
                        <a:rPr lang="ar-TN" sz="1400" b="1" u="none" strike="noStrike" dirty="0">
                          <a:solidFill>
                            <a:srgbClr val="FF0000"/>
                          </a:solidFill>
                          <a:effectLst/>
                        </a:rPr>
                        <a:t>مصاريف العنوان الثاني </a:t>
                      </a:r>
                      <a:endParaRPr lang="ar-TN" sz="1400" b="1" i="0" u="none" strike="noStrike" dirty="0">
                        <a:solidFill>
                          <a:srgbClr val="FF0000"/>
                        </a:solidFill>
                        <a:effectLst/>
                        <a:latin typeface="Simplified Arabic"/>
                      </a:endParaRPr>
                    </a:p>
                  </a:txBody>
                  <a:tcPr marL="4500" marR="4500" marT="4500" marB="0" anchor="ctr"/>
                </a:tc>
                <a:tc>
                  <a:txBody>
                    <a:bodyPr/>
                    <a:lstStyle/>
                    <a:p>
                      <a:pPr algn="ctr" rtl="0" fontAlgn="ctr"/>
                      <a:r>
                        <a:rPr lang="fr-FR" sz="1400" b="1" u="none" strike="noStrike">
                          <a:solidFill>
                            <a:srgbClr val="FF0000"/>
                          </a:solidFill>
                          <a:effectLst/>
                        </a:rPr>
                        <a:t>350 000</a:t>
                      </a:r>
                      <a:endParaRPr lang="fr-FR" sz="1400" b="1" i="0" u="none" strike="noStrike">
                        <a:solidFill>
                          <a:srgbClr val="FF0000"/>
                        </a:solidFill>
                        <a:effectLst/>
                        <a:latin typeface="Simplified Arabic"/>
                      </a:endParaRPr>
                    </a:p>
                  </a:txBody>
                  <a:tcPr marL="4500" marR="4500" marT="4500" marB="0" anchor="ctr"/>
                </a:tc>
                <a:tc>
                  <a:txBody>
                    <a:bodyPr/>
                    <a:lstStyle/>
                    <a:p>
                      <a:pPr algn="ctr" rtl="0" fontAlgn="ctr"/>
                      <a:r>
                        <a:rPr lang="fr-FR" sz="1400" b="1" u="none" strike="noStrike" dirty="0">
                          <a:solidFill>
                            <a:srgbClr val="FF0000"/>
                          </a:solidFill>
                          <a:effectLst/>
                        </a:rPr>
                        <a:t>540 000</a:t>
                      </a:r>
                      <a:endParaRPr lang="fr-FR" sz="1400" b="1" i="0" u="none" strike="noStrike" dirty="0">
                        <a:solidFill>
                          <a:srgbClr val="FF0000"/>
                        </a:solidFill>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54%</a:t>
                      </a:r>
                      <a:endParaRPr lang="fr-FR" sz="1400" b="1" i="0" u="none" strike="noStrike" dirty="0">
                        <a:solidFill>
                          <a:srgbClr val="0070C0"/>
                        </a:solidFill>
                        <a:effectLst/>
                        <a:latin typeface="Simplified Arabic"/>
                      </a:endParaRPr>
                    </a:p>
                  </a:txBody>
                  <a:tcPr marL="4500" marR="4500" marT="4500" marB="0" anchor="ctr"/>
                </a:tc>
              </a:tr>
              <a:tr h="116260">
                <a:tc>
                  <a:txBody>
                    <a:bodyPr/>
                    <a:lstStyle/>
                    <a:p>
                      <a:pPr algn="r" rtl="1" fontAlgn="ctr"/>
                      <a:r>
                        <a:rPr lang="ar-TN" sz="1400" b="1" u="none" strike="noStrike" dirty="0">
                          <a:solidFill>
                            <a:srgbClr val="0070C0"/>
                          </a:solidFill>
                          <a:effectLst/>
                        </a:rPr>
                        <a:t>مصاريف </a:t>
                      </a:r>
                      <a:r>
                        <a:rPr lang="ar-TN" sz="1400" b="1" u="none" strike="noStrike" dirty="0" err="1">
                          <a:solidFill>
                            <a:srgbClr val="0070C0"/>
                          </a:solidFill>
                          <a:effectLst/>
                        </a:rPr>
                        <a:t>الإستثمار</a:t>
                      </a:r>
                      <a:endParaRPr lang="ar-TN" sz="1400" b="1" i="0" u="none" strike="noStrike" dirty="0">
                        <a:solidFill>
                          <a:srgbClr val="0070C0"/>
                        </a:solidFill>
                        <a:effectLst/>
                        <a:latin typeface="Simplified Arabic"/>
                      </a:endParaRPr>
                    </a:p>
                  </a:txBody>
                  <a:tcPr marL="4500" marR="4500" marT="4500" marB="0" anchor="ctr"/>
                </a:tc>
                <a:tc>
                  <a:txBody>
                    <a:bodyPr/>
                    <a:lstStyle/>
                    <a:p>
                      <a:pPr algn="ctr" rtl="0" fontAlgn="ctr"/>
                      <a:r>
                        <a:rPr lang="fr-FR" sz="1400" b="1" u="none" strike="noStrike">
                          <a:effectLst/>
                        </a:rPr>
                        <a:t>350 000</a:t>
                      </a:r>
                      <a:endParaRPr lang="fr-FR" sz="1400" b="1" i="0" u="none" strike="noStrike">
                        <a:effectLst/>
                        <a:latin typeface="Simplified Arabic"/>
                      </a:endParaRPr>
                    </a:p>
                  </a:txBody>
                  <a:tcPr marL="4500" marR="4500" marT="4500" marB="0" anchor="ctr"/>
                </a:tc>
                <a:tc>
                  <a:txBody>
                    <a:bodyPr/>
                    <a:lstStyle/>
                    <a:p>
                      <a:pPr algn="ctr" rtl="0" fontAlgn="ctr"/>
                      <a:r>
                        <a:rPr lang="fr-FR" sz="1400" b="1" u="none" strike="noStrike" dirty="0">
                          <a:effectLst/>
                        </a:rPr>
                        <a:t>540 000</a:t>
                      </a:r>
                      <a:endParaRPr lang="fr-FR" sz="1400" b="1" i="0" u="none" strike="noStrike" dirty="0">
                        <a:effectLst/>
                        <a:latin typeface="Simplified Arabic"/>
                      </a:endParaRPr>
                    </a:p>
                  </a:txBody>
                  <a:tcPr marL="4500" marR="4500" marT="4500" marB="0" anchor="ctr"/>
                </a:tc>
                <a:tc>
                  <a:txBody>
                    <a:bodyPr/>
                    <a:lstStyle/>
                    <a:p>
                      <a:pPr algn="ctr" rtl="0" fontAlgn="ctr"/>
                      <a:r>
                        <a:rPr lang="fr-FR" sz="1400" b="1" u="none" strike="noStrike" dirty="0">
                          <a:solidFill>
                            <a:srgbClr val="0070C0"/>
                          </a:solidFill>
                          <a:effectLst/>
                        </a:rPr>
                        <a:t>54%</a:t>
                      </a:r>
                      <a:endParaRPr lang="fr-FR" sz="1400" b="1" i="0" u="none" strike="noStrike" dirty="0">
                        <a:solidFill>
                          <a:srgbClr val="0070C0"/>
                        </a:solidFill>
                        <a:effectLst/>
                        <a:latin typeface="Simplified Arabic"/>
                      </a:endParaRPr>
                    </a:p>
                  </a:txBody>
                  <a:tcPr marL="4500" marR="4500" marT="4500" marB="0" anchor="ctr"/>
                </a:tc>
              </a:tr>
            </a:tbl>
          </a:graphicData>
        </a:graphic>
      </p:graphicFrame>
    </p:spTree>
    <p:extLst>
      <p:ext uri="{BB962C8B-B14F-4D97-AF65-F5344CB8AC3E}">
        <p14:creationId xmlns:p14="http://schemas.microsoft.com/office/powerpoint/2010/main" val="2855039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47308"/>
          </a:xfrm>
        </p:spPr>
        <p:txBody>
          <a:bodyPr>
            <a:normAutofit/>
          </a:bodyPr>
          <a:lstStyle/>
          <a:p>
            <a:pPr algn="ctr" rtl="1"/>
            <a:r>
              <a:rPr lang="ar-TN" sz="4000" b="1" dirty="0" smtClean="0">
                <a:solidFill>
                  <a:srgbClr val="0070C0"/>
                </a:solidFill>
              </a:rPr>
              <a:t>المبالغ المخصصة لتمويل البرنامج </a:t>
            </a:r>
            <a:r>
              <a:rPr lang="ar-TN" sz="4000" b="1" dirty="0" err="1" smtClean="0">
                <a:solidFill>
                  <a:srgbClr val="0070C0"/>
                </a:solidFill>
              </a:rPr>
              <a:t>الإستثماري</a:t>
            </a:r>
            <a:r>
              <a:rPr lang="ar-TN" sz="4000" b="1" dirty="0" smtClean="0">
                <a:solidFill>
                  <a:srgbClr val="0070C0"/>
                </a:solidFill>
              </a:rPr>
              <a:t> </a:t>
            </a:r>
            <a:r>
              <a:rPr lang="ar-TN" sz="4000" b="1" dirty="0" smtClean="0">
                <a:solidFill>
                  <a:schemeClr val="accent1">
                    <a:lumMod val="75000"/>
                  </a:schemeClr>
                </a:solidFill>
              </a:rPr>
              <a:t>2019</a:t>
            </a:r>
            <a:endParaRPr lang="fr-FR" sz="4000" b="1" dirty="0">
              <a:solidFill>
                <a:schemeClr val="accent1">
                  <a:lumMod val="75000"/>
                </a:schemeClr>
              </a:solidFill>
            </a:endParaRPr>
          </a:p>
        </p:txBody>
      </p:sp>
      <p:sp>
        <p:nvSpPr>
          <p:cNvPr id="3" name="Espace réservé du contenu 2"/>
          <p:cNvSpPr>
            <a:spLocks noGrp="1"/>
          </p:cNvSpPr>
          <p:nvPr>
            <p:ph idx="1"/>
          </p:nvPr>
        </p:nvSpPr>
        <p:spPr/>
        <p:txBody>
          <a:bodyPr>
            <a:normAutofit fontScale="92500"/>
          </a:bodyPr>
          <a:lstStyle/>
          <a:p>
            <a:pPr marL="0" indent="0" algn="r" rtl="1">
              <a:lnSpc>
                <a:spcPct val="150000"/>
              </a:lnSpc>
              <a:buNone/>
            </a:pPr>
            <a:r>
              <a:rPr lang="ar-TN" b="1" u="sng" dirty="0" smtClean="0">
                <a:solidFill>
                  <a:srgbClr val="00B050"/>
                </a:solidFill>
              </a:rPr>
              <a:t>المساعدة غير الموظفة </a:t>
            </a:r>
            <a:r>
              <a:rPr lang="ar-TN" b="1" dirty="0" smtClean="0">
                <a:solidFill>
                  <a:srgbClr val="00B050"/>
                </a:solidFill>
              </a:rPr>
              <a:t>: </a:t>
            </a:r>
            <a:r>
              <a:rPr lang="ar-TN" b="1" dirty="0" smtClean="0"/>
              <a:t>اعتبارا </a:t>
            </a:r>
            <a:r>
              <a:rPr lang="ar-TN" b="1" dirty="0" err="1" smtClean="0"/>
              <a:t>لإستجابة</a:t>
            </a:r>
            <a:r>
              <a:rPr lang="ar-TN" b="1" dirty="0" smtClean="0"/>
              <a:t> البلدية للشروط المطلوبة للحصول على المساعدة غير الموظفة وحصولها على عدد 100/89 فيما يتعلق بتقييم أدائها لسنة 2018 فقد تم تمكينها من مساعدة غير موظفة تقدر ب </a:t>
            </a:r>
            <a:r>
              <a:rPr lang="ar-TN" b="1" dirty="0" smtClean="0">
                <a:solidFill>
                  <a:srgbClr val="FF0000"/>
                </a:solidFill>
              </a:rPr>
              <a:t>479 أد </a:t>
            </a:r>
            <a:r>
              <a:rPr lang="ar-TN" b="1" dirty="0" smtClean="0"/>
              <a:t>بعد أن كانت سنة 2018 في حدود 300 أد ,</a:t>
            </a:r>
          </a:p>
          <a:p>
            <a:pPr marL="0" indent="0" algn="r" rtl="1">
              <a:lnSpc>
                <a:spcPct val="150000"/>
              </a:lnSpc>
              <a:buNone/>
            </a:pPr>
            <a:r>
              <a:rPr lang="ar-TN" b="1" u="sng" dirty="0" smtClean="0">
                <a:solidFill>
                  <a:srgbClr val="00B050"/>
                </a:solidFill>
              </a:rPr>
              <a:t>التمويل الذاتي للبلدية </a:t>
            </a:r>
            <a:r>
              <a:rPr lang="ar-TN" b="1" dirty="0" smtClean="0"/>
              <a:t>: </a:t>
            </a:r>
            <a:r>
              <a:rPr lang="ar-TN" b="1" dirty="0" smtClean="0">
                <a:solidFill>
                  <a:srgbClr val="FF0000"/>
                </a:solidFill>
              </a:rPr>
              <a:t>61 أد</a:t>
            </a:r>
          </a:p>
          <a:p>
            <a:pPr marL="0" indent="0" algn="r" rtl="1">
              <a:lnSpc>
                <a:spcPct val="150000"/>
              </a:lnSpc>
              <a:buNone/>
            </a:pPr>
            <a:r>
              <a:rPr lang="ar-TN" b="1" dirty="0" smtClean="0">
                <a:solidFill>
                  <a:srgbClr val="00B050"/>
                </a:solidFill>
              </a:rPr>
              <a:t> </a:t>
            </a:r>
            <a:r>
              <a:rPr lang="ar-TN" b="1" u="sng" dirty="0" smtClean="0">
                <a:solidFill>
                  <a:srgbClr val="00B050"/>
                </a:solidFill>
              </a:rPr>
              <a:t>القروض المسندة من صندوق القروض ومساعدة الجماعات المحلية </a:t>
            </a:r>
            <a:r>
              <a:rPr lang="ar-TN" b="1" dirty="0" smtClean="0"/>
              <a:t>: </a:t>
            </a:r>
            <a:r>
              <a:rPr lang="ar-TN" b="1" dirty="0" smtClean="0">
                <a:solidFill>
                  <a:srgbClr val="FF0000"/>
                </a:solidFill>
              </a:rPr>
              <a:t>200 أد </a:t>
            </a:r>
          </a:p>
          <a:p>
            <a:pPr marL="0" indent="0" algn="r" rtl="1">
              <a:lnSpc>
                <a:spcPct val="150000"/>
              </a:lnSpc>
              <a:buNone/>
            </a:pPr>
            <a:r>
              <a:rPr lang="ar-TN" b="1" dirty="0" smtClean="0">
                <a:solidFill>
                  <a:srgbClr val="009900"/>
                </a:solidFill>
              </a:rPr>
              <a:t>           </a:t>
            </a:r>
            <a:r>
              <a:rPr lang="ar-TN" b="1" i="1" u="sng" dirty="0" smtClean="0">
                <a:solidFill>
                  <a:srgbClr val="FF0000"/>
                </a:solidFill>
              </a:rPr>
              <a:t>جملة </a:t>
            </a:r>
            <a:r>
              <a:rPr lang="ar-TN" b="1" i="1" u="sng" dirty="0" err="1" smtClean="0">
                <a:solidFill>
                  <a:srgbClr val="FF0000"/>
                </a:solidFill>
              </a:rPr>
              <a:t>الإعتمادات</a:t>
            </a:r>
            <a:r>
              <a:rPr lang="ar-TN" b="1" i="1" u="sng" dirty="0" smtClean="0">
                <a:solidFill>
                  <a:srgbClr val="FF0000"/>
                </a:solidFill>
              </a:rPr>
              <a:t> المخصصة للبرنامج </a:t>
            </a:r>
            <a:r>
              <a:rPr lang="ar-TN" b="1" i="1" u="sng" dirty="0" err="1" smtClean="0">
                <a:solidFill>
                  <a:srgbClr val="FF0000"/>
                </a:solidFill>
              </a:rPr>
              <a:t>الإستثماري</a:t>
            </a:r>
            <a:r>
              <a:rPr lang="ar-TN" b="1" i="1" u="sng" dirty="0" smtClean="0">
                <a:solidFill>
                  <a:srgbClr val="FF0000"/>
                </a:solidFill>
              </a:rPr>
              <a:t> لسنة 2019 : </a:t>
            </a:r>
            <a:r>
              <a:rPr lang="ar-TN" b="1" i="1" u="sng" dirty="0" smtClean="0">
                <a:solidFill>
                  <a:srgbClr val="009900"/>
                </a:solidFill>
              </a:rPr>
              <a:t>740 أد</a:t>
            </a:r>
            <a:endParaRPr lang="fr-FR" b="1" i="1" u="sng" dirty="0">
              <a:solidFill>
                <a:srgbClr val="009900"/>
              </a:solidFill>
            </a:endParaRPr>
          </a:p>
        </p:txBody>
      </p:sp>
      <p:sp>
        <p:nvSpPr>
          <p:cNvPr id="6" name="Flèche angle droit à deux pointes 5"/>
          <p:cNvSpPr/>
          <p:nvPr/>
        </p:nvSpPr>
        <p:spPr>
          <a:xfrm>
            <a:off x="10467191" y="5195944"/>
            <a:ext cx="591670" cy="54864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69047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2428" y="688488"/>
            <a:ext cx="10617798" cy="5733093"/>
          </a:xfrm>
        </p:spPr>
        <p:txBody>
          <a:bodyPr>
            <a:normAutofit/>
          </a:bodyPr>
          <a:lstStyle/>
          <a:p>
            <a:pPr algn="r" rtl="1"/>
            <a:r>
              <a:rPr lang="ar-TN" sz="2800" dirty="0" smtClean="0">
                <a:solidFill>
                  <a:srgbClr val="FF0000"/>
                </a:solidFill>
              </a:rPr>
              <a:t/>
            </a:r>
            <a:br>
              <a:rPr lang="ar-TN" sz="2800" dirty="0" smtClean="0">
                <a:solidFill>
                  <a:srgbClr val="FF0000"/>
                </a:solidFill>
              </a:rPr>
            </a:br>
            <a:r>
              <a:rPr lang="ar-TN" sz="2800" dirty="0" smtClean="0"/>
              <a:t>يعتمد هذا التشخيص على التحليل الرجعي للموارد و النفقات للفترة الممتدة من سنة 201</a:t>
            </a:r>
            <a:r>
              <a:rPr lang="ar-TN" sz="2800" dirty="0"/>
              <a:t>3</a:t>
            </a:r>
            <a:r>
              <a:rPr lang="ar-TN" sz="2800" dirty="0" smtClean="0"/>
              <a:t> إلى سنة 2017 والاعتمادات التي يمكن رصدها للبرنامج الاستثماري السنوي لسنة 2019 و يحتوى هذا التشخيص على النقاط التالية :</a:t>
            </a:r>
            <a:br>
              <a:rPr lang="ar-TN" sz="2800" dirty="0" smtClean="0"/>
            </a:br>
            <a:r>
              <a:rPr lang="ar-TN" sz="2800" dirty="0" smtClean="0"/>
              <a:t>    1-  جدول إجمالي </a:t>
            </a:r>
            <a:r>
              <a:rPr lang="ar-TN" sz="2800" dirty="0" err="1" smtClean="0"/>
              <a:t>يحوصل</a:t>
            </a:r>
            <a:r>
              <a:rPr lang="ar-TN" sz="2800" dirty="0" smtClean="0"/>
              <a:t> الموارد والنفقات لسنوات 2013 إلى سنة 2017  </a:t>
            </a:r>
            <a:br>
              <a:rPr lang="ar-TN" sz="2800" dirty="0" smtClean="0"/>
            </a:br>
            <a:r>
              <a:rPr lang="ar-TN" sz="2800" dirty="0" smtClean="0"/>
              <a:t>   2-موارد العنوان الأول</a:t>
            </a:r>
            <a:br>
              <a:rPr lang="ar-TN" sz="2800" dirty="0" smtClean="0"/>
            </a:br>
            <a:r>
              <a:rPr lang="ar-TN" sz="2800" dirty="0" smtClean="0"/>
              <a:t>   3- نفقات العنوان الأول </a:t>
            </a:r>
            <a:br>
              <a:rPr lang="ar-TN" sz="2800" dirty="0" smtClean="0"/>
            </a:br>
            <a:r>
              <a:rPr lang="ar-TN" sz="2800" dirty="0" smtClean="0"/>
              <a:t>   4-  معدل موارد العنوان الأول للخمس سنوات 2013/ 2017</a:t>
            </a:r>
            <a:br>
              <a:rPr lang="ar-TN" sz="2800" dirty="0" smtClean="0"/>
            </a:br>
            <a:r>
              <a:rPr lang="ar-TN" sz="2800" dirty="0" smtClean="0"/>
              <a:t>   5-  معدل نفقات العنوان الأول للخمس سنوات 2013/ 2017   </a:t>
            </a:r>
            <a:br>
              <a:rPr lang="ar-TN" sz="2800" dirty="0" smtClean="0"/>
            </a:br>
            <a:r>
              <a:rPr lang="ar-TN" sz="2800" dirty="0" smtClean="0"/>
              <a:t>   6-  المؤشرات المالية من سنة 2013 إلى سنة 2017  </a:t>
            </a:r>
            <a:r>
              <a:rPr lang="fr-FR" sz="2800" dirty="0" smtClean="0"/>
              <a:t/>
            </a:r>
            <a:br>
              <a:rPr lang="fr-FR" sz="2800" dirty="0" smtClean="0"/>
            </a:br>
            <a:r>
              <a:rPr lang="ar-TN" sz="2800" dirty="0"/>
              <a:t> </a:t>
            </a:r>
            <a:r>
              <a:rPr lang="ar-TN" sz="2800" dirty="0" smtClean="0"/>
              <a:t>  7 – جدول تفصيل ديون البلدية المجدولة</a:t>
            </a:r>
            <a:br>
              <a:rPr lang="ar-TN" sz="2800" dirty="0" smtClean="0"/>
            </a:br>
            <a:r>
              <a:rPr lang="ar-TN" sz="2800" dirty="0" smtClean="0"/>
              <a:t>   8-  حوصلة حول مشروع ميزانية سنة 2019 و الموارد المخصصة للبرنامج السنوي للاستثمار التشاركي لسنة  2019 </a:t>
            </a:r>
            <a:endParaRPr lang="fr-FR" sz="6000" dirty="0"/>
          </a:p>
        </p:txBody>
      </p:sp>
      <p:sp>
        <p:nvSpPr>
          <p:cNvPr id="3" name="Rectangle 2"/>
          <p:cNvSpPr/>
          <p:nvPr/>
        </p:nvSpPr>
        <p:spPr>
          <a:xfrm>
            <a:off x="3273136" y="411171"/>
            <a:ext cx="4488873"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TN" sz="5400" b="1" cap="all" spc="0" dirty="0" smtClean="0">
                <a:ln w="0"/>
                <a:solidFill>
                  <a:schemeClr val="accent5">
                    <a:lumMod val="75000"/>
                  </a:schemeClr>
                </a:solidFill>
                <a:effectLst>
                  <a:reflection blurRad="12700" stA="50000" endPos="50000" dist="5000" dir="5400000" sy="-100000" rotWithShape="0"/>
                </a:effectLst>
              </a:rPr>
              <a:t>تــقــديـــم</a:t>
            </a:r>
            <a:endParaRPr lang="fr-FR" sz="5400" b="1" cap="all" spc="0" dirty="0">
              <a:ln w="0"/>
              <a:solidFill>
                <a:schemeClr val="accent5">
                  <a:lumMod val="75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37284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5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7981" y="83129"/>
            <a:ext cx="11003973" cy="702180"/>
          </a:xfrm>
        </p:spPr>
        <p:txBody>
          <a:bodyPr>
            <a:normAutofit fontScale="90000"/>
          </a:bodyPr>
          <a:lstStyle/>
          <a:p>
            <a:pPr algn="ctr" rtl="1"/>
            <a:r>
              <a:rPr lang="ar-TN" b="1" dirty="0" smtClean="0">
                <a:solidFill>
                  <a:schemeClr val="accent5">
                    <a:lumMod val="75000"/>
                  </a:schemeClr>
                </a:solidFill>
              </a:rPr>
              <a:t>جدول إجمالي حول الموارد و النفقات لسنوات 2013 / 2017</a:t>
            </a:r>
            <a:endParaRPr lang="fr-FR" b="1" dirty="0">
              <a:solidFill>
                <a:schemeClr val="accent5">
                  <a:lumMod val="75000"/>
                </a:schemeClr>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3359042404"/>
              </p:ext>
            </p:extLst>
          </p:nvPr>
        </p:nvGraphicFramePr>
        <p:xfrm>
          <a:off x="613186" y="742278"/>
          <a:ext cx="11080376" cy="5174435"/>
        </p:xfrm>
        <a:graphic>
          <a:graphicData uri="http://schemas.openxmlformats.org/drawingml/2006/table">
            <a:tbl>
              <a:tblPr rtl="1" firstRow="1" firstCol="1" bandRow="1">
                <a:tableStyleId>{69012ECD-51FC-41F1-AA8D-1B2483CD663E}</a:tableStyleId>
              </a:tblPr>
              <a:tblGrid>
                <a:gridCol w="2236105"/>
                <a:gridCol w="886731"/>
                <a:gridCol w="819256"/>
                <a:gridCol w="877334"/>
                <a:gridCol w="914400"/>
                <a:gridCol w="849854"/>
                <a:gridCol w="828338"/>
                <a:gridCol w="839097"/>
                <a:gridCol w="914400"/>
                <a:gridCol w="1032734"/>
                <a:gridCol w="882127"/>
              </a:tblGrid>
              <a:tr h="210340">
                <a:tc>
                  <a:txBody>
                    <a:bodyPr/>
                    <a:lstStyle/>
                    <a:p>
                      <a:pPr algn="ctr" rtl="0">
                        <a:lnSpc>
                          <a:spcPct val="115000"/>
                        </a:lnSpc>
                        <a:spcAft>
                          <a:spcPts val="0"/>
                        </a:spcAft>
                      </a:pPr>
                      <a:r>
                        <a:rPr lang="ar-TN" sz="1100" dirty="0">
                          <a:effectLst/>
                        </a:rPr>
                        <a:t> </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gridSpan="2">
                  <a:txBody>
                    <a:bodyPr/>
                    <a:lstStyle/>
                    <a:p>
                      <a:pPr algn="ctr" rtl="1">
                        <a:spcAft>
                          <a:spcPts val="0"/>
                        </a:spcAft>
                      </a:pPr>
                      <a:r>
                        <a:rPr lang="ar-TN" sz="1100" b="1" dirty="0">
                          <a:effectLst/>
                        </a:rPr>
                        <a:t>السنة </a:t>
                      </a:r>
                      <a:r>
                        <a:rPr lang="ar-TN" sz="1100" b="1" dirty="0" smtClean="0">
                          <a:effectLst/>
                        </a:rPr>
                        <a:t>2013</a:t>
                      </a:r>
                      <a:endParaRPr lang="fr-FR" sz="1100" b="1"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hMerge="1">
                  <a:txBody>
                    <a:bodyPr/>
                    <a:lstStyle/>
                    <a:p>
                      <a:endParaRPr lang="fr-FR"/>
                    </a:p>
                  </a:txBody>
                  <a:tcPr/>
                </a:tc>
                <a:tc gridSpan="2">
                  <a:txBody>
                    <a:bodyPr/>
                    <a:lstStyle/>
                    <a:p>
                      <a:pPr algn="ctr" rtl="1">
                        <a:spcAft>
                          <a:spcPts val="0"/>
                        </a:spcAft>
                      </a:pPr>
                      <a:r>
                        <a:rPr lang="ar-TN" sz="1100" b="1" dirty="0">
                          <a:effectLst/>
                        </a:rPr>
                        <a:t>السنة </a:t>
                      </a:r>
                      <a:r>
                        <a:rPr lang="ar-TN" sz="1100" b="1" dirty="0" smtClean="0">
                          <a:effectLst/>
                        </a:rPr>
                        <a:t>2014</a:t>
                      </a:r>
                      <a:endParaRPr lang="fr-FR" sz="1100" b="1"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hMerge="1">
                  <a:txBody>
                    <a:bodyPr/>
                    <a:lstStyle/>
                    <a:p>
                      <a:endParaRPr lang="fr-FR"/>
                    </a:p>
                  </a:txBody>
                  <a:tcPr/>
                </a:tc>
                <a:tc gridSpan="2">
                  <a:txBody>
                    <a:bodyPr/>
                    <a:lstStyle/>
                    <a:p>
                      <a:pPr algn="ctr" rtl="1">
                        <a:spcAft>
                          <a:spcPts val="0"/>
                        </a:spcAft>
                      </a:pPr>
                      <a:r>
                        <a:rPr lang="ar-TN" sz="1100" b="1" dirty="0">
                          <a:effectLst/>
                        </a:rPr>
                        <a:t>السنة </a:t>
                      </a:r>
                      <a:r>
                        <a:rPr lang="ar-TN" sz="1100" b="1" dirty="0" smtClean="0">
                          <a:effectLst/>
                        </a:rPr>
                        <a:t>2015</a:t>
                      </a:r>
                      <a:endParaRPr lang="fr-FR" sz="1100" b="1"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hMerge="1">
                  <a:txBody>
                    <a:bodyPr/>
                    <a:lstStyle/>
                    <a:p>
                      <a:endParaRPr lang="fr-FR"/>
                    </a:p>
                  </a:txBody>
                  <a:tcPr/>
                </a:tc>
                <a:tc gridSpan="2">
                  <a:txBody>
                    <a:bodyPr/>
                    <a:lstStyle/>
                    <a:p>
                      <a:pPr algn="ctr" rtl="1">
                        <a:spcAft>
                          <a:spcPts val="0"/>
                        </a:spcAft>
                      </a:pPr>
                      <a:r>
                        <a:rPr lang="ar-TN" sz="1100" b="1" dirty="0">
                          <a:effectLst/>
                        </a:rPr>
                        <a:t>السنة </a:t>
                      </a:r>
                      <a:r>
                        <a:rPr lang="ar-TN" sz="1100" b="1" dirty="0" smtClean="0">
                          <a:effectLst/>
                        </a:rPr>
                        <a:t>2016</a:t>
                      </a:r>
                      <a:endParaRPr lang="fr-FR" sz="1100" b="1"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hMerge="1">
                  <a:txBody>
                    <a:bodyPr/>
                    <a:lstStyle/>
                    <a:p>
                      <a:endParaRPr lang="fr-FR"/>
                    </a:p>
                  </a:txBody>
                  <a:tcPr/>
                </a:tc>
                <a:tc gridSpan="2">
                  <a:txBody>
                    <a:bodyPr/>
                    <a:lstStyle/>
                    <a:p>
                      <a:pPr algn="ctr" rtl="1">
                        <a:spcAft>
                          <a:spcPts val="0"/>
                        </a:spcAft>
                      </a:pPr>
                      <a:r>
                        <a:rPr lang="ar-TN" sz="1100" b="1" dirty="0">
                          <a:effectLst/>
                        </a:rPr>
                        <a:t>السنة </a:t>
                      </a:r>
                      <a:r>
                        <a:rPr lang="ar-TN" sz="1100" b="1" dirty="0" smtClean="0">
                          <a:effectLst/>
                        </a:rPr>
                        <a:t>2017</a:t>
                      </a:r>
                      <a:endParaRPr lang="fr-FR" sz="1100" b="1"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hMerge="1">
                  <a:txBody>
                    <a:bodyPr/>
                    <a:lstStyle/>
                    <a:p>
                      <a:endParaRPr lang="fr-FR"/>
                    </a:p>
                  </a:txBody>
                  <a:tcPr/>
                </a:tc>
              </a:tr>
              <a:tr h="210340">
                <a:tc>
                  <a:txBody>
                    <a:bodyPr/>
                    <a:lstStyle/>
                    <a:p>
                      <a:pPr algn="ctr" rtl="0">
                        <a:lnSpc>
                          <a:spcPct val="115000"/>
                        </a:lnSpc>
                        <a:spcAft>
                          <a:spcPts val="0"/>
                        </a:spcAft>
                      </a:pPr>
                      <a:r>
                        <a:rPr lang="ar-TN" sz="1100" dirty="0">
                          <a:effectLst/>
                        </a:rPr>
                        <a:t> </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spcAft>
                          <a:spcPts val="0"/>
                        </a:spcAft>
                      </a:pPr>
                      <a:r>
                        <a:rPr lang="ar-TN" sz="1100" b="1" dirty="0">
                          <a:solidFill>
                            <a:srgbClr val="FF0000"/>
                          </a:solidFill>
                          <a:effectLst/>
                        </a:rPr>
                        <a:t>تقديرات</a:t>
                      </a:r>
                      <a:endParaRPr lang="fr-FR" sz="11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spcAft>
                          <a:spcPts val="0"/>
                        </a:spcAft>
                      </a:pPr>
                      <a:r>
                        <a:rPr lang="ar-TN" sz="1100" b="1" dirty="0">
                          <a:solidFill>
                            <a:srgbClr val="FF0000"/>
                          </a:solidFill>
                          <a:effectLst/>
                        </a:rPr>
                        <a:t>انجازات</a:t>
                      </a:r>
                      <a:endParaRPr lang="fr-FR" sz="11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spcAft>
                          <a:spcPts val="0"/>
                        </a:spcAft>
                      </a:pPr>
                      <a:r>
                        <a:rPr lang="ar-TN" sz="1100" b="1" dirty="0">
                          <a:solidFill>
                            <a:srgbClr val="FF0000"/>
                          </a:solidFill>
                          <a:effectLst/>
                        </a:rPr>
                        <a:t>تقديرات</a:t>
                      </a:r>
                      <a:endParaRPr lang="fr-FR" sz="11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spcAft>
                          <a:spcPts val="0"/>
                        </a:spcAft>
                      </a:pPr>
                      <a:r>
                        <a:rPr lang="ar-TN" sz="1100" b="1" dirty="0">
                          <a:solidFill>
                            <a:srgbClr val="FF0000"/>
                          </a:solidFill>
                          <a:effectLst/>
                        </a:rPr>
                        <a:t>انجازات</a:t>
                      </a:r>
                      <a:endParaRPr lang="fr-FR" sz="11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spcAft>
                          <a:spcPts val="0"/>
                        </a:spcAft>
                      </a:pPr>
                      <a:r>
                        <a:rPr lang="ar-TN" sz="1100" b="1" dirty="0">
                          <a:solidFill>
                            <a:srgbClr val="FF0000"/>
                          </a:solidFill>
                          <a:effectLst/>
                        </a:rPr>
                        <a:t>تقديرات</a:t>
                      </a:r>
                      <a:endParaRPr lang="fr-FR" sz="11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spcAft>
                          <a:spcPts val="0"/>
                        </a:spcAft>
                      </a:pPr>
                      <a:r>
                        <a:rPr lang="ar-TN" sz="1100" b="1" dirty="0">
                          <a:solidFill>
                            <a:srgbClr val="FF0000"/>
                          </a:solidFill>
                          <a:effectLst/>
                        </a:rPr>
                        <a:t>انجازات</a:t>
                      </a:r>
                      <a:endParaRPr lang="fr-FR" sz="11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spcAft>
                          <a:spcPts val="0"/>
                        </a:spcAft>
                      </a:pPr>
                      <a:r>
                        <a:rPr lang="ar-TN" sz="1100" b="1" dirty="0">
                          <a:solidFill>
                            <a:srgbClr val="FF0000"/>
                          </a:solidFill>
                          <a:effectLst/>
                        </a:rPr>
                        <a:t>تقديرات</a:t>
                      </a:r>
                      <a:endParaRPr lang="fr-FR" sz="11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spcAft>
                          <a:spcPts val="0"/>
                        </a:spcAft>
                      </a:pPr>
                      <a:r>
                        <a:rPr lang="ar-TN" sz="1100" b="1" dirty="0">
                          <a:solidFill>
                            <a:srgbClr val="FF0000"/>
                          </a:solidFill>
                          <a:effectLst/>
                        </a:rPr>
                        <a:t>انجازات</a:t>
                      </a:r>
                      <a:endParaRPr lang="fr-FR" sz="11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spcAft>
                          <a:spcPts val="0"/>
                        </a:spcAft>
                      </a:pPr>
                      <a:r>
                        <a:rPr lang="ar-TN" sz="1100" b="1" dirty="0">
                          <a:solidFill>
                            <a:srgbClr val="FF0000"/>
                          </a:solidFill>
                          <a:effectLst/>
                        </a:rPr>
                        <a:t>تقديرات</a:t>
                      </a:r>
                      <a:endParaRPr lang="fr-FR" sz="11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spcAft>
                          <a:spcPts val="0"/>
                        </a:spcAft>
                      </a:pPr>
                      <a:r>
                        <a:rPr lang="ar-TN" sz="1100" b="1" dirty="0">
                          <a:solidFill>
                            <a:srgbClr val="FF0000"/>
                          </a:solidFill>
                          <a:effectLst/>
                        </a:rPr>
                        <a:t>انجازات</a:t>
                      </a:r>
                      <a:endParaRPr lang="fr-FR" sz="1100" b="1"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r h="302751">
                <a:tc>
                  <a:txBody>
                    <a:bodyPr/>
                    <a:lstStyle/>
                    <a:p>
                      <a:pPr algn="r" rtl="1">
                        <a:lnSpc>
                          <a:spcPct val="150000"/>
                        </a:lnSpc>
                        <a:spcAft>
                          <a:spcPts val="0"/>
                        </a:spcAft>
                      </a:pPr>
                      <a:r>
                        <a:rPr lang="ar-TN" sz="1100" dirty="0">
                          <a:effectLst/>
                        </a:rPr>
                        <a:t>ا</a:t>
                      </a:r>
                      <a:r>
                        <a:rPr lang="ar-TN" sz="1100" dirty="0">
                          <a:solidFill>
                            <a:srgbClr val="FF0000"/>
                          </a:solidFill>
                          <a:effectLst/>
                        </a:rPr>
                        <a:t>لعنوان الأول</a:t>
                      </a:r>
                      <a:r>
                        <a:rPr lang="ar-TN" sz="1100" dirty="0">
                          <a:effectLst/>
                        </a:rPr>
                        <a:t>: </a:t>
                      </a:r>
                      <a:r>
                        <a:rPr lang="ar-TN" sz="1100" dirty="0">
                          <a:solidFill>
                            <a:srgbClr val="FF0000"/>
                          </a:solidFill>
                          <a:effectLst/>
                        </a:rPr>
                        <a:t>موارد العنوان الأول</a:t>
                      </a:r>
                      <a:endParaRPr lang="fr-FR" sz="11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787500000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76485984</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b="1" dirty="0">
                          <a:effectLst/>
                        </a:rPr>
                        <a:t>67079000</a:t>
                      </a:r>
                      <a:r>
                        <a:rPr lang="ar-TN" sz="1100" dirty="0">
                          <a:effectLst/>
                        </a:rPr>
                        <a:t>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662672116</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710243275</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807243453</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752607000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721000125</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1071100000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mn-lt"/>
                          <a:ea typeface="Times New Roman" panose="02020603050405020304" pitchFamily="18" charset="0"/>
                          <a:cs typeface="Arial" panose="020B0604020202020204" pitchFamily="34" charset="0"/>
                        </a:rPr>
                        <a:t>980674421</a:t>
                      </a:r>
                      <a:endParaRPr lang="fr-FR" sz="1100" dirty="0">
                        <a:effectLst/>
                        <a:latin typeface="+mn-lt"/>
                        <a:ea typeface="Times New Roman" panose="02020603050405020304" pitchFamily="18" charset="0"/>
                        <a:cs typeface="Arial" panose="020B0604020202020204" pitchFamily="34" charset="0"/>
                      </a:endParaRPr>
                    </a:p>
                  </a:txBody>
                  <a:tcPr marL="51518" marR="51518" marT="0" marB="0" anchor="ctr"/>
                </a:tc>
              </a:tr>
              <a:tr h="302751">
                <a:tc>
                  <a:txBody>
                    <a:bodyPr/>
                    <a:lstStyle/>
                    <a:p>
                      <a:pPr algn="r" rtl="1">
                        <a:lnSpc>
                          <a:spcPct val="150000"/>
                        </a:lnSpc>
                        <a:spcAft>
                          <a:spcPts val="0"/>
                        </a:spcAft>
                      </a:pPr>
                      <a:r>
                        <a:rPr lang="ar-TN" sz="1100" dirty="0">
                          <a:effectLst/>
                        </a:rPr>
                        <a:t>ا الجزء الأول: المداخيل </a:t>
                      </a:r>
                      <a:r>
                        <a:rPr lang="ar-TN" sz="1100" dirty="0" err="1">
                          <a:effectLst/>
                        </a:rPr>
                        <a:t>الجبائية</a:t>
                      </a:r>
                      <a:r>
                        <a:rPr lang="ar-TN" sz="1100" dirty="0">
                          <a:effectLst/>
                        </a:rPr>
                        <a:t> </a:t>
                      </a:r>
                      <a:r>
                        <a:rPr lang="ar-TN" sz="1100" dirty="0" err="1">
                          <a:effectLst/>
                        </a:rPr>
                        <a:t>الإعتيادبة</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221000000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216811917</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223200000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198803922</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a:effectLst/>
                        </a:rPr>
                        <a:t>247500000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266135736</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289107000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236714365</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304600000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298140354</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r h="548712">
                <a:tc>
                  <a:txBody>
                    <a:bodyPr/>
                    <a:lstStyle/>
                    <a:p>
                      <a:pPr algn="r" rtl="1">
                        <a:lnSpc>
                          <a:spcPct val="150000"/>
                        </a:lnSpc>
                        <a:spcAft>
                          <a:spcPts val="0"/>
                        </a:spcAft>
                      </a:pPr>
                      <a:r>
                        <a:rPr lang="ar-TN" sz="1100" dirty="0">
                          <a:effectLst/>
                        </a:rPr>
                        <a:t>الصنف الأول : </a:t>
                      </a:r>
                      <a:r>
                        <a:rPr lang="ar-TN" sz="1100" dirty="0" err="1">
                          <a:effectLst/>
                        </a:rPr>
                        <a:t>المعاليم</a:t>
                      </a:r>
                      <a:r>
                        <a:rPr lang="ar-TN" sz="1100" dirty="0">
                          <a:effectLst/>
                        </a:rPr>
                        <a:t> على العقارات و الأنشطة</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a:effectLst/>
                        </a:rPr>
                        <a:t>77500000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86258969</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78500000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76956580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a:effectLst/>
                        </a:rPr>
                        <a:t>78500000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1">
                        <a:lnSpc>
                          <a:spcPct val="150000"/>
                        </a:lnSpc>
                        <a:spcAft>
                          <a:spcPts val="0"/>
                        </a:spcAft>
                      </a:pPr>
                      <a:r>
                        <a:rPr lang="ar-TN" sz="1100" dirty="0">
                          <a:effectLst/>
                        </a:rPr>
                        <a:t>129421684</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88500000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129690816</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88500000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143028436</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r h="302751">
                <a:tc>
                  <a:txBody>
                    <a:bodyPr/>
                    <a:lstStyle/>
                    <a:p>
                      <a:pPr algn="r" rtl="1">
                        <a:lnSpc>
                          <a:spcPct val="150000"/>
                        </a:lnSpc>
                        <a:spcAft>
                          <a:spcPts val="0"/>
                        </a:spcAft>
                      </a:pPr>
                      <a:r>
                        <a:rPr lang="ar-TN" sz="1100" dirty="0">
                          <a:effectLst/>
                        </a:rPr>
                        <a:t>1ـ </a:t>
                      </a:r>
                      <a:r>
                        <a:rPr lang="ar-TN" sz="1100" dirty="0" err="1">
                          <a:effectLst/>
                        </a:rPr>
                        <a:t>المعاليم</a:t>
                      </a:r>
                      <a:r>
                        <a:rPr lang="ar-TN" sz="1100" dirty="0">
                          <a:effectLst/>
                        </a:rPr>
                        <a:t> الموظفة على العقارات</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27000000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14981833</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28000000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15769123</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28000000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23487018</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28000000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27345293</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28000000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41403934</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r h="302751">
                <a:tc>
                  <a:txBody>
                    <a:bodyPr/>
                    <a:lstStyle/>
                    <a:p>
                      <a:pPr algn="r" rtl="1">
                        <a:lnSpc>
                          <a:spcPct val="150000"/>
                        </a:lnSpc>
                        <a:spcAft>
                          <a:spcPts val="0"/>
                        </a:spcAft>
                      </a:pPr>
                      <a:r>
                        <a:rPr lang="ar-TN" sz="1100" dirty="0">
                          <a:effectLst/>
                        </a:rPr>
                        <a:t>2ـ </a:t>
                      </a:r>
                      <a:r>
                        <a:rPr lang="ar-TN" sz="1100" dirty="0" err="1">
                          <a:effectLst/>
                        </a:rPr>
                        <a:t>المعاليم</a:t>
                      </a:r>
                      <a:r>
                        <a:rPr lang="ar-TN" sz="1100" dirty="0">
                          <a:effectLst/>
                        </a:rPr>
                        <a:t> الموظفة على الأنشطة</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50500000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71277136</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50500000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61187457</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50500000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105934666</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60500000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102345523</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60500000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101624502</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r h="437391">
                <a:tc>
                  <a:txBody>
                    <a:bodyPr/>
                    <a:lstStyle/>
                    <a:p>
                      <a:pPr algn="r" rtl="1">
                        <a:lnSpc>
                          <a:spcPct val="115000"/>
                        </a:lnSpc>
                        <a:spcAft>
                          <a:spcPts val="0"/>
                        </a:spcAft>
                      </a:pPr>
                      <a:r>
                        <a:rPr lang="ar-TN" sz="1100" dirty="0">
                          <a:effectLst/>
                        </a:rPr>
                        <a:t>الصنف الثاني: مداخيل إشغال الملك العمومي البلدي </a:t>
                      </a:r>
                      <a:r>
                        <a:rPr lang="ar-TN" sz="1100" dirty="0" smtClean="0">
                          <a:effectLst/>
                        </a:rPr>
                        <a:t>و </a:t>
                      </a:r>
                      <a:r>
                        <a:rPr lang="ar-TN" sz="1100" dirty="0" err="1">
                          <a:effectLst/>
                        </a:rPr>
                        <a:t>إستلزام</a:t>
                      </a:r>
                      <a:r>
                        <a:rPr lang="ar-TN" sz="1100" dirty="0">
                          <a:effectLst/>
                        </a:rPr>
                        <a:t> المرافق العمومية فيه</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a:effectLst/>
                        </a:rPr>
                        <a:t>105300000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53588750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105300000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55585750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115300000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67984750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121300000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1973500</a:t>
                      </a:r>
                      <a:endParaRPr lang="fr-FR" sz="1100" dirty="0"/>
                    </a:p>
                  </a:txBody>
                  <a:tcPr marL="51518" marR="51518" marT="0" marB="0" anchor="ctr"/>
                </a:tc>
                <a:tc>
                  <a:txBody>
                    <a:bodyPr/>
                    <a:lstStyle/>
                    <a:p>
                      <a:pPr algn="ctr" rtl="0">
                        <a:lnSpc>
                          <a:spcPct val="115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125300000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37163497</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r h="437391">
                <a:tc>
                  <a:txBody>
                    <a:bodyPr/>
                    <a:lstStyle/>
                    <a:p>
                      <a:pPr algn="r" rtl="1">
                        <a:lnSpc>
                          <a:spcPct val="115000"/>
                        </a:lnSpc>
                        <a:spcAft>
                          <a:spcPts val="0"/>
                        </a:spcAft>
                      </a:pPr>
                      <a:r>
                        <a:rPr lang="ar-TN" sz="1100" dirty="0">
                          <a:effectLst/>
                        </a:rPr>
                        <a:t>الصنف الثالث: </a:t>
                      </a:r>
                      <a:r>
                        <a:rPr lang="ar-TN" sz="1100" dirty="0" err="1">
                          <a:effectLst/>
                        </a:rPr>
                        <a:t>معاليم</a:t>
                      </a:r>
                      <a:r>
                        <a:rPr lang="ar-TN" sz="1100" dirty="0">
                          <a:effectLst/>
                        </a:rPr>
                        <a:t> الموجبات و الرخص الإدارية و </a:t>
                      </a:r>
                      <a:r>
                        <a:rPr lang="ar-TN" sz="1100" dirty="0" err="1">
                          <a:effectLst/>
                        </a:rPr>
                        <a:t>معاليم</a:t>
                      </a:r>
                      <a:r>
                        <a:rPr lang="ar-TN" sz="1100" dirty="0">
                          <a:effectLst/>
                        </a:rPr>
                        <a:t> مقابل إسداد خدمات</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a:effectLst/>
                        </a:rPr>
                        <a:t>38200000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76964198</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39400000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66261592</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53700000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68729302</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fr-FR" sz="1100" dirty="0">
                          <a:effectLst/>
                        </a:rPr>
                        <a:t>79307000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105050049</a:t>
                      </a:r>
                      <a:endParaRPr lang="fr-FR" sz="1100" dirty="0"/>
                    </a:p>
                  </a:txBody>
                  <a:tcPr marL="51518" marR="51518" marT="0" marB="0" anchor="ctr"/>
                </a:tc>
                <a:tc>
                  <a:txBody>
                    <a:bodyPr/>
                    <a:lstStyle/>
                    <a:p>
                      <a:pPr algn="ctr" rtl="0">
                        <a:lnSpc>
                          <a:spcPct val="115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90800000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15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117948421</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r h="302751">
                <a:tc>
                  <a:txBody>
                    <a:bodyPr/>
                    <a:lstStyle/>
                    <a:p>
                      <a:pPr algn="r" rtl="1">
                        <a:lnSpc>
                          <a:spcPct val="150000"/>
                        </a:lnSpc>
                        <a:spcAft>
                          <a:spcPts val="0"/>
                        </a:spcAft>
                      </a:pPr>
                      <a:r>
                        <a:rPr lang="ar-TN" sz="1100" dirty="0">
                          <a:effectLst/>
                        </a:rPr>
                        <a:t>الجزء الثاني: المداخيل غير </a:t>
                      </a:r>
                      <a:r>
                        <a:rPr lang="ar-TN" sz="1100" dirty="0" err="1">
                          <a:effectLst/>
                        </a:rPr>
                        <a:t>الجبائية</a:t>
                      </a:r>
                      <a:r>
                        <a:rPr lang="ar-TN" sz="1100" dirty="0">
                          <a:effectLst/>
                        </a:rPr>
                        <a:t> </a:t>
                      </a:r>
                      <a:r>
                        <a:rPr lang="ar-TN" sz="1100" dirty="0" err="1">
                          <a:effectLst/>
                        </a:rPr>
                        <a:t>الإعتيادية</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566500000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547974067</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447700000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463868194</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462743275</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541107717</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463500000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484285760</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766500000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682534067</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r h="302751">
                <a:tc>
                  <a:txBody>
                    <a:bodyPr/>
                    <a:lstStyle/>
                    <a:p>
                      <a:pPr algn="r" rtl="1">
                        <a:lnSpc>
                          <a:spcPct val="150000"/>
                        </a:lnSpc>
                        <a:spcAft>
                          <a:spcPts val="0"/>
                        </a:spcAft>
                      </a:pPr>
                      <a:r>
                        <a:rPr lang="ar-TN" sz="1100" dirty="0">
                          <a:effectLst/>
                        </a:rPr>
                        <a:t>الصنف الخامس: مداخل أملاك البلدية </a:t>
                      </a:r>
                      <a:r>
                        <a:rPr lang="ar-TN" sz="1100" dirty="0" err="1">
                          <a:effectLst/>
                        </a:rPr>
                        <a:t>الإعتيادية</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94000000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44818745</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95200000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51707017</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100000000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52429248</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104000000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59771901</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105500000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128068623</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r h="302751">
                <a:tc>
                  <a:txBody>
                    <a:bodyPr/>
                    <a:lstStyle/>
                    <a:p>
                      <a:pPr algn="r" rtl="1">
                        <a:lnSpc>
                          <a:spcPct val="150000"/>
                        </a:lnSpc>
                        <a:spcAft>
                          <a:spcPts val="0"/>
                        </a:spcAft>
                      </a:pPr>
                      <a:r>
                        <a:rPr lang="ar-TN" sz="1100" dirty="0">
                          <a:effectLst/>
                        </a:rPr>
                        <a:t>الصنف السادس: المداخل المالية </a:t>
                      </a:r>
                      <a:r>
                        <a:rPr lang="ar-TN" sz="1100" dirty="0" err="1">
                          <a:effectLst/>
                        </a:rPr>
                        <a:t>الإعتياية</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472500000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503155322</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352500000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412161177</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362743275</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488678469</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359500000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424513859</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661000000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Candara" pitchFamily="34" charset="0"/>
                          <a:ea typeface="Times New Roman" panose="02020603050405020304" pitchFamily="18" charset="0"/>
                          <a:cs typeface="Arial" panose="020B0604020202020204" pitchFamily="34" charset="0"/>
                        </a:rPr>
                        <a:t>554465444</a:t>
                      </a:r>
                      <a:endParaRPr lang="fr-FR" sz="1100" dirty="0">
                        <a:effectLst/>
                        <a:latin typeface="Candara" pitchFamily="34" charset="0"/>
                        <a:ea typeface="Times New Roman" panose="02020603050405020304" pitchFamily="18" charset="0"/>
                        <a:cs typeface="Arial" panose="020B0604020202020204" pitchFamily="34" charset="0"/>
                      </a:endParaRPr>
                    </a:p>
                  </a:txBody>
                  <a:tcPr marL="51518" marR="51518" marT="0" marB="0" anchor="ctr"/>
                </a:tc>
              </a:tr>
              <a:tr h="302751">
                <a:tc>
                  <a:txBody>
                    <a:bodyPr/>
                    <a:lstStyle/>
                    <a:p>
                      <a:pPr algn="r" rtl="1">
                        <a:lnSpc>
                          <a:spcPct val="150000"/>
                        </a:lnSpc>
                        <a:spcAft>
                          <a:spcPts val="0"/>
                        </a:spcAft>
                      </a:pPr>
                      <a:r>
                        <a:rPr lang="ar-TN" sz="1100" dirty="0">
                          <a:effectLst/>
                        </a:rPr>
                        <a:t>المناب من المال المشترك</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272000000</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302735000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302000000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358501000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336047036</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411618000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358500000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417085000</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660000000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Candara" pitchFamily="34" charset="0"/>
                          <a:ea typeface="Times New Roman" panose="02020603050405020304" pitchFamily="18" charset="0"/>
                          <a:cs typeface="Arial" panose="020B0604020202020204" pitchFamily="34" charset="0"/>
                        </a:rPr>
                        <a:t>437291000</a:t>
                      </a:r>
                      <a:endParaRPr lang="fr-FR" sz="1100" dirty="0">
                        <a:effectLst/>
                        <a:latin typeface="Candara" pitchFamily="34" charset="0"/>
                        <a:ea typeface="Times New Roman" panose="02020603050405020304" pitchFamily="18" charset="0"/>
                        <a:cs typeface="Arial" panose="020B0604020202020204" pitchFamily="34" charset="0"/>
                      </a:endParaRPr>
                    </a:p>
                  </a:txBody>
                  <a:tcPr marL="51518" marR="51518" marT="0" marB="0" anchor="ctr"/>
                </a:tc>
              </a:tr>
              <a:tr h="302751">
                <a:tc>
                  <a:txBody>
                    <a:bodyPr/>
                    <a:lstStyle/>
                    <a:p>
                      <a:pPr algn="r" rtl="1">
                        <a:lnSpc>
                          <a:spcPct val="150000"/>
                        </a:lnSpc>
                        <a:spcAft>
                          <a:spcPts val="0"/>
                        </a:spcAft>
                      </a:pPr>
                      <a:r>
                        <a:rPr lang="ar-TN" sz="1100" dirty="0">
                          <a:solidFill>
                            <a:srgbClr val="FF0000"/>
                          </a:solidFill>
                          <a:effectLst/>
                        </a:rPr>
                        <a:t>العنوان الأول : نفقات العنوان الأول</a:t>
                      </a:r>
                      <a:endParaRPr lang="fr-FR" sz="11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643019054</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512109311</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656723403</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487482593</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683505125</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576857824</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738459829</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601180449</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1043160730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793314538</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r h="302751">
                <a:tc>
                  <a:txBody>
                    <a:bodyPr/>
                    <a:lstStyle/>
                    <a:p>
                      <a:pPr algn="r" rtl="1">
                        <a:lnSpc>
                          <a:spcPct val="150000"/>
                        </a:lnSpc>
                        <a:spcAft>
                          <a:spcPts val="0"/>
                        </a:spcAft>
                      </a:pPr>
                      <a:r>
                        <a:rPr lang="ar-TN" sz="1100" dirty="0">
                          <a:effectLst/>
                        </a:rPr>
                        <a:t>الجزء الأول : </a:t>
                      </a:r>
                      <a:r>
                        <a:rPr lang="ar-TN" sz="1100" dirty="0" smtClean="0">
                          <a:effectLst/>
                        </a:rPr>
                        <a:t>نفقات </a:t>
                      </a:r>
                      <a:r>
                        <a:rPr lang="ar-TN" sz="1100" dirty="0">
                          <a:effectLst/>
                        </a:rPr>
                        <a:t>التصرف</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623895616</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492985873</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640288308</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471047498</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669999367</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563352066</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727366107</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601180449</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1034717640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784871448</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r h="302751">
                <a:tc>
                  <a:txBody>
                    <a:bodyPr/>
                    <a:lstStyle/>
                    <a:p>
                      <a:pPr algn="r" rtl="1">
                        <a:lnSpc>
                          <a:spcPct val="150000"/>
                        </a:lnSpc>
                        <a:spcAft>
                          <a:spcPts val="0"/>
                        </a:spcAft>
                      </a:pPr>
                      <a:r>
                        <a:rPr lang="ar-TN" sz="1100" dirty="0">
                          <a:effectLst/>
                        </a:rPr>
                        <a:t>الجزء الثاني: فوائد الدين</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19123438</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19123438</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16435095</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16435095</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a:effectLst/>
                        </a:rPr>
                        <a:t>13505758</a:t>
                      </a:r>
                      <a:endParaRPr lang="fr-FR" sz="110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13505758</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fr-FR" sz="1100" dirty="0">
                          <a:effectLst/>
                        </a:rPr>
                        <a:t>11093722</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a:r>
                        <a:rPr lang="ar-TN" sz="1100" dirty="0" smtClean="0"/>
                        <a:t>11093722</a:t>
                      </a:r>
                      <a:endParaRPr lang="fr-FR" sz="1100" dirty="0"/>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8443090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c>
                  <a:txBody>
                    <a:bodyPr/>
                    <a:lstStyle/>
                    <a:p>
                      <a:pPr algn="ctr" rtl="0">
                        <a:lnSpc>
                          <a:spcPct val="150000"/>
                        </a:lnSpc>
                        <a:spcAft>
                          <a:spcPts val="0"/>
                        </a:spcAft>
                      </a:pPr>
                      <a:r>
                        <a:rPr lang="ar-TN" sz="1100" dirty="0" smtClean="0">
                          <a:effectLst/>
                          <a:latin typeface="Times New Roman" panose="02020603050405020304" pitchFamily="18" charset="0"/>
                          <a:ea typeface="Times New Roman" panose="02020603050405020304" pitchFamily="18" charset="0"/>
                          <a:cs typeface="Arial" panose="020B0604020202020204" pitchFamily="34" charset="0"/>
                        </a:rPr>
                        <a:t>8443090</a:t>
                      </a:r>
                      <a:endParaRPr lang="fr-FR" sz="11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1518" marR="51518" marT="0" marB="0" anchor="ctr"/>
                </a:tc>
              </a:tr>
            </a:tbl>
          </a:graphicData>
        </a:graphic>
      </p:graphicFrame>
    </p:spTree>
    <p:extLst>
      <p:ext uri="{BB962C8B-B14F-4D97-AF65-F5344CB8AC3E}">
        <p14:creationId xmlns:p14="http://schemas.microsoft.com/office/powerpoint/2010/main" val="200933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90"/>
                                          </p:val>
                                        </p:tav>
                                        <p:tav tm="100000">
                                          <p:val>
                                            <p:fltVal val="0"/>
                                          </p:val>
                                        </p:tav>
                                      </p:tavLst>
                                    </p:anim>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grpId="0" nodeType="clickEffect">
                                  <p:stCondLst>
                                    <p:cond delay="0"/>
                                  </p:stCondLst>
                                  <p:childTnLst>
                                    <p:animEffect transition="out" filter="fade">
                                      <p:cBhvr>
                                        <p:cTn id="14" dur="500" tmFilter="0, 0; .2, .5; .8, .5; 1, 0"/>
                                        <p:tgtEl>
                                          <p:spTgt spid="2"/>
                                        </p:tgtEl>
                                      </p:cBhvr>
                                    </p:animEffect>
                                    <p:animScale>
                                      <p:cBhvr>
                                        <p:cTn id="15"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0778" y="173214"/>
            <a:ext cx="10515600" cy="1325563"/>
          </a:xfrm>
        </p:spPr>
        <p:txBody>
          <a:bodyPr>
            <a:normAutofit/>
          </a:bodyPr>
          <a:lstStyle/>
          <a:p>
            <a:pPr algn="ctr" rtl="1"/>
            <a:r>
              <a:rPr lang="ar-TN" sz="3600" b="1" dirty="0" smtClean="0">
                <a:solidFill>
                  <a:schemeClr val="accent5">
                    <a:lumMod val="75000"/>
                  </a:schemeClr>
                </a:solidFill>
              </a:rPr>
              <a:t>موارد العنوان الأول 2013 / 2017</a:t>
            </a:r>
            <a:endParaRPr lang="fr-FR" sz="3600" b="1" dirty="0">
              <a:solidFill>
                <a:schemeClr val="accent5">
                  <a:lumMod val="75000"/>
                </a:schemeClr>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00149416"/>
              </p:ext>
            </p:extLst>
          </p:nvPr>
        </p:nvGraphicFramePr>
        <p:xfrm>
          <a:off x="1269401" y="1828801"/>
          <a:ext cx="10477950" cy="3485477"/>
        </p:xfrm>
        <a:graphic>
          <a:graphicData uri="http://schemas.openxmlformats.org/drawingml/2006/table">
            <a:tbl>
              <a:tblPr rtl="1" firstRow="1" bandRow="1">
                <a:tableStyleId>{5C22544A-7EE6-4342-B048-85BDC9FD1C3A}</a:tableStyleId>
              </a:tblPr>
              <a:tblGrid>
                <a:gridCol w="1936377"/>
                <a:gridCol w="1556273"/>
                <a:gridCol w="1746325"/>
                <a:gridCol w="1746325"/>
                <a:gridCol w="1746325"/>
                <a:gridCol w="1746325"/>
              </a:tblGrid>
              <a:tr h="530521">
                <a:tc>
                  <a:txBody>
                    <a:bodyPr/>
                    <a:lstStyle/>
                    <a:p>
                      <a:pPr algn="ctr" rtl="1"/>
                      <a:r>
                        <a:rPr lang="ar-TN" dirty="0" smtClean="0">
                          <a:solidFill>
                            <a:srgbClr val="FFFF00"/>
                          </a:solidFill>
                        </a:rPr>
                        <a:t>الموارد </a:t>
                      </a:r>
                      <a:endParaRPr lang="fr-FR" dirty="0">
                        <a:solidFill>
                          <a:srgbClr val="FFFF00"/>
                        </a:solidFill>
                      </a:endParaRPr>
                    </a:p>
                  </a:txBody>
                  <a:tcPr anchor="ctr"/>
                </a:tc>
                <a:tc>
                  <a:txBody>
                    <a:bodyPr/>
                    <a:lstStyle/>
                    <a:p>
                      <a:pPr algn="ctr" rtl="1"/>
                      <a:r>
                        <a:rPr lang="ar-TN" dirty="0" smtClean="0">
                          <a:solidFill>
                            <a:srgbClr val="FFFF00"/>
                          </a:solidFill>
                        </a:rPr>
                        <a:t>سنة 2013</a:t>
                      </a:r>
                      <a:endParaRPr lang="fr-FR" dirty="0">
                        <a:solidFill>
                          <a:srgbClr val="FFFF00"/>
                        </a:solidFill>
                      </a:endParaRPr>
                    </a:p>
                  </a:txBody>
                  <a:tcPr anchor="ctr"/>
                </a:tc>
                <a:tc>
                  <a:txBody>
                    <a:bodyPr/>
                    <a:lstStyle/>
                    <a:p>
                      <a:pPr algn="ctr" rtl="1"/>
                      <a:r>
                        <a:rPr lang="ar-TN" dirty="0" smtClean="0">
                          <a:solidFill>
                            <a:srgbClr val="FFFF00"/>
                          </a:solidFill>
                        </a:rPr>
                        <a:t>سنة 2014</a:t>
                      </a:r>
                      <a:endParaRPr lang="fr-FR" dirty="0">
                        <a:solidFill>
                          <a:srgbClr val="FFFF00"/>
                        </a:solidFill>
                      </a:endParaRPr>
                    </a:p>
                  </a:txBody>
                  <a:tcPr anchor="ctr"/>
                </a:tc>
                <a:tc>
                  <a:txBody>
                    <a:bodyPr/>
                    <a:lstStyle/>
                    <a:p>
                      <a:pPr algn="ctr" rtl="1"/>
                      <a:r>
                        <a:rPr lang="ar-TN" dirty="0" smtClean="0">
                          <a:solidFill>
                            <a:srgbClr val="FFFF00"/>
                          </a:solidFill>
                        </a:rPr>
                        <a:t>سنة 2015</a:t>
                      </a:r>
                      <a:endParaRPr lang="fr-FR" dirty="0">
                        <a:solidFill>
                          <a:srgbClr val="FFFF00"/>
                        </a:solidFill>
                      </a:endParaRPr>
                    </a:p>
                  </a:txBody>
                  <a:tcPr anchor="ctr"/>
                </a:tc>
                <a:tc>
                  <a:txBody>
                    <a:bodyPr/>
                    <a:lstStyle/>
                    <a:p>
                      <a:pPr algn="ctr" rtl="1"/>
                      <a:r>
                        <a:rPr lang="ar-TN" dirty="0" smtClean="0">
                          <a:solidFill>
                            <a:srgbClr val="FFFF00"/>
                          </a:solidFill>
                        </a:rPr>
                        <a:t>سنة 2016</a:t>
                      </a:r>
                      <a:endParaRPr lang="fr-FR" dirty="0">
                        <a:solidFill>
                          <a:srgbClr val="FFFF00"/>
                        </a:solidFill>
                      </a:endParaRPr>
                    </a:p>
                  </a:txBody>
                  <a:tcPr anchor="ctr"/>
                </a:tc>
                <a:tc>
                  <a:txBody>
                    <a:bodyPr/>
                    <a:lstStyle/>
                    <a:p>
                      <a:pPr algn="ctr" rtl="1"/>
                      <a:r>
                        <a:rPr lang="ar-TN" dirty="0" smtClean="0">
                          <a:solidFill>
                            <a:srgbClr val="FFFF00"/>
                          </a:solidFill>
                        </a:rPr>
                        <a:t>سنة 2017</a:t>
                      </a:r>
                      <a:endParaRPr lang="fr-FR" dirty="0">
                        <a:solidFill>
                          <a:srgbClr val="FFFF00"/>
                        </a:solidFill>
                      </a:endParaRPr>
                    </a:p>
                  </a:txBody>
                  <a:tcPr anchor="ctr"/>
                </a:tc>
              </a:tr>
              <a:tr h="734571">
                <a:tc>
                  <a:txBody>
                    <a:bodyPr/>
                    <a:lstStyle/>
                    <a:p>
                      <a:pPr algn="r" rtl="1"/>
                      <a:r>
                        <a:rPr lang="fr-FR" b="1" dirty="0" smtClean="0">
                          <a:solidFill>
                            <a:srgbClr val="009900"/>
                          </a:solidFill>
                        </a:rPr>
                        <a:t>1</a:t>
                      </a:r>
                      <a:r>
                        <a:rPr lang="ar-TN" b="1" dirty="0" smtClean="0">
                          <a:solidFill>
                            <a:srgbClr val="009900"/>
                          </a:solidFill>
                        </a:rPr>
                        <a:t>/الموارد </a:t>
                      </a:r>
                      <a:r>
                        <a:rPr lang="ar-TN" b="1" dirty="0" err="1" smtClean="0">
                          <a:solidFill>
                            <a:srgbClr val="009900"/>
                          </a:solidFill>
                        </a:rPr>
                        <a:t>الجبائية</a:t>
                      </a:r>
                      <a:r>
                        <a:rPr lang="ar-TN" b="1" dirty="0" smtClean="0">
                          <a:solidFill>
                            <a:srgbClr val="009900"/>
                          </a:solidFill>
                        </a:rPr>
                        <a:t> </a:t>
                      </a:r>
                      <a:endParaRPr lang="fr-FR" b="1" dirty="0">
                        <a:solidFill>
                          <a:srgbClr val="009900"/>
                        </a:solidFill>
                      </a:endParaRPr>
                    </a:p>
                  </a:txBody>
                  <a:tcPr anchor="ctr"/>
                </a:tc>
                <a:tc>
                  <a:txBody>
                    <a:bodyPr/>
                    <a:lstStyle/>
                    <a:p>
                      <a:pPr algn="ctr" rtl="1"/>
                      <a:r>
                        <a:rPr lang="ar-TN" b="1" dirty="0" smtClean="0"/>
                        <a:t>216,811,917</a:t>
                      </a:r>
                      <a:endParaRPr lang="fr-FR" b="1" dirty="0"/>
                    </a:p>
                  </a:txBody>
                  <a:tcPr anchor="ctr"/>
                </a:tc>
                <a:tc>
                  <a:txBody>
                    <a:bodyPr/>
                    <a:lstStyle/>
                    <a:p>
                      <a:pPr algn="ctr" rtl="1"/>
                      <a:r>
                        <a:rPr lang="ar-TN" b="1" dirty="0" smtClean="0"/>
                        <a:t>198,803,922</a:t>
                      </a:r>
                      <a:endParaRPr lang="fr-FR" b="1" dirty="0"/>
                    </a:p>
                  </a:txBody>
                  <a:tcPr anchor="ctr"/>
                </a:tc>
                <a:tc>
                  <a:txBody>
                    <a:bodyPr/>
                    <a:lstStyle/>
                    <a:p>
                      <a:pPr algn="ctr" rtl="1"/>
                      <a:r>
                        <a:rPr lang="ar-TN" b="1" dirty="0" smtClean="0"/>
                        <a:t>266,135,736</a:t>
                      </a:r>
                      <a:endParaRPr lang="fr-FR" b="1" dirty="0"/>
                    </a:p>
                  </a:txBody>
                  <a:tcPr anchor="ctr"/>
                </a:tc>
                <a:tc>
                  <a:txBody>
                    <a:bodyPr/>
                    <a:lstStyle/>
                    <a:p>
                      <a:pPr algn="ctr" rtl="1"/>
                      <a:r>
                        <a:rPr lang="fr-FR" b="1" dirty="0" smtClean="0">
                          <a:latin typeface="Arial Narrow" pitchFamily="34" charset="0"/>
                        </a:rPr>
                        <a:t>236,714,365</a:t>
                      </a:r>
                      <a:endParaRPr lang="fr-FR" b="1" dirty="0">
                        <a:latin typeface="Arial Narrow" pitchFamily="34" charset="0"/>
                      </a:endParaRPr>
                    </a:p>
                  </a:txBody>
                  <a:tcPr anchor="ctr"/>
                </a:tc>
                <a:tc>
                  <a:txBody>
                    <a:bodyPr/>
                    <a:lstStyle/>
                    <a:p>
                      <a:pPr algn="ctr"/>
                      <a:r>
                        <a:rPr lang="ar-TN" b="1" dirty="0" smtClean="0"/>
                        <a:t>298,814,354</a:t>
                      </a:r>
                      <a:endParaRPr lang="fr-FR" b="1" dirty="0"/>
                    </a:p>
                  </a:txBody>
                  <a:tcPr anchor="ctr"/>
                </a:tc>
              </a:tr>
              <a:tr h="751243">
                <a:tc>
                  <a:txBody>
                    <a:bodyPr/>
                    <a:lstStyle/>
                    <a:p>
                      <a:pPr algn="r" rtl="1"/>
                      <a:r>
                        <a:rPr lang="ar-TN" b="1" dirty="0" smtClean="0">
                          <a:solidFill>
                            <a:srgbClr val="009900"/>
                          </a:solidFill>
                        </a:rPr>
                        <a:t>2/الموارد غير</a:t>
                      </a:r>
                      <a:r>
                        <a:rPr lang="ar-TN" b="1" baseline="0" dirty="0" smtClean="0">
                          <a:solidFill>
                            <a:srgbClr val="009900"/>
                          </a:solidFill>
                        </a:rPr>
                        <a:t> </a:t>
                      </a:r>
                      <a:r>
                        <a:rPr lang="ar-TN" b="1" baseline="0" dirty="0" err="1" smtClean="0">
                          <a:solidFill>
                            <a:srgbClr val="009900"/>
                          </a:solidFill>
                        </a:rPr>
                        <a:t>الجبائية</a:t>
                      </a:r>
                      <a:r>
                        <a:rPr lang="ar-TN" b="1" baseline="0" dirty="0" smtClean="0">
                          <a:solidFill>
                            <a:srgbClr val="009900"/>
                          </a:solidFill>
                        </a:rPr>
                        <a:t> </a:t>
                      </a:r>
                      <a:endParaRPr lang="fr-FR" b="1" dirty="0">
                        <a:solidFill>
                          <a:srgbClr val="009900"/>
                        </a:solidFill>
                      </a:endParaRPr>
                    </a:p>
                  </a:txBody>
                  <a:tcPr anchor="ctr"/>
                </a:tc>
                <a:tc>
                  <a:txBody>
                    <a:bodyPr/>
                    <a:lstStyle/>
                    <a:p>
                      <a:pPr algn="ctr" rtl="1"/>
                      <a:r>
                        <a:rPr lang="ar-TN" b="1" dirty="0" smtClean="0"/>
                        <a:t>44,818,745</a:t>
                      </a:r>
                      <a:endParaRPr lang="fr-FR" b="1" dirty="0"/>
                    </a:p>
                  </a:txBody>
                  <a:tcPr anchor="ctr"/>
                </a:tc>
                <a:tc>
                  <a:txBody>
                    <a:bodyPr/>
                    <a:lstStyle/>
                    <a:p>
                      <a:pPr algn="ctr" rtl="1"/>
                      <a:r>
                        <a:rPr lang="ar-TN" b="1" dirty="0" smtClean="0"/>
                        <a:t>51,707,017</a:t>
                      </a:r>
                      <a:endParaRPr lang="fr-FR" b="1" dirty="0"/>
                    </a:p>
                  </a:txBody>
                  <a:tcPr anchor="ctr"/>
                </a:tc>
                <a:tc>
                  <a:txBody>
                    <a:bodyPr/>
                    <a:lstStyle/>
                    <a:p>
                      <a:pPr algn="ctr" rtl="1"/>
                      <a:r>
                        <a:rPr lang="ar-TN" b="1" dirty="0" smtClean="0"/>
                        <a:t>52,429,248</a:t>
                      </a:r>
                      <a:endParaRPr lang="fr-FR" b="1" dirty="0"/>
                    </a:p>
                  </a:txBody>
                  <a:tcPr anchor="ctr"/>
                </a:tc>
                <a:tc>
                  <a:txBody>
                    <a:bodyPr/>
                    <a:lstStyle/>
                    <a:p>
                      <a:pPr algn="ctr" rtl="1"/>
                      <a:r>
                        <a:rPr lang="ar-TN" b="1" dirty="0" smtClean="0"/>
                        <a:t>61,109,254</a:t>
                      </a:r>
                      <a:endParaRPr lang="fr-FR" b="1" dirty="0"/>
                    </a:p>
                  </a:txBody>
                  <a:tcPr anchor="ctr"/>
                </a:tc>
                <a:tc>
                  <a:txBody>
                    <a:bodyPr/>
                    <a:lstStyle/>
                    <a:p>
                      <a:pPr algn="ctr"/>
                      <a:r>
                        <a:rPr lang="ar-TN" b="1" dirty="0" smtClean="0"/>
                        <a:t>128,068,623</a:t>
                      </a:r>
                      <a:endParaRPr lang="fr-FR" b="1" dirty="0"/>
                    </a:p>
                  </a:txBody>
                  <a:tcPr anchor="ctr"/>
                </a:tc>
              </a:tr>
              <a:tr h="734571">
                <a:tc>
                  <a:txBody>
                    <a:bodyPr/>
                    <a:lstStyle/>
                    <a:p>
                      <a:pPr algn="r" rtl="1"/>
                      <a:r>
                        <a:rPr lang="ar-TN" b="1" dirty="0" smtClean="0">
                          <a:solidFill>
                            <a:srgbClr val="FF0000"/>
                          </a:solidFill>
                        </a:rPr>
                        <a:t>مساهمات</a:t>
                      </a:r>
                      <a:r>
                        <a:rPr lang="ar-TN" b="1" baseline="0" dirty="0" smtClean="0">
                          <a:solidFill>
                            <a:srgbClr val="FF0000"/>
                          </a:solidFill>
                        </a:rPr>
                        <a:t> الدولة </a:t>
                      </a:r>
                      <a:endParaRPr lang="fr-FR" b="1" dirty="0">
                        <a:solidFill>
                          <a:srgbClr val="FF0000"/>
                        </a:solidFill>
                      </a:endParaRPr>
                    </a:p>
                  </a:txBody>
                  <a:tcPr anchor="ctr"/>
                </a:tc>
                <a:tc>
                  <a:txBody>
                    <a:bodyPr/>
                    <a:lstStyle/>
                    <a:p>
                      <a:pPr algn="ctr" rtl="1"/>
                      <a:r>
                        <a:rPr lang="ar-TN" b="1" dirty="0" smtClean="0"/>
                        <a:t>503,155,322</a:t>
                      </a:r>
                      <a:endParaRPr lang="fr-FR" b="1" dirty="0"/>
                    </a:p>
                  </a:txBody>
                  <a:tcPr anchor="ctr"/>
                </a:tc>
                <a:tc>
                  <a:txBody>
                    <a:bodyPr/>
                    <a:lstStyle/>
                    <a:p>
                      <a:pPr algn="ctr" rtl="1"/>
                      <a:r>
                        <a:rPr lang="ar-TN" b="1" dirty="0" smtClean="0"/>
                        <a:t>412,161,177</a:t>
                      </a:r>
                      <a:endParaRPr lang="fr-FR" b="1" dirty="0"/>
                    </a:p>
                  </a:txBody>
                  <a:tcPr anchor="ctr"/>
                </a:tc>
                <a:tc>
                  <a:txBody>
                    <a:bodyPr/>
                    <a:lstStyle/>
                    <a:p>
                      <a:pPr algn="ctr" rtl="1"/>
                      <a:r>
                        <a:rPr lang="ar-TN" b="1" dirty="0" smtClean="0"/>
                        <a:t>488,678,469</a:t>
                      </a:r>
                      <a:endParaRPr lang="fr-FR" b="1" dirty="0"/>
                    </a:p>
                  </a:txBody>
                  <a:tcPr anchor="ctr"/>
                </a:tc>
                <a:tc>
                  <a:txBody>
                    <a:bodyPr/>
                    <a:lstStyle/>
                    <a:p>
                      <a:pPr algn="ctr" rtl="1"/>
                      <a:r>
                        <a:rPr lang="ar-TN" b="1" dirty="0" smtClean="0"/>
                        <a:t>423,176,506</a:t>
                      </a:r>
                      <a:endParaRPr lang="fr-FR" b="1" dirty="0"/>
                    </a:p>
                  </a:txBody>
                  <a:tcPr anchor="ctr"/>
                </a:tc>
                <a:tc>
                  <a:txBody>
                    <a:bodyPr/>
                    <a:lstStyle/>
                    <a:p>
                      <a:pPr algn="ctr"/>
                      <a:r>
                        <a:rPr lang="ar-TN" b="1" dirty="0" smtClean="0"/>
                        <a:t>554,465,444</a:t>
                      </a:r>
                      <a:endParaRPr lang="fr-FR" b="1" dirty="0"/>
                    </a:p>
                  </a:txBody>
                  <a:tcPr anchor="ctr"/>
                </a:tc>
              </a:tr>
              <a:tr h="734571">
                <a:tc>
                  <a:txBody>
                    <a:bodyPr/>
                    <a:lstStyle/>
                    <a:p>
                      <a:pPr algn="r" rtl="1"/>
                      <a:r>
                        <a:rPr lang="ar-TN" b="1" dirty="0" smtClean="0">
                          <a:solidFill>
                            <a:srgbClr val="FF0000"/>
                          </a:solidFill>
                        </a:rPr>
                        <a:t>الجملــــــــــــة </a:t>
                      </a:r>
                      <a:endParaRPr lang="fr-FR" b="1" dirty="0">
                        <a:solidFill>
                          <a:srgbClr val="FF0000"/>
                        </a:solidFill>
                      </a:endParaRPr>
                    </a:p>
                  </a:txBody>
                  <a:tcPr anchor="ctr"/>
                </a:tc>
                <a:tc>
                  <a:txBody>
                    <a:bodyPr/>
                    <a:lstStyle/>
                    <a:p>
                      <a:pPr algn="ctr" rtl="1"/>
                      <a:r>
                        <a:rPr lang="ar-TN" b="1" dirty="0" smtClean="0">
                          <a:solidFill>
                            <a:srgbClr val="009900"/>
                          </a:solidFill>
                        </a:rPr>
                        <a:t>764,785,984</a:t>
                      </a:r>
                      <a:endParaRPr lang="fr-FR" b="1" dirty="0">
                        <a:solidFill>
                          <a:srgbClr val="009900"/>
                        </a:solidFill>
                      </a:endParaRPr>
                    </a:p>
                  </a:txBody>
                  <a:tcPr anchor="ctr"/>
                </a:tc>
                <a:tc>
                  <a:txBody>
                    <a:bodyPr/>
                    <a:lstStyle/>
                    <a:p>
                      <a:pPr algn="ctr" rtl="1"/>
                      <a:r>
                        <a:rPr lang="ar-TN" b="1" dirty="0" smtClean="0">
                          <a:solidFill>
                            <a:srgbClr val="009900"/>
                          </a:solidFill>
                        </a:rPr>
                        <a:t>662,721,116</a:t>
                      </a:r>
                      <a:endParaRPr lang="fr-FR" b="1" dirty="0">
                        <a:solidFill>
                          <a:srgbClr val="009900"/>
                        </a:solidFill>
                      </a:endParaRPr>
                    </a:p>
                  </a:txBody>
                  <a:tcPr anchor="ctr"/>
                </a:tc>
                <a:tc>
                  <a:txBody>
                    <a:bodyPr/>
                    <a:lstStyle/>
                    <a:p>
                      <a:pPr algn="ctr" rtl="1"/>
                      <a:r>
                        <a:rPr lang="ar-TN" b="1" dirty="0" smtClean="0">
                          <a:solidFill>
                            <a:srgbClr val="009900"/>
                          </a:solidFill>
                        </a:rPr>
                        <a:t>807,243,453</a:t>
                      </a:r>
                      <a:endParaRPr lang="fr-FR" b="1" dirty="0">
                        <a:solidFill>
                          <a:srgbClr val="009900"/>
                        </a:solidFill>
                      </a:endParaRPr>
                    </a:p>
                  </a:txBody>
                  <a:tcPr anchor="ctr"/>
                </a:tc>
                <a:tc>
                  <a:txBody>
                    <a:bodyPr/>
                    <a:lstStyle/>
                    <a:p>
                      <a:pPr algn="ctr" rtl="1"/>
                      <a:r>
                        <a:rPr lang="fr-FR" b="1" dirty="0" smtClean="0">
                          <a:solidFill>
                            <a:srgbClr val="009900"/>
                          </a:solidFill>
                          <a:latin typeface="Arial" pitchFamily="34" charset="0"/>
                          <a:cs typeface="Arial" pitchFamily="34" charset="0"/>
                        </a:rPr>
                        <a:t>721,000,125</a:t>
                      </a:r>
                      <a:endParaRPr lang="fr-FR" b="1" dirty="0">
                        <a:solidFill>
                          <a:srgbClr val="009900"/>
                        </a:solidFill>
                        <a:latin typeface="Arial" pitchFamily="34" charset="0"/>
                        <a:cs typeface="Arial" pitchFamily="34" charset="0"/>
                      </a:endParaRPr>
                    </a:p>
                  </a:txBody>
                  <a:tcPr anchor="ctr"/>
                </a:tc>
                <a:tc>
                  <a:txBody>
                    <a:bodyPr/>
                    <a:lstStyle/>
                    <a:p>
                      <a:r>
                        <a:rPr lang="ar-TN" b="1" dirty="0" smtClean="0">
                          <a:solidFill>
                            <a:srgbClr val="009900"/>
                          </a:solidFill>
                        </a:rPr>
                        <a:t>980,067,421</a:t>
                      </a:r>
                      <a:endParaRPr lang="fr-FR" b="1" dirty="0">
                        <a:solidFill>
                          <a:srgbClr val="009900"/>
                        </a:solidFill>
                      </a:endParaRPr>
                    </a:p>
                  </a:txBody>
                  <a:tcPr anchor="ctr"/>
                </a:tc>
              </a:tr>
            </a:tbl>
          </a:graphicData>
        </a:graphic>
      </p:graphicFrame>
    </p:spTree>
    <p:extLst>
      <p:ext uri="{BB962C8B-B14F-4D97-AF65-F5344CB8AC3E}">
        <p14:creationId xmlns:p14="http://schemas.microsoft.com/office/powerpoint/2010/main" val="41107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ppt_w</p:attrName>
                                        </p:attrNameLst>
                                      </p:cBhvr>
                                      <p:tavLst>
                                        <p:tav tm="0">
                                          <p:val>
                                            <p:fltVal val="0"/>
                                          </p:val>
                                        </p:tav>
                                        <p:tav tm="100000">
                                          <p:val>
                                            <p:strVal val="#ppt_w"/>
                                          </p:val>
                                        </p:tav>
                                      </p:tavLst>
                                    </p:anim>
                                    <p:anim calcmode="lin" valueType="num">
                                      <p:cBhvr>
                                        <p:cTn id="8" dur="250" fill="hold"/>
                                        <p:tgtEl>
                                          <p:spTgt spid="2"/>
                                        </p:tgtEl>
                                        <p:attrNameLst>
                                          <p:attrName>ppt_h</p:attrName>
                                        </p:attrNameLst>
                                      </p:cBhvr>
                                      <p:tavLst>
                                        <p:tav tm="0">
                                          <p:val>
                                            <p:fltVal val="0"/>
                                          </p:val>
                                        </p:tav>
                                        <p:tav tm="100000">
                                          <p:val>
                                            <p:strVal val="#ppt_h"/>
                                          </p:val>
                                        </p:tav>
                                      </p:tavLst>
                                    </p:anim>
                                    <p:animEffect transition="in" filter="fade">
                                      <p:cBhvr>
                                        <p:cTn id="9" dur="25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662693087"/>
              </p:ext>
            </p:extLst>
          </p:nvPr>
        </p:nvGraphicFramePr>
        <p:xfrm>
          <a:off x="2226833" y="623945"/>
          <a:ext cx="8885818" cy="55315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610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88950" y="327748"/>
            <a:ext cx="10515600" cy="1438708"/>
          </a:xfrm>
        </p:spPr>
        <p:txBody>
          <a:bodyPr/>
          <a:lstStyle/>
          <a:p>
            <a:pPr algn="ctr" rtl="1"/>
            <a:r>
              <a:rPr lang="ar-TN" b="1" dirty="0" smtClean="0">
                <a:solidFill>
                  <a:schemeClr val="accent5">
                    <a:lumMod val="75000"/>
                  </a:schemeClr>
                </a:solidFill>
              </a:rPr>
              <a:t>نفقات العنوان الأول 2013 / 2017</a:t>
            </a:r>
            <a:endParaRPr lang="fr-FR" b="1" dirty="0">
              <a:solidFill>
                <a:schemeClr val="accent5">
                  <a:lumMod val="75000"/>
                </a:schemeClr>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383748240"/>
              </p:ext>
            </p:extLst>
          </p:nvPr>
        </p:nvGraphicFramePr>
        <p:xfrm>
          <a:off x="1301675" y="2409712"/>
          <a:ext cx="9585065" cy="2801280"/>
        </p:xfrm>
        <a:graphic>
          <a:graphicData uri="http://schemas.openxmlformats.org/drawingml/2006/table">
            <a:tbl>
              <a:tblPr rtl="1" firstRow="1" bandRow="1">
                <a:tableStyleId>{5C22544A-7EE6-4342-B048-85BDC9FD1C3A}</a:tableStyleId>
              </a:tblPr>
              <a:tblGrid>
                <a:gridCol w="1682875"/>
                <a:gridCol w="1536537"/>
                <a:gridCol w="1536537"/>
                <a:gridCol w="1536537"/>
                <a:gridCol w="1536537"/>
                <a:gridCol w="1756042"/>
              </a:tblGrid>
              <a:tr h="466880">
                <a:tc>
                  <a:txBody>
                    <a:bodyPr/>
                    <a:lstStyle/>
                    <a:p>
                      <a:pPr algn="ctr"/>
                      <a:r>
                        <a:rPr lang="ar-TN" dirty="0" smtClean="0">
                          <a:solidFill>
                            <a:srgbClr val="FF0000"/>
                          </a:solidFill>
                        </a:rPr>
                        <a:t>النفقات </a:t>
                      </a:r>
                      <a:endParaRPr lang="fr-FR" dirty="0">
                        <a:solidFill>
                          <a:srgbClr val="FF0000"/>
                        </a:solidFill>
                      </a:endParaRPr>
                    </a:p>
                  </a:txBody>
                  <a:tcPr anchor="ctr"/>
                </a:tc>
                <a:tc>
                  <a:txBody>
                    <a:bodyPr/>
                    <a:lstStyle/>
                    <a:p>
                      <a:pPr algn="ctr"/>
                      <a:r>
                        <a:rPr lang="ar-TN" dirty="0" smtClean="0">
                          <a:solidFill>
                            <a:srgbClr val="FF0000"/>
                          </a:solidFill>
                        </a:rPr>
                        <a:t>سنة 2013</a:t>
                      </a:r>
                      <a:endParaRPr lang="fr-FR" dirty="0">
                        <a:solidFill>
                          <a:srgbClr val="FF0000"/>
                        </a:solidFill>
                      </a:endParaRPr>
                    </a:p>
                  </a:txBody>
                  <a:tcPr anchor="ctr"/>
                </a:tc>
                <a:tc>
                  <a:txBody>
                    <a:bodyPr/>
                    <a:lstStyle/>
                    <a:p>
                      <a:pPr algn="ctr"/>
                      <a:r>
                        <a:rPr lang="ar-TN" dirty="0" smtClean="0">
                          <a:solidFill>
                            <a:srgbClr val="FF0000"/>
                          </a:solidFill>
                        </a:rPr>
                        <a:t>سنة 2014</a:t>
                      </a:r>
                      <a:endParaRPr lang="fr-FR" dirty="0">
                        <a:solidFill>
                          <a:srgbClr val="FF0000"/>
                        </a:solidFill>
                      </a:endParaRPr>
                    </a:p>
                  </a:txBody>
                  <a:tcPr anchor="ctr"/>
                </a:tc>
                <a:tc>
                  <a:txBody>
                    <a:bodyPr/>
                    <a:lstStyle/>
                    <a:p>
                      <a:pPr algn="ctr"/>
                      <a:r>
                        <a:rPr lang="ar-TN" dirty="0" smtClean="0">
                          <a:solidFill>
                            <a:srgbClr val="FF0000"/>
                          </a:solidFill>
                        </a:rPr>
                        <a:t>سنة 2015</a:t>
                      </a:r>
                      <a:endParaRPr lang="fr-FR" dirty="0">
                        <a:solidFill>
                          <a:srgbClr val="FF0000"/>
                        </a:solidFill>
                      </a:endParaRPr>
                    </a:p>
                  </a:txBody>
                  <a:tcPr anchor="ctr"/>
                </a:tc>
                <a:tc>
                  <a:txBody>
                    <a:bodyPr/>
                    <a:lstStyle/>
                    <a:p>
                      <a:pPr algn="ctr"/>
                      <a:r>
                        <a:rPr lang="ar-TN" dirty="0" smtClean="0">
                          <a:solidFill>
                            <a:srgbClr val="FF0000"/>
                          </a:solidFill>
                        </a:rPr>
                        <a:t>سنة 2016</a:t>
                      </a:r>
                      <a:endParaRPr lang="fr-FR" dirty="0">
                        <a:solidFill>
                          <a:srgbClr val="FF0000"/>
                        </a:solidFill>
                      </a:endParaRPr>
                    </a:p>
                  </a:txBody>
                  <a:tcPr anchor="ctr"/>
                </a:tc>
                <a:tc>
                  <a:txBody>
                    <a:bodyPr/>
                    <a:lstStyle/>
                    <a:p>
                      <a:pPr algn="ctr"/>
                      <a:r>
                        <a:rPr lang="ar-TN" dirty="0" smtClean="0">
                          <a:solidFill>
                            <a:srgbClr val="FF0000"/>
                          </a:solidFill>
                        </a:rPr>
                        <a:t>سنة 2017</a:t>
                      </a:r>
                    </a:p>
                  </a:txBody>
                  <a:tcPr anchor="ctr"/>
                </a:tc>
              </a:tr>
              <a:tr h="466880">
                <a:tc>
                  <a:txBody>
                    <a:bodyPr/>
                    <a:lstStyle/>
                    <a:p>
                      <a:pPr algn="r"/>
                      <a:r>
                        <a:rPr lang="ar-TN" b="1" dirty="0" smtClean="0">
                          <a:solidFill>
                            <a:srgbClr val="009900"/>
                          </a:solidFill>
                        </a:rPr>
                        <a:t>التأجير </a:t>
                      </a:r>
                      <a:endParaRPr lang="fr-FR" b="1" dirty="0">
                        <a:solidFill>
                          <a:srgbClr val="009900"/>
                        </a:solidFill>
                      </a:endParaRPr>
                    </a:p>
                  </a:txBody>
                  <a:tcPr anchor="b"/>
                </a:tc>
                <a:tc>
                  <a:txBody>
                    <a:bodyPr/>
                    <a:lstStyle/>
                    <a:p>
                      <a:pPr algn="ctr"/>
                      <a:r>
                        <a:rPr lang="ar-TN" b="1" dirty="0" smtClean="0"/>
                        <a:t>323,449,626</a:t>
                      </a:r>
                      <a:endParaRPr lang="fr-FR" b="1" dirty="0"/>
                    </a:p>
                  </a:txBody>
                  <a:tcPr anchor="ctr"/>
                </a:tc>
                <a:tc>
                  <a:txBody>
                    <a:bodyPr/>
                    <a:lstStyle/>
                    <a:p>
                      <a:pPr algn="ctr"/>
                      <a:r>
                        <a:rPr lang="ar-TN" b="1" dirty="0" smtClean="0"/>
                        <a:t>309,130,213</a:t>
                      </a:r>
                      <a:endParaRPr lang="fr-FR" b="1" dirty="0"/>
                    </a:p>
                  </a:txBody>
                  <a:tcPr anchor="ctr"/>
                </a:tc>
                <a:tc>
                  <a:txBody>
                    <a:bodyPr/>
                    <a:lstStyle/>
                    <a:p>
                      <a:pPr algn="ctr"/>
                      <a:r>
                        <a:rPr lang="ar-TN" b="1" dirty="0" smtClean="0"/>
                        <a:t>332,337,493</a:t>
                      </a:r>
                      <a:endParaRPr lang="fr-FR" b="1" dirty="0"/>
                    </a:p>
                  </a:txBody>
                  <a:tcPr anchor="ctr"/>
                </a:tc>
                <a:tc>
                  <a:txBody>
                    <a:bodyPr/>
                    <a:lstStyle/>
                    <a:p>
                      <a:pPr algn="ctr"/>
                      <a:r>
                        <a:rPr lang="fr-FR" b="1" dirty="0" smtClean="0">
                          <a:latin typeface="Arial" pitchFamily="34" charset="0"/>
                          <a:cs typeface="Arial" pitchFamily="34" charset="0"/>
                        </a:rPr>
                        <a:t>383,482,053</a:t>
                      </a:r>
                      <a:endParaRPr lang="fr-FR" b="1" dirty="0">
                        <a:latin typeface="Arial" pitchFamily="34" charset="0"/>
                        <a:cs typeface="Arial" pitchFamily="34" charset="0"/>
                      </a:endParaRPr>
                    </a:p>
                  </a:txBody>
                  <a:tcPr anchor="ctr"/>
                </a:tc>
                <a:tc>
                  <a:txBody>
                    <a:bodyPr/>
                    <a:lstStyle/>
                    <a:p>
                      <a:pPr algn="ctr"/>
                      <a:r>
                        <a:rPr lang="ar-TN" b="1" dirty="0" smtClean="0"/>
                        <a:t>525,216,906</a:t>
                      </a:r>
                      <a:endParaRPr lang="fr-FR" b="1" dirty="0"/>
                    </a:p>
                  </a:txBody>
                  <a:tcPr anchor="ctr"/>
                </a:tc>
              </a:tr>
              <a:tr h="466880">
                <a:tc>
                  <a:txBody>
                    <a:bodyPr/>
                    <a:lstStyle/>
                    <a:p>
                      <a:pPr algn="r"/>
                      <a:r>
                        <a:rPr lang="ar-TN" b="1" dirty="0" smtClean="0">
                          <a:solidFill>
                            <a:srgbClr val="009900"/>
                          </a:solidFill>
                        </a:rPr>
                        <a:t>وسائل المصالح</a:t>
                      </a:r>
                      <a:endParaRPr lang="fr-FR" b="1" dirty="0">
                        <a:solidFill>
                          <a:srgbClr val="009900"/>
                        </a:solidFill>
                      </a:endParaRPr>
                    </a:p>
                  </a:txBody>
                  <a:tcPr anchor="b"/>
                </a:tc>
                <a:tc>
                  <a:txBody>
                    <a:bodyPr/>
                    <a:lstStyle/>
                    <a:p>
                      <a:pPr algn="ctr"/>
                      <a:r>
                        <a:rPr lang="ar-TN" b="1" dirty="0" smtClean="0"/>
                        <a:t>165,248,747</a:t>
                      </a:r>
                      <a:endParaRPr lang="fr-FR" b="1" dirty="0"/>
                    </a:p>
                  </a:txBody>
                  <a:tcPr anchor="ctr"/>
                </a:tc>
                <a:tc>
                  <a:txBody>
                    <a:bodyPr/>
                    <a:lstStyle/>
                    <a:p>
                      <a:pPr algn="ctr"/>
                      <a:r>
                        <a:rPr lang="ar-TN" b="1" dirty="0" smtClean="0"/>
                        <a:t>157,524,381</a:t>
                      </a:r>
                      <a:endParaRPr lang="fr-FR" b="1" dirty="0"/>
                    </a:p>
                  </a:txBody>
                  <a:tcPr anchor="ctr"/>
                </a:tc>
                <a:tc>
                  <a:txBody>
                    <a:bodyPr/>
                    <a:lstStyle/>
                    <a:p>
                      <a:pPr algn="ctr"/>
                      <a:r>
                        <a:rPr lang="ar-TN" b="1" dirty="0" smtClean="0"/>
                        <a:t>204,889,790</a:t>
                      </a:r>
                      <a:endParaRPr lang="fr-FR" b="1" dirty="0"/>
                    </a:p>
                  </a:txBody>
                  <a:tcPr anchor="ctr"/>
                </a:tc>
                <a:tc>
                  <a:txBody>
                    <a:bodyPr/>
                    <a:lstStyle/>
                    <a:p>
                      <a:pPr algn="ctr"/>
                      <a:r>
                        <a:rPr lang="fr-FR" b="1" dirty="0" smtClean="0">
                          <a:latin typeface="Arial" pitchFamily="34" charset="0"/>
                          <a:cs typeface="Arial" pitchFamily="34" charset="0"/>
                        </a:rPr>
                        <a:t>179,331,367</a:t>
                      </a:r>
                      <a:endParaRPr lang="fr-FR" b="1" dirty="0">
                        <a:latin typeface="Arial" pitchFamily="34" charset="0"/>
                        <a:cs typeface="Arial" pitchFamily="34" charset="0"/>
                      </a:endParaRPr>
                    </a:p>
                  </a:txBody>
                  <a:tcPr anchor="ctr"/>
                </a:tc>
                <a:tc>
                  <a:txBody>
                    <a:bodyPr/>
                    <a:lstStyle/>
                    <a:p>
                      <a:pPr algn="ctr"/>
                      <a:r>
                        <a:rPr lang="ar-TN" b="1" dirty="0" smtClean="0"/>
                        <a:t>217,069,801</a:t>
                      </a:r>
                      <a:endParaRPr lang="fr-FR" b="1" dirty="0"/>
                    </a:p>
                  </a:txBody>
                  <a:tcPr anchor="ctr"/>
                </a:tc>
              </a:tr>
              <a:tr h="466880">
                <a:tc>
                  <a:txBody>
                    <a:bodyPr/>
                    <a:lstStyle/>
                    <a:p>
                      <a:pPr algn="r"/>
                      <a:r>
                        <a:rPr lang="ar-TN" b="1" dirty="0" smtClean="0">
                          <a:solidFill>
                            <a:srgbClr val="009900"/>
                          </a:solidFill>
                        </a:rPr>
                        <a:t>التدخل العمومي</a:t>
                      </a:r>
                      <a:endParaRPr lang="fr-FR" b="1" dirty="0">
                        <a:solidFill>
                          <a:srgbClr val="009900"/>
                        </a:solidFill>
                      </a:endParaRPr>
                    </a:p>
                  </a:txBody>
                  <a:tcPr anchor="b"/>
                </a:tc>
                <a:tc>
                  <a:txBody>
                    <a:bodyPr/>
                    <a:lstStyle/>
                    <a:p>
                      <a:pPr algn="ctr"/>
                      <a:r>
                        <a:rPr lang="ar-TN" b="1" dirty="0" smtClean="0"/>
                        <a:t>4,287,500</a:t>
                      </a:r>
                      <a:endParaRPr lang="fr-FR" b="1" dirty="0"/>
                    </a:p>
                  </a:txBody>
                  <a:tcPr anchor="ctr"/>
                </a:tc>
                <a:tc>
                  <a:txBody>
                    <a:bodyPr/>
                    <a:lstStyle/>
                    <a:p>
                      <a:pPr algn="ctr"/>
                      <a:r>
                        <a:rPr lang="ar-TN" b="1" dirty="0" smtClean="0"/>
                        <a:t>4,392,904</a:t>
                      </a:r>
                      <a:endParaRPr lang="fr-FR" b="1" dirty="0"/>
                    </a:p>
                  </a:txBody>
                  <a:tcPr anchor="ctr"/>
                </a:tc>
                <a:tc>
                  <a:txBody>
                    <a:bodyPr/>
                    <a:lstStyle/>
                    <a:p>
                      <a:pPr algn="ctr"/>
                      <a:r>
                        <a:rPr lang="ar-TN" b="1" dirty="0" smtClean="0"/>
                        <a:t>26,084,784</a:t>
                      </a:r>
                      <a:endParaRPr lang="fr-FR" b="1" dirty="0"/>
                    </a:p>
                  </a:txBody>
                  <a:tcPr anchor="ctr"/>
                </a:tc>
                <a:tc>
                  <a:txBody>
                    <a:bodyPr/>
                    <a:lstStyle/>
                    <a:p>
                      <a:pPr algn="ctr"/>
                      <a:r>
                        <a:rPr lang="ar-TN" b="1" dirty="0" smtClean="0"/>
                        <a:t>27,273,307</a:t>
                      </a:r>
                      <a:endParaRPr lang="fr-FR" b="1" dirty="0"/>
                    </a:p>
                  </a:txBody>
                  <a:tcPr anchor="ctr"/>
                </a:tc>
                <a:tc>
                  <a:txBody>
                    <a:bodyPr/>
                    <a:lstStyle/>
                    <a:p>
                      <a:pPr algn="ctr"/>
                      <a:r>
                        <a:rPr lang="ar-TN" b="1" dirty="0" smtClean="0"/>
                        <a:t>42,584,741</a:t>
                      </a:r>
                      <a:endParaRPr lang="fr-FR" b="1" dirty="0"/>
                    </a:p>
                  </a:txBody>
                  <a:tcPr anchor="ctr"/>
                </a:tc>
              </a:tr>
              <a:tr h="466880">
                <a:tc>
                  <a:txBody>
                    <a:bodyPr/>
                    <a:lstStyle/>
                    <a:p>
                      <a:pPr algn="r"/>
                      <a:r>
                        <a:rPr lang="ar-TN" b="1" dirty="0" smtClean="0">
                          <a:solidFill>
                            <a:srgbClr val="009900"/>
                          </a:solidFill>
                        </a:rPr>
                        <a:t>فوائد القروض</a:t>
                      </a:r>
                      <a:endParaRPr lang="fr-FR" b="1" dirty="0">
                        <a:solidFill>
                          <a:srgbClr val="009900"/>
                        </a:solidFill>
                      </a:endParaRPr>
                    </a:p>
                  </a:txBody>
                  <a:tcPr anchor="b"/>
                </a:tc>
                <a:tc>
                  <a:txBody>
                    <a:bodyPr/>
                    <a:lstStyle/>
                    <a:p>
                      <a:pPr algn="ctr"/>
                      <a:r>
                        <a:rPr lang="ar-TN" b="1" dirty="0" smtClean="0"/>
                        <a:t>19,123,438</a:t>
                      </a:r>
                      <a:endParaRPr lang="fr-FR" b="1" dirty="0"/>
                    </a:p>
                  </a:txBody>
                  <a:tcPr anchor="ctr"/>
                </a:tc>
                <a:tc>
                  <a:txBody>
                    <a:bodyPr/>
                    <a:lstStyle/>
                    <a:p>
                      <a:pPr algn="ctr"/>
                      <a:r>
                        <a:rPr lang="ar-TN" b="1" dirty="0" smtClean="0"/>
                        <a:t>16,435,095</a:t>
                      </a:r>
                      <a:endParaRPr lang="fr-FR" b="1" dirty="0"/>
                    </a:p>
                  </a:txBody>
                  <a:tcPr anchor="ctr"/>
                </a:tc>
                <a:tc>
                  <a:txBody>
                    <a:bodyPr/>
                    <a:lstStyle/>
                    <a:p>
                      <a:pPr algn="ctr"/>
                      <a:r>
                        <a:rPr lang="ar-TN" b="1" dirty="0" smtClean="0"/>
                        <a:t>13,505,758</a:t>
                      </a:r>
                      <a:endParaRPr lang="fr-FR" b="1" dirty="0"/>
                    </a:p>
                  </a:txBody>
                  <a:tcPr anchor="ctr"/>
                </a:tc>
                <a:tc>
                  <a:txBody>
                    <a:bodyPr/>
                    <a:lstStyle/>
                    <a:p>
                      <a:pPr algn="ctr"/>
                      <a:r>
                        <a:rPr lang="ar-TN" b="1" dirty="0" smtClean="0"/>
                        <a:t>11,093,722</a:t>
                      </a:r>
                      <a:endParaRPr lang="fr-FR" b="1" dirty="0"/>
                    </a:p>
                  </a:txBody>
                  <a:tcPr anchor="ctr"/>
                </a:tc>
                <a:tc>
                  <a:txBody>
                    <a:bodyPr/>
                    <a:lstStyle/>
                    <a:p>
                      <a:pPr algn="ctr"/>
                      <a:r>
                        <a:rPr lang="ar-TN" b="1" dirty="0" smtClean="0"/>
                        <a:t>8,443,090</a:t>
                      </a:r>
                      <a:endParaRPr lang="fr-FR" b="1" dirty="0"/>
                    </a:p>
                  </a:txBody>
                  <a:tcPr anchor="ctr"/>
                </a:tc>
              </a:tr>
              <a:tr h="466880">
                <a:tc>
                  <a:txBody>
                    <a:bodyPr/>
                    <a:lstStyle/>
                    <a:p>
                      <a:pPr algn="r"/>
                      <a:r>
                        <a:rPr lang="ar-TN" b="1" dirty="0" smtClean="0">
                          <a:solidFill>
                            <a:srgbClr val="FF0000"/>
                          </a:solidFill>
                        </a:rPr>
                        <a:t>الجملة</a:t>
                      </a:r>
                      <a:endParaRPr lang="fr-FR" b="1" dirty="0">
                        <a:solidFill>
                          <a:srgbClr val="FF0000"/>
                        </a:solidFill>
                      </a:endParaRPr>
                    </a:p>
                  </a:txBody>
                  <a:tcPr anchor="b"/>
                </a:tc>
                <a:tc>
                  <a:txBody>
                    <a:bodyPr/>
                    <a:lstStyle/>
                    <a:p>
                      <a:pPr algn="ctr"/>
                      <a:r>
                        <a:rPr lang="ar-TN" b="1" dirty="0" smtClean="0">
                          <a:solidFill>
                            <a:srgbClr val="009900"/>
                          </a:solidFill>
                        </a:rPr>
                        <a:t>512,109,311</a:t>
                      </a:r>
                      <a:endParaRPr lang="fr-FR" b="1" dirty="0">
                        <a:solidFill>
                          <a:srgbClr val="009900"/>
                        </a:solidFill>
                      </a:endParaRPr>
                    </a:p>
                  </a:txBody>
                  <a:tcPr anchor="ctr"/>
                </a:tc>
                <a:tc>
                  <a:txBody>
                    <a:bodyPr/>
                    <a:lstStyle/>
                    <a:p>
                      <a:pPr algn="ctr"/>
                      <a:r>
                        <a:rPr lang="ar-TN" b="1" dirty="0" smtClean="0">
                          <a:solidFill>
                            <a:srgbClr val="009900"/>
                          </a:solidFill>
                        </a:rPr>
                        <a:t>487,482,593</a:t>
                      </a:r>
                      <a:endParaRPr lang="fr-FR" b="1" dirty="0">
                        <a:solidFill>
                          <a:srgbClr val="009900"/>
                        </a:solidFill>
                      </a:endParaRPr>
                    </a:p>
                  </a:txBody>
                  <a:tcPr anchor="ctr"/>
                </a:tc>
                <a:tc>
                  <a:txBody>
                    <a:bodyPr/>
                    <a:lstStyle/>
                    <a:p>
                      <a:pPr algn="ctr"/>
                      <a:r>
                        <a:rPr lang="ar-TN" b="1" dirty="0" smtClean="0">
                          <a:solidFill>
                            <a:srgbClr val="009900"/>
                          </a:solidFill>
                        </a:rPr>
                        <a:t>576,857,824</a:t>
                      </a:r>
                      <a:endParaRPr lang="fr-FR" b="1" dirty="0">
                        <a:solidFill>
                          <a:srgbClr val="009900"/>
                        </a:solidFill>
                      </a:endParaRPr>
                    </a:p>
                  </a:txBody>
                  <a:tcPr anchor="ctr"/>
                </a:tc>
                <a:tc>
                  <a:txBody>
                    <a:bodyPr/>
                    <a:lstStyle/>
                    <a:p>
                      <a:pPr algn="ctr"/>
                      <a:r>
                        <a:rPr lang="ar-TN" b="1" dirty="0" smtClean="0">
                          <a:solidFill>
                            <a:srgbClr val="009900"/>
                          </a:solidFill>
                        </a:rPr>
                        <a:t>601,180,449</a:t>
                      </a:r>
                      <a:endParaRPr lang="fr-FR" b="1" dirty="0">
                        <a:solidFill>
                          <a:srgbClr val="009900"/>
                        </a:solidFill>
                      </a:endParaRPr>
                    </a:p>
                  </a:txBody>
                  <a:tcPr anchor="ctr"/>
                </a:tc>
                <a:tc>
                  <a:txBody>
                    <a:bodyPr/>
                    <a:lstStyle/>
                    <a:p>
                      <a:pPr algn="ctr"/>
                      <a:r>
                        <a:rPr lang="ar-TN" b="1" dirty="0" smtClean="0">
                          <a:solidFill>
                            <a:srgbClr val="009900"/>
                          </a:solidFill>
                        </a:rPr>
                        <a:t>793,314,538</a:t>
                      </a:r>
                      <a:endParaRPr lang="fr-FR" b="1" dirty="0">
                        <a:solidFill>
                          <a:srgbClr val="009900"/>
                        </a:solidFill>
                      </a:endParaRPr>
                    </a:p>
                  </a:txBody>
                  <a:tcPr anchor="ctr"/>
                </a:tc>
              </a:tr>
            </a:tbl>
          </a:graphicData>
        </a:graphic>
      </p:graphicFrame>
    </p:spTree>
    <p:extLst>
      <p:ext uri="{BB962C8B-B14F-4D97-AF65-F5344CB8AC3E}">
        <p14:creationId xmlns:p14="http://schemas.microsoft.com/office/powerpoint/2010/main" val="193241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686441727"/>
              </p:ext>
            </p:extLst>
          </p:nvPr>
        </p:nvGraphicFramePr>
        <p:xfrm>
          <a:off x="800100" y="498764"/>
          <a:ext cx="10287000" cy="56395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385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1623" y="571499"/>
            <a:ext cx="10515600" cy="1226128"/>
          </a:xfrm>
        </p:spPr>
        <p:txBody>
          <a:bodyPr>
            <a:noAutofit/>
          </a:bodyPr>
          <a:lstStyle/>
          <a:p>
            <a:pPr algn="ctr" rtl="1"/>
            <a:r>
              <a:rPr lang="ar-TN" sz="4400" b="1" dirty="0" smtClean="0">
                <a:solidFill>
                  <a:srgbClr val="0070C0"/>
                </a:solidFill>
              </a:rPr>
              <a:t>هيكلة موارد العنوان الأول </a:t>
            </a:r>
            <a:br>
              <a:rPr lang="ar-TN" sz="4400" b="1" dirty="0" smtClean="0">
                <a:solidFill>
                  <a:srgbClr val="0070C0"/>
                </a:solidFill>
              </a:rPr>
            </a:br>
            <a:r>
              <a:rPr lang="ar-TN" sz="4400" b="1" dirty="0" smtClean="0">
                <a:solidFill>
                  <a:srgbClr val="0070C0"/>
                </a:solidFill>
              </a:rPr>
              <a:t>(معدل الخمس سنوات </a:t>
            </a:r>
            <a:r>
              <a:rPr lang="ar-TN" sz="4400" b="1" dirty="0" smtClean="0">
                <a:solidFill>
                  <a:schemeClr val="accent1">
                    <a:lumMod val="75000"/>
                  </a:schemeClr>
                </a:solidFill>
              </a:rPr>
              <a:t>من 2013 / 2017</a:t>
            </a:r>
            <a:r>
              <a:rPr lang="ar-TN" sz="4400" b="1" dirty="0" smtClean="0">
                <a:solidFill>
                  <a:srgbClr val="0070C0"/>
                </a:solidFill>
              </a:rPr>
              <a:t> )</a:t>
            </a:r>
            <a:endParaRPr lang="fr-FR" sz="1800" b="1" dirty="0">
              <a:solidFill>
                <a:srgbClr val="0070C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24849354"/>
              </p:ext>
            </p:extLst>
          </p:nvPr>
        </p:nvGraphicFramePr>
        <p:xfrm>
          <a:off x="1433945" y="2415432"/>
          <a:ext cx="9528464" cy="3394840"/>
        </p:xfrm>
        <a:graphic>
          <a:graphicData uri="http://schemas.openxmlformats.org/drawingml/2006/table">
            <a:tbl>
              <a:tblPr rtl="1" firstRow="1" bandRow="1">
                <a:tableStyleId>{5C22544A-7EE6-4342-B048-85BDC9FD1C3A}</a:tableStyleId>
              </a:tblPr>
              <a:tblGrid>
                <a:gridCol w="6860937"/>
                <a:gridCol w="2667527"/>
              </a:tblGrid>
              <a:tr h="370840">
                <a:tc>
                  <a:txBody>
                    <a:bodyPr/>
                    <a:lstStyle/>
                    <a:p>
                      <a:pPr algn="ctr"/>
                      <a:r>
                        <a:rPr lang="ar-TN" dirty="0" smtClean="0">
                          <a:solidFill>
                            <a:srgbClr val="FF0000"/>
                          </a:solidFill>
                        </a:rPr>
                        <a:t>بيان الموارد </a:t>
                      </a:r>
                      <a:endParaRPr lang="fr-FR" dirty="0">
                        <a:solidFill>
                          <a:srgbClr val="FF0000"/>
                        </a:solidFill>
                      </a:endParaRPr>
                    </a:p>
                  </a:txBody>
                  <a:tcPr anchor="ctr"/>
                </a:tc>
                <a:tc>
                  <a:txBody>
                    <a:bodyPr/>
                    <a:lstStyle/>
                    <a:p>
                      <a:pPr algn="ctr"/>
                      <a:r>
                        <a:rPr lang="ar-TN" dirty="0" smtClean="0">
                          <a:solidFill>
                            <a:srgbClr val="FF0000"/>
                          </a:solidFill>
                        </a:rPr>
                        <a:t>المبلغ</a:t>
                      </a:r>
                      <a:endParaRPr lang="fr-FR" dirty="0">
                        <a:solidFill>
                          <a:srgbClr val="FF0000"/>
                        </a:solidFill>
                      </a:endParaRPr>
                    </a:p>
                  </a:txBody>
                  <a:tcPr anchor="ctr"/>
                </a:tc>
              </a:tr>
              <a:tr h="504000">
                <a:tc>
                  <a:txBody>
                    <a:bodyPr/>
                    <a:lstStyle/>
                    <a:p>
                      <a:pPr algn="r"/>
                      <a:r>
                        <a:rPr lang="ar-TN" dirty="0" smtClean="0"/>
                        <a:t>الصنف الأول : </a:t>
                      </a:r>
                      <a:r>
                        <a:rPr lang="ar-TN" baseline="0" dirty="0" err="1" smtClean="0"/>
                        <a:t>المعاليم</a:t>
                      </a:r>
                      <a:r>
                        <a:rPr lang="ar-TN" baseline="0" dirty="0" smtClean="0"/>
                        <a:t> على العقارات و الأنشطة </a:t>
                      </a:r>
                      <a:endParaRPr lang="fr-FR" dirty="0"/>
                    </a:p>
                  </a:txBody>
                  <a:tcPr anchor="ctr"/>
                </a:tc>
                <a:tc>
                  <a:txBody>
                    <a:bodyPr/>
                    <a:lstStyle/>
                    <a:p>
                      <a:pPr algn="ctr"/>
                      <a:r>
                        <a:rPr lang="ar-TN" dirty="0" smtClean="0"/>
                        <a:t>113,071,897</a:t>
                      </a:r>
                      <a:endParaRPr lang="fr-FR" dirty="0"/>
                    </a:p>
                  </a:txBody>
                  <a:tcPr anchor="ctr"/>
                </a:tc>
              </a:tr>
              <a:tr h="504000">
                <a:tc>
                  <a:txBody>
                    <a:bodyPr/>
                    <a:lstStyle/>
                    <a:p>
                      <a:pPr algn="r"/>
                      <a:r>
                        <a:rPr lang="ar-TN" dirty="0" smtClean="0"/>
                        <a:t>الصنف 02:مداخيل</a:t>
                      </a:r>
                      <a:r>
                        <a:rPr lang="ar-TN" baseline="0" dirty="0" smtClean="0"/>
                        <a:t> إشغال الملك العمومي البلدي و </a:t>
                      </a:r>
                      <a:r>
                        <a:rPr lang="ar-TN" baseline="0" dirty="0" err="1" smtClean="0"/>
                        <a:t>استزام</a:t>
                      </a:r>
                      <a:r>
                        <a:rPr lang="ar-TN" baseline="0" dirty="0" smtClean="0"/>
                        <a:t> المرافق العمومية فيه</a:t>
                      </a:r>
                      <a:endParaRPr lang="fr-FR" dirty="0"/>
                    </a:p>
                  </a:txBody>
                  <a:tcPr anchor="ctr"/>
                </a:tc>
                <a:tc>
                  <a:txBody>
                    <a:bodyPr/>
                    <a:lstStyle/>
                    <a:p>
                      <a:pPr algn="ctr"/>
                      <a:r>
                        <a:rPr lang="ar-TN" dirty="0" smtClean="0"/>
                        <a:t>43,259,249</a:t>
                      </a:r>
                      <a:endParaRPr lang="fr-FR" dirty="0"/>
                    </a:p>
                  </a:txBody>
                  <a:tcPr anchor="ctr"/>
                </a:tc>
              </a:tr>
              <a:tr h="504000">
                <a:tc>
                  <a:txBody>
                    <a:bodyPr/>
                    <a:lstStyle/>
                    <a:p>
                      <a:pPr algn="r"/>
                      <a:r>
                        <a:rPr lang="ar-TN" dirty="0" smtClean="0"/>
                        <a:t>الصنف 03:</a:t>
                      </a:r>
                      <a:r>
                        <a:rPr lang="ar-TN" baseline="0" dirty="0" smtClean="0"/>
                        <a:t> </a:t>
                      </a:r>
                      <a:r>
                        <a:rPr lang="ar-TN" baseline="0" dirty="0" err="1" smtClean="0"/>
                        <a:t>معاليم</a:t>
                      </a:r>
                      <a:r>
                        <a:rPr lang="ar-TN" baseline="0" dirty="0" smtClean="0"/>
                        <a:t> الموجبات و الرخص الإدارية </a:t>
                      </a:r>
                      <a:r>
                        <a:rPr lang="ar-TN" baseline="0" dirty="0" err="1" smtClean="0"/>
                        <a:t>ومعاليم</a:t>
                      </a:r>
                      <a:r>
                        <a:rPr lang="ar-TN" baseline="0" dirty="0" smtClean="0"/>
                        <a:t> مقابل إسداء خدمات</a:t>
                      </a:r>
                      <a:endParaRPr lang="fr-FR" dirty="0"/>
                    </a:p>
                  </a:txBody>
                  <a:tcPr anchor="ctr"/>
                </a:tc>
                <a:tc>
                  <a:txBody>
                    <a:bodyPr/>
                    <a:lstStyle/>
                    <a:p>
                      <a:pPr algn="ctr"/>
                      <a:r>
                        <a:rPr lang="ar-TN" dirty="0" smtClean="0"/>
                        <a:t>86,990,712</a:t>
                      </a:r>
                      <a:endParaRPr lang="fr-FR" dirty="0"/>
                    </a:p>
                  </a:txBody>
                  <a:tcPr anchor="ctr"/>
                </a:tc>
              </a:tr>
              <a:tr h="504000">
                <a:tc>
                  <a:txBody>
                    <a:bodyPr/>
                    <a:lstStyle/>
                    <a:p>
                      <a:pPr algn="r"/>
                      <a:r>
                        <a:rPr lang="ar-TN" dirty="0" smtClean="0"/>
                        <a:t>الصنف</a:t>
                      </a:r>
                      <a:r>
                        <a:rPr lang="ar-TN" baseline="0" dirty="0" smtClean="0"/>
                        <a:t> 05: مداخيل أملاك البلدية </a:t>
                      </a:r>
                      <a:r>
                        <a:rPr lang="ar-TN" baseline="0" dirty="0" err="1" smtClean="0"/>
                        <a:t>الإعتيادية</a:t>
                      </a:r>
                      <a:endParaRPr lang="fr-FR" dirty="0"/>
                    </a:p>
                  </a:txBody>
                  <a:tcPr anchor="ctr"/>
                </a:tc>
                <a:tc>
                  <a:txBody>
                    <a:bodyPr/>
                    <a:lstStyle/>
                    <a:p>
                      <a:pPr algn="ctr"/>
                      <a:r>
                        <a:rPr lang="ar-TN" dirty="0" smtClean="0"/>
                        <a:t>67,359,107</a:t>
                      </a:r>
                      <a:endParaRPr lang="fr-FR" dirty="0"/>
                    </a:p>
                  </a:txBody>
                  <a:tcPr anchor="ctr"/>
                </a:tc>
              </a:tr>
              <a:tr h="504000">
                <a:tc>
                  <a:txBody>
                    <a:bodyPr/>
                    <a:lstStyle/>
                    <a:p>
                      <a:pPr algn="r"/>
                      <a:r>
                        <a:rPr lang="ar-TN" dirty="0" smtClean="0"/>
                        <a:t>الصنف 06: المداخيل</a:t>
                      </a:r>
                      <a:r>
                        <a:rPr lang="ar-TN" baseline="0" dirty="0" smtClean="0"/>
                        <a:t> المالية </a:t>
                      </a:r>
                      <a:r>
                        <a:rPr lang="ar-TN" baseline="0" dirty="0" err="1" smtClean="0"/>
                        <a:t>الإعتيادية</a:t>
                      </a:r>
                      <a:endParaRPr lang="fr-FR" dirty="0"/>
                    </a:p>
                  </a:txBody>
                  <a:tcPr anchor="ctr"/>
                </a:tc>
                <a:tc>
                  <a:txBody>
                    <a:bodyPr/>
                    <a:lstStyle/>
                    <a:p>
                      <a:pPr algn="ctr"/>
                      <a:r>
                        <a:rPr lang="ar-TN" dirty="0" smtClean="0"/>
                        <a:t>476,594,854</a:t>
                      </a:r>
                      <a:endParaRPr lang="fr-FR" dirty="0"/>
                    </a:p>
                  </a:txBody>
                  <a:tcPr anchor="ctr"/>
                </a:tc>
              </a:tr>
              <a:tr h="504000">
                <a:tc>
                  <a:txBody>
                    <a:bodyPr/>
                    <a:lstStyle/>
                    <a:p>
                      <a:pPr algn="r" rtl="1"/>
                      <a:r>
                        <a:rPr lang="ar-TN" b="1" dirty="0" smtClean="0">
                          <a:solidFill>
                            <a:srgbClr val="FF0000"/>
                          </a:solidFill>
                        </a:rPr>
                        <a:t>           الجملـــــة </a:t>
                      </a:r>
                      <a:endParaRPr lang="fr-FR" b="1" dirty="0">
                        <a:solidFill>
                          <a:srgbClr val="FF0000"/>
                        </a:solidFill>
                      </a:endParaRPr>
                    </a:p>
                  </a:txBody>
                  <a:tcPr anchor="ctr"/>
                </a:tc>
                <a:tc>
                  <a:txBody>
                    <a:bodyPr/>
                    <a:lstStyle/>
                    <a:p>
                      <a:pPr algn="ctr"/>
                      <a:r>
                        <a:rPr lang="ar-TN" b="1" dirty="0" smtClean="0">
                          <a:solidFill>
                            <a:srgbClr val="FF0000"/>
                          </a:solidFill>
                        </a:rPr>
                        <a:t>787,275,819</a:t>
                      </a:r>
                      <a:endParaRPr lang="fr-FR" b="1" dirty="0">
                        <a:solidFill>
                          <a:srgbClr val="FF0000"/>
                        </a:solidFill>
                      </a:endParaRPr>
                    </a:p>
                  </a:txBody>
                  <a:tcPr anchor="ctr"/>
                </a:tc>
              </a:tr>
            </a:tbl>
          </a:graphicData>
        </a:graphic>
      </p:graphicFrame>
      <p:sp>
        <p:nvSpPr>
          <p:cNvPr id="5" name="Rectangle 4"/>
          <p:cNvSpPr/>
          <p:nvPr/>
        </p:nvSpPr>
        <p:spPr>
          <a:xfrm>
            <a:off x="1558906" y="2046100"/>
            <a:ext cx="1239442" cy="369332"/>
          </a:xfrm>
          <a:prstGeom prst="rect">
            <a:avLst/>
          </a:prstGeom>
        </p:spPr>
        <p:txBody>
          <a:bodyPr wrap="none">
            <a:spAutoFit/>
          </a:bodyPr>
          <a:lstStyle/>
          <a:p>
            <a:r>
              <a:rPr lang="ar-TN" b="1" dirty="0" smtClean="0">
                <a:solidFill>
                  <a:srgbClr val="FF0000"/>
                </a:solidFill>
              </a:rPr>
              <a:t>بحساب الدينار</a:t>
            </a:r>
            <a:endParaRPr lang="fr-FR" dirty="0">
              <a:solidFill>
                <a:srgbClr val="FF0000"/>
              </a:solidFill>
            </a:endParaRPr>
          </a:p>
        </p:txBody>
      </p:sp>
    </p:spTree>
    <p:extLst>
      <p:ext uri="{BB962C8B-B14F-4D97-AF65-F5344CB8AC3E}">
        <p14:creationId xmlns:p14="http://schemas.microsoft.com/office/powerpoint/2010/main" val="23969733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Graphique 13"/>
          <p:cNvGraphicFramePr/>
          <p:nvPr>
            <p:extLst>
              <p:ext uri="{D42A27DB-BD31-4B8C-83A1-F6EECF244321}">
                <p14:modId xmlns:p14="http://schemas.microsoft.com/office/powerpoint/2010/main" val="2028521871"/>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Graphique 2"/>
          <p:cNvGraphicFramePr/>
          <p:nvPr>
            <p:extLst>
              <p:ext uri="{D42A27DB-BD31-4B8C-83A1-F6EECF244321}">
                <p14:modId xmlns:p14="http://schemas.microsoft.com/office/powerpoint/2010/main" val="751072296"/>
              </p:ext>
            </p:extLst>
          </p:nvPr>
        </p:nvGraphicFramePr>
        <p:xfrm>
          <a:off x="1054249" y="311972"/>
          <a:ext cx="10391887" cy="56835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333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1970</TotalTime>
  <Words>1518</Words>
  <Application>Microsoft Office PowerPoint</Application>
  <PresentationFormat>Personnalisé</PresentationFormat>
  <Paragraphs>573</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الجمهورية التونسية  وزارة الشؤون المحلية والبيئة  ولاية سليانة  بلدية بوعرادة</vt:lpstr>
      <vt:lpstr> يعتمد هذا التشخيص على التحليل الرجعي للموارد و النفقات للفترة الممتدة من سنة 2013 إلى سنة 2017 والاعتمادات التي يمكن رصدها للبرنامج الاستثماري السنوي لسنة 2019 و يحتوى هذا التشخيص على النقاط التالية :     1-  جدول إجمالي يحوصل الموارد والنفقات لسنوات 2013 إلى سنة 2017      2-موارد العنوان الأول    3- نفقات العنوان الأول     4-  معدل موارد العنوان الأول للخمس سنوات 2013/ 2017    5-  معدل نفقات العنوان الأول للخمس سنوات 2013/ 2017       6-  المؤشرات المالية من سنة 2013 إلى سنة 2017      7 – جدول تفصيل ديون البلدية المجدولة    8-  حوصلة حول مشروع ميزانية سنة 2019 و الموارد المخصصة للبرنامج السنوي للاستثمار التشاركي لسنة  2019 </vt:lpstr>
      <vt:lpstr>جدول إجمالي حول الموارد و النفقات لسنوات 2013 / 2017</vt:lpstr>
      <vt:lpstr>موارد العنوان الأول 2013 / 2017</vt:lpstr>
      <vt:lpstr>Présentation PowerPoint</vt:lpstr>
      <vt:lpstr>نفقات العنوان الأول 2013 / 2017</vt:lpstr>
      <vt:lpstr>Présentation PowerPoint</vt:lpstr>
      <vt:lpstr>هيكلة موارد العنوان الأول  (معدل الخمس سنوات من 2013 / 2017 )</vt:lpstr>
      <vt:lpstr>Présentation PowerPoint</vt:lpstr>
      <vt:lpstr>هيكلة نفقات العنوان الأول  (معدل الخمس سنوات 2013 / 2017  )</vt:lpstr>
      <vt:lpstr>Présentation PowerPoint</vt:lpstr>
      <vt:lpstr>المؤشرات المالية من سنة 2013 إلى سنة 2017</vt:lpstr>
      <vt:lpstr>المؤشرات المالية من سنة 2013 إلى سنة 2017</vt:lpstr>
      <vt:lpstr>جدول تفصيل ديون البلدية المجدولة </vt:lpstr>
      <vt:lpstr> تفسير نتائج التحليل المالي - الموارد</vt:lpstr>
      <vt:lpstr>تفسير نتائج التحليل المالي - النفقات</vt:lpstr>
      <vt:lpstr>تقديم لميزانية سنة 2019</vt:lpstr>
      <vt:lpstr>المبالغ المخصصة لتمويل البرنامج الإستثماري 2019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البرنامج السنوي التشاركي للاستثمار لسنة 2017</dc:title>
  <dc:creator>Arfaoui</dc:creator>
  <cp:lastModifiedBy>Tehani</cp:lastModifiedBy>
  <cp:revision>298</cp:revision>
  <cp:lastPrinted>2018-11-13T14:13:27Z</cp:lastPrinted>
  <dcterms:created xsi:type="dcterms:W3CDTF">2016-10-26T09:17:25Z</dcterms:created>
  <dcterms:modified xsi:type="dcterms:W3CDTF">2018-11-15T08:26:57Z</dcterms:modified>
</cp:coreProperties>
</file>