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72" r:id="rId1"/>
  </p:sldMasterIdLst>
  <p:notesMasterIdLst>
    <p:notesMasterId r:id="rId26"/>
  </p:notesMasterIdLst>
  <p:handoutMasterIdLst>
    <p:handoutMasterId r:id="rId27"/>
  </p:handoutMasterIdLst>
  <p:sldIdLst>
    <p:sldId id="738" r:id="rId2"/>
    <p:sldId id="739" r:id="rId3"/>
    <p:sldId id="700" r:id="rId4"/>
    <p:sldId id="588" r:id="rId5"/>
    <p:sldId id="702" r:id="rId6"/>
    <p:sldId id="714" r:id="rId7"/>
    <p:sldId id="696" r:id="rId8"/>
    <p:sldId id="704" r:id="rId9"/>
    <p:sldId id="691" r:id="rId10"/>
    <p:sldId id="706" r:id="rId11"/>
    <p:sldId id="693" r:id="rId12"/>
    <p:sldId id="708" r:id="rId13"/>
    <p:sldId id="694" r:id="rId14"/>
    <p:sldId id="710" r:id="rId15"/>
    <p:sldId id="744" r:id="rId16"/>
    <p:sldId id="743" r:id="rId17"/>
    <p:sldId id="745" r:id="rId18"/>
    <p:sldId id="626" r:id="rId19"/>
    <p:sldId id="628" r:id="rId20"/>
    <p:sldId id="629" r:id="rId21"/>
    <p:sldId id="633" r:id="rId22"/>
    <p:sldId id="632" r:id="rId23"/>
    <p:sldId id="631" r:id="rId24"/>
    <p:sldId id="729" r:id="rId25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00"/>
    <a:srgbClr val="66FFFF"/>
    <a:srgbClr val="CCFF66"/>
    <a:srgbClr val="FFCCCC"/>
    <a:srgbClr val="E29EDA"/>
    <a:srgbClr val="0000FF"/>
    <a:srgbClr val="FF0066"/>
    <a:srgbClr val="3E171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14" autoAdjust="0"/>
    <p:restoredTop sz="88889" autoAdjust="0"/>
  </p:normalViewPr>
  <p:slideViewPr>
    <p:cSldViewPr>
      <p:cViewPr>
        <p:scale>
          <a:sx n="100" d="100"/>
          <a:sy n="100" d="100"/>
        </p:scale>
        <p:origin x="-278" y="2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42" y="-72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406" cy="49579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751" y="1"/>
            <a:ext cx="2945405" cy="49579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100"/>
            </a:lvl1pPr>
          </a:lstStyle>
          <a:p>
            <a:fld id="{496A2B9E-8CCE-4AD3-8488-669C586625FC}" type="datetimeFigureOut">
              <a:rPr lang="fr-FR" smtClean="0"/>
              <a:pPr/>
              <a:t>14/11/2018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406" cy="49579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751" y="9429305"/>
            <a:ext cx="2945405" cy="49579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100"/>
            </a:lvl1pPr>
          </a:lstStyle>
          <a:p>
            <a:fld id="{06A7377B-B38E-4ED6-A867-EC10131060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576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5936"/>
          </a:xfrm>
          <a:prstGeom prst="rect">
            <a:avLst/>
          </a:prstGeom>
        </p:spPr>
        <p:txBody>
          <a:bodyPr vert="horz" lIns="90999" tIns="45500" rIns="90999" bIns="45500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5936"/>
          </a:xfrm>
          <a:prstGeom prst="rect">
            <a:avLst/>
          </a:prstGeom>
        </p:spPr>
        <p:txBody>
          <a:bodyPr vert="horz" lIns="90999" tIns="45500" rIns="90999" bIns="45500" rtlCol="0"/>
          <a:lstStyle>
            <a:lvl1pPr algn="r">
              <a:defRPr sz="1100"/>
            </a:lvl1pPr>
          </a:lstStyle>
          <a:p>
            <a:fld id="{AAC9A800-6450-4CF9-B707-84DDE0A2529B}" type="datetimeFigureOut">
              <a:rPr lang="fr-FR" smtClean="0"/>
              <a:pPr/>
              <a:t>14/11/2018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9" tIns="45500" rIns="90999" bIns="4550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352"/>
            <a:ext cx="5438140" cy="4466591"/>
          </a:xfrm>
          <a:prstGeom prst="rect">
            <a:avLst/>
          </a:prstGeom>
        </p:spPr>
        <p:txBody>
          <a:bodyPr vert="horz" lIns="90999" tIns="45500" rIns="90999" bIns="4550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9119"/>
            <a:ext cx="2945659" cy="495935"/>
          </a:xfrm>
          <a:prstGeom prst="rect">
            <a:avLst/>
          </a:prstGeom>
        </p:spPr>
        <p:txBody>
          <a:bodyPr vert="horz" lIns="90999" tIns="45500" rIns="90999" bIns="45500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9119"/>
            <a:ext cx="2945659" cy="495935"/>
          </a:xfrm>
          <a:prstGeom prst="rect">
            <a:avLst/>
          </a:prstGeom>
        </p:spPr>
        <p:txBody>
          <a:bodyPr vert="horz" lIns="90999" tIns="45500" rIns="90999" bIns="45500" rtlCol="0" anchor="b"/>
          <a:lstStyle>
            <a:lvl1pPr algn="r">
              <a:defRPr sz="1100"/>
            </a:lvl1pPr>
          </a:lstStyle>
          <a:p>
            <a:fld id="{1555F382-7851-4292-BDA8-4A226EA0BF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65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5F382-7851-4292-BDA8-4A226EA0BFCE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223" indent="-230223" algn="r" rtl="1">
              <a:buFont typeface="Arial" pitchFamily="34" charset="0"/>
              <a:buChar char="•"/>
            </a:pPr>
            <a:endParaRPr lang="ar-TN" baseline="0" dirty="0" smtClean="0"/>
          </a:p>
          <a:p>
            <a:pPr marL="230223" indent="-230223" algn="r" rtl="1">
              <a:buFont typeface="Arial" pitchFamily="34" charset="0"/>
              <a:buChar char="•"/>
            </a:pPr>
            <a:endParaRPr lang="ar-TN" baseline="0" dirty="0" smtClean="0"/>
          </a:p>
          <a:p>
            <a:pPr marL="230223" indent="-230223" algn="r" rtl="1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5F382-7851-4292-BDA8-4A226EA0BFCE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223" indent="-230223" algn="r" rtl="1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5F382-7851-4292-BDA8-4A226EA0BFCE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223" indent="-230223" algn="r" rtl="1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5F382-7851-4292-BDA8-4A226EA0BFCE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223" indent="-230223" algn="r" rtl="1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5F382-7851-4292-BDA8-4A226EA0BFCE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C838-6D79-4C3C-8A68-EE2326BA46BD}" type="datetime1">
              <a:rPr lang="fr-FR" smtClean="0"/>
              <a:pPr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879-B66E-4F1C-A51A-C04F506978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93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1077-05E5-4E67-922A-B273A5F10A21}" type="datetime1">
              <a:rPr lang="fr-FR" smtClean="0"/>
              <a:pPr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879-B66E-4F1C-A51A-C04F506978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98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B6E9-132F-47AE-9AD8-A4B7A97D497A}" type="datetime1">
              <a:rPr lang="fr-FR" smtClean="0"/>
              <a:pPr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879-B66E-4F1C-A51A-C04F506978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542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39F7-4540-4DE0-AFB6-E407CC98F46C}" type="datetime1">
              <a:rPr lang="fr-FR" smtClean="0"/>
              <a:pPr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879-B66E-4F1C-A51A-C04F506978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93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A3B1-6B43-4729-8D51-BDB7123319A0}" type="datetime1">
              <a:rPr lang="fr-FR" smtClean="0"/>
              <a:pPr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879-B66E-4F1C-A51A-C04F506978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37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71FB-3914-4DCC-9BB7-B68F2D0662C4}" type="datetime1">
              <a:rPr lang="fr-FR" smtClean="0"/>
              <a:pPr/>
              <a:t>14/11/2018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879-B66E-4F1C-A51A-C04F506978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95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709D-2543-4202-8A51-6A08B9C427E9}" type="datetime1">
              <a:rPr lang="fr-FR" smtClean="0"/>
              <a:pPr/>
              <a:t>14/11/2018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879-B66E-4F1C-A51A-C04F506978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36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7C91-7799-46FA-91C0-BE97BABD55B5}" type="datetime1">
              <a:rPr lang="fr-FR" smtClean="0"/>
              <a:pPr/>
              <a:t>14/11/2018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879-B66E-4F1C-A51A-C04F506978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81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09A7-1A21-40EF-9D3D-109AF1EE1D03}" type="datetime1">
              <a:rPr lang="fr-FR" smtClean="0"/>
              <a:pPr/>
              <a:t>14/11/2018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879-B66E-4F1C-A51A-C04F506978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72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B179-63E2-4D2B-8F5F-A7355C7A0DE5}" type="datetime1">
              <a:rPr lang="fr-FR" smtClean="0"/>
              <a:pPr/>
              <a:t>14/11/2018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879-B66E-4F1C-A51A-C04F506978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12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153A-9293-4BF5-94D8-718495D621C6}" type="datetime1">
              <a:rPr lang="fr-FR" smtClean="0"/>
              <a:pPr/>
              <a:t>14/11/2018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6F879-B66E-4F1C-A51A-C04F506978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2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EF4B2-7AC1-4FC9-999E-416EED48E30F}" type="datetime1">
              <a:rPr lang="fr-FR" smtClean="0"/>
              <a:pPr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6F879-B66E-4F1C-A51A-C04F506978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83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403648" y="195487"/>
            <a:ext cx="7488832" cy="93610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ar-T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الجمهورية التونسية </a:t>
            </a:r>
            <a:endParaRPr lang="ar-T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ea typeface="+mj-ea"/>
              <a:cs typeface="Sakkal Majalla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r>
              <a:rPr lang="ar-T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وزارة الشؤون المحلية </a:t>
            </a:r>
            <a:r>
              <a:rPr lang="ar-T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/>
            </a:r>
            <a:br>
              <a:rPr lang="ar-T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</a:br>
            <a:r>
              <a:rPr lang="ar-T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 </a:t>
            </a:r>
            <a:r>
              <a:rPr lang="ar-T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بلدية </a:t>
            </a:r>
            <a:r>
              <a:rPr lang="ar-TN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بوعرادة</a:t>
            </a:r>
            <a:r>
              <a:rPr lang="ar-T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 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ea typeface="+mj-ea"/>
              <a:cs typeface="Sakkal Majalla" pitchFamily="2" charset="-78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43635"/>
              </p:ext>
            </p:extLst>
          </p:nvPr>
        </p:nvGraphicFramePr>
        <p:xfrm>
          <a:off x="6876256" y="1347614"/>
          <a:ext cx="2087562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r:id="rId4" imgW="6211167" imgH="6447619" progId="">
                  <p:embed/>
                </p:oleObj>
              </mc:Choice>
              <mc:Fallback>
                <p:oleObj r:id="rId4" imgW="6211167" imgH="64476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1347614"/>
                        <a:ext cx="2087562" cy="160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79512" y="1203598"/>
            <a:ext cx="55446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>
              <a:defRPr/>
            </a:pPr>
            <a:endParaRPr lang="ar-TN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 eaLnBrk="1" hangingPunct="1">
              <a:defRPr/>
            </a:pPr>
            <a:endParaRPr lang="ar-TN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 eaLnBrk="1" hangingPunct="1">
              <a:defRPr/>
            </a:pPr>
            <a:r>
              <a:rPr lang="ar-TN" sz="40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البرنامج </a:t>
            </a:r>
            <a:r>
              <a:rPr lang="ar-TN" sz="40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الإستثماري</a:t>
            </a:r>
            <a:r>
              <a:rPr lang="ar-TN" sz="40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التشاركي  لسنة   </a:t>
            </a:r>
            <a:r>
              <a:rPr lang="ar-TN" sz="40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2019</a:t>
            </a:r>
            <a:endParaRPr lang="ar-TN" sz="4000" b="1" spc="50" dirty="0" smtClean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 eaLnBrk="1" hangingPunct="1">
              <a:defRPr/>
            </a:pPr>
            <a:endParaRPr lang="ar-TN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 eaLnBrk="1" hangingPunct="1">
              <a:defRPr/>
            </a:pPr>
            <a:r>
              <a:rPr lang="ar-T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004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061223"/>
              </p:ext>
            </p:extLst>
          </p:nvPr>
        </p:nvGraphicFramePr>
        <p:xfrm>
          <a:off x="611560" y="411510"/>
          <a:ext cx="7812362" cy="4558334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1152128"/>
                <a:gridCol w="648072"/>
                <a:gridCol w="576064"/>
                <a:gridCol w="648072"/>
                <a:gridCol w="720080"/>
                <a:gridCol w="720080"/>
                <a:gridCol w="802266"/>
                <a:gridCol w="790015"/>
                <a:gridCol w="702234"/>
                <a:gridCol w="1053351"/>
              </a:tblGrid>
              <a:tr h="560807">
                <a:tc gridSpan="4">
                  <a:txBody>
                    <a:bodyPr/>
                    <a:lstStyle/>
                    <a:p>
                      <a:pPr algn="ctr" rtl="1"/>
                      <a:r>
                        <a:rPr lang="ar-TN" sz="2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مساحة </a:t>
                      </a:r>
                      <a:r>
                        <a:rPr lang="ar-TN" sz="2400" b="1" spc="-15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الأرصفة </a:t>
                      </a:r>
                      <a:r>
                        <a:rPr lang="ar-TN" sz="1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(مساحة</a:t>
                      </a:r>
                      <a:r>
                        <a:rPr lang="ar-TN" sz="14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تقديرية</a:t>
                      </a:r>
                      <a:r>
                        <a:rPr lang="ar-TN" sz="1400" b="1" spc="-150" baseline="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)</a:t>
                      </a:r>
                      <a:endParaRPr lang="fr-FR" sz="18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TN" sz="2400" b="1" spc="-15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التعبيد </a:t>
                      </a:r>
                      <a:r>
                        <a:rPr lang="ar-TN" sz="1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(مساحة</a:t>
                      </a:r>
                      <a:r>
                        <a:rPr lang="ar-TN" sz="14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تقديرية</a:t>
                      </a:r>
                      <a:r>
                        <a:rPr lang="ar-TN" sz="1400" b="1" spc="-150" baseline="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)</a:t>
                      </a:r>
                      <a:endParaRPr lang="fr-FR" sz="14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ar-TN" sz="16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تشخيص الطرقات حسب الأحياء</a:t>
                      </a:r>
                      <a:endParaRPr lang="fr-FR" sz="16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48646">
                <a:tc gridSpan="3"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المساحة حسب الحالة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المساحة م</a:t>
                      </a:r>
                      <a:r>
                        <a:rPr lang="fr-FR" sz="12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المساحة حسب الحالة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العرض</a:t>
                      </a:r>
                      <a:r>
                        <a:rPr lang="fr-FR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TN" sz="14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</a:t>
                      </a:r>
                      <a:r>
                        <a:rPr lang="ar-TN" sz="1400" b="1" i="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خ</a:t>
                      </a:r>
                      <a:endParaRPr lang="fr-FR" sz="20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الطول </a:t>
                      </a:r>
                    </a:p>
                    <a:p>
                      <a:pPr algn="ctr" rtl="1"/>
                      <a:r>
                        <a:rPr lang="ar-TN" sz="14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</a:t>
                      </a:r>
                      <a:r>
                        <a:rPr lang="ar-TN" sz="1400" b="1" i="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خ</a:t>
                      </a:r>
                      <a:endParaRPr lang="fr-FR" sz="16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pc="30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739"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رديئة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متوسط</a:t>
                      </a:r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جيدة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رديئة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متوسطة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جيدة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35582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تقدر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1464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 خطي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بين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7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و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10</a:t>
                      </a:r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20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2920</a:t>
                      </a:r>
                      <a:endParaRPr lang="fr-FR" sz="20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حي الصفاء</a:t>
                      </a:r>
                      <a:endParaRPr lang="fr-FR" sz="1800" b="1" spc="-15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582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تقدر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2945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 خطي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تقدر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1300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 خطي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بين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7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و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12</a:t>
                      </a:r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20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4460</a:t>
                      </a:r>
                      <a:endParaRPr lang="fr-FR" sz="20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حي النخيل</a:t>
                      </a:r>
                      <a:endParaRPr lang="fr-FR" sz="1800" b="1" spc="-15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646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تقدر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1954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 خطي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بين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8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و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12</a:t>
                      </a:r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600" spc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2566</a:t>
                      </a:r>
                      <a:endParaRPr lang="fr-FR" sz="1600" spc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حي زياتين غربي</a:t>
                      </a:r>
                      <a:endParaRPr lang="fr-FR" sz="1800" b="1" spc="-15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0522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0" spc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وقع تعبيده بطبقة إسمنتية</a:t>
                      </a:r>
                      <a:endParaRPr lang="fr-FR" sz="1400" b="0" spc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بين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8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و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10</a:t>
                      </a:r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600" spc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2102</a:t>
                      </a:r>
                      <a:endParaRPr lang="fr-FR" sz="1600" spc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8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حي السلام</a:t>
                      </a:r>
                      <a:endParaRPr lang="fr-FR" sz="1800" b="1" spc="-15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6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44208" y="483518"/>
            <a:ext cx="2602632" cy="3888432"/>
          </a:xfrm>
        </p:spPr>
        <p:txBody>
          <a:bodyPr>
            <a:normAutofit fontScale="90000"/>
          </a:bodyPr>
          <a:lstStyle/>
          <a:p>
            <a:pPr fontAlgn="t"/>
            <a:r>
              <a:rPr lang="ar-TN" sz="40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حدود المنطقة الثالثة</a:t>
            </a:r>
            <a:br>
              <a:rPr lang="ar-TN" sz="40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حي زياتين شرقي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حي الصنوبر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حي </a:t>
            </a:r>
            <a:r>
              <a:rPr lang="ar-TN" sz="2700" b="1" dirty="0" err="1">
                <a:latin typeface="Traditional Arabic" pitchFamily="18" charset="-78"/>
                <a:cs typeface="Traditional Arabic" pitchFamily="18" charset="-78"/>
              </a:rPr>
              <a:t>إبن</a:t>
            </a: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 خلدون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حي البساتين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تقسيم الوكالة العقارية للسكنى</a:t>
            </a:r>
            <a:r>
              <a:rPr lang="fr-FR" dirty="0"/>
              <a:t/>
            </a:r>
            <a:br>
              <a:rPr lang="fr-FR" dirty="0"/>
            </a:br>
            <a:r>
              <a:rPr lang="ar-TN" b="1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TN" b="1" dirty="0" smtClean="0">
                <a:latin typeface="Traditional Arabic" pitchFamily="18" charset="-78"/>
                <a:cs typeface="Traditional Arabic" pitchFamily="18" charset="-78"/>
              </a:rPr>
            </a:br>
            <a:endParaRPr lang="fr-FR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86"/>
            <a:ext cx="6552728" cy="445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9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064462"/>
              </p:ext>
            </p:extLst>
          </p:nvPr>
        </p:nvGraphicFramePr>
        <p:xfrm>
          <a:off x="683568" y="195486"/>
          <a:ext cx="7812362" cy="4992962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1008112"/>
                <a:gridCol w="792088"/>
                <a:gridCol w="657623"/>
                <a:gridCol w="638521"/>
                <a:gridCol w="648072"/>
                <a:gridCol w="648072"/>
                <a:gridCol w="874274"/>
                <a:gridCol w="709902"/>
                <a:gridCol w="782347"/>
                <a:gridCol w="1053351"/>
              </a:tblGrid>
              <a:tr h="560807">
                <a:tc gridSpan="4">
                  <a:txBody>
                    <a:bodyPr/>
                    <a:lstStyle/>
                    <a:p>
                      <a:pPr algn="ctr" rtl="1"/>
                      <a:r>
                        <a:rPr lang="ar-TN" sz="2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مساحة الأرصفة  </a:t>
                      </a:r>
                      <a:r>
                        <a:rPr lang="ar-TN" sz="1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(مساحة</a:t>
                      </a:r>
                      <a:r>
                        <a:rPr lang="ar-TN" sz="14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تقديرية)</a:t>
                      </a:r>
                      <a:endParaRPr lang="fr-FR" sz="18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TN" sz="2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التعبيد  </a:t>
                      </a:r>
                      <a:r>
                        <a:rPr lang="ar-TN" sz="1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(مساحة</a:t>
                      </a:r>
                      <a:r>
                        <a:rPr lang="ar-TN" sz="14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تقديرية)</a:t>
                      </a:r>
                      <a:endParaRPr lang="fr-FR" sz="14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تشخيص الطرقات حسب الأحياء</a:t>
                      </a:r>
                      <a:endParaRPr lang="fr-FR" sz="1600" b="1" spc="-150" dirty="0" smtClean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endParaRPr lang="fr-FR" sz="24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8646">
                <a:tc gridSpan="3"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المساحة حسب الحالة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المساحة م</a:t>
                      </a:r>
                      <a:r>
                        <a:rPr lang="fr-FR" sz="12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المساحة حسب الحالة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العرض</a:t>
                      </a:r>
                      <a:r>
                        <a:rPr lang="fr-FR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TN" sz="14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</a:t>
                      </a:r>
                      <a:endParaRPr lang="fr-FR" sz="20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الطول </a:t>
                      </a:r>
                      <a:r>
                        <a:rPr lang="ar-TN" sz="14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</a:t>
                      </a:r>
                      <a:r>
                        <a:rPr lang="ar-TN" sz="1400" b="1" i="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endParaRPr lang="fr-FR" sz="16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pc="30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46"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رديئة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متوسطة</a:t>
                      </a:r>
                      <a:endParaRPr lang="fr-FR" sz="16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جيدة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رديئة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متوسطة</a:t>
                      </a:r>
                      <a:endParaRPr lang="fr-FR" sz="16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جيدة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35582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18074</a:t>
                      </a:r>
                      <a:endParaRPr lang="fr-FR" sz="18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spc="0" dirty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وقع</a:t>
                      </a:r>
                      <a:r>
                        <a:rPr lang="ar-TN" sz="1800" spc="0" baseline="0" dirty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 تعبيده سنة </a:t>
                      </a:r>
                      <a:r>
                        <a:rPr lang="fr-FR" sz="1800" spc="0" baseline="0" dirty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2016</a:t>
                      </a:r>
                      <a:endParaRPr lang="fr-FR" sz="1800" spc="0" dirty="0" smtClean="0">
                        <a:effectLst/>
                        <a:latin typeface="Arabic Typesetting" pitchFamily="66" charset="-78"/>
                        <a:cs typeface="Arabic Typesetting" pitchFamily="66" charset="-78"/>
                      </a:endParaRPr>
                    </a:p>
                    <a:p>
                      <a:pPr algn="ctr"/>
                      <a:endParaRPr lang="fr-FR" sz="11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بين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7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و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10</a:t>
                      </a:r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600" spc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2582</a:t>
                      </a:r>
                      <a:endParaRPr lang="fr-FR" sz="1600" spc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20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حي زياتين شرقي</a:t>
                      </a:r>
                      <a:endParaRPr lang="fr-FR" sz="2000" b="1" spc="-15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582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7692</a:t>
                      </a:r>
                      <a:endParaRPr lang="fr-FR" sz="18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تقدر </a:t>
                      </a:r>
                      <a:r>
                        <a:rPr lang="fr-FR" sz="1400" strike="noStrike" spc="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765</a:t>
                      </a:r>
                      <a:r>
                        <a:rPr lang="ar-TN" sz="1400" strike="noStrike" spc="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خطي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بين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7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و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10</a:t>
                      </a:r>
                      <a:endParaRPr lang="fr-FR" sz="1400" spc="0" dirty="0" smtClean="0">
                        <a:effectLst/>
                        <a:latin typeface="Arabic Typesetting" pitchFamily="66" charset="-78"/>
                        <a:cs typeface="+mn-cs"/>
                      </a:endParaRPr>
                    </a:p>
                    <a:p>
                      <a:pPr algn="ctr" rtl="1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8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1282</a:t>
                      </a:r>
                      <a:endParaRPr lang="fr-FR" sz="18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20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حي الصنوبر</a:t>
                      </a:r>
                      <a:endParaRPr lang="fr-FR" sz="2000" b="1" spc="-15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646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21768</a:t>
                      </a:r>
                      <a:endParaRPr lang="fr-FR" sz="18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spc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وقع</a:t>
                      </a:r>
                      <a:r>
                        <a:rPr lang="ar-TN" sz="1800" spc="0" baseline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 تعبيده سنة </a:t>
                      </a:r>
                      <a:r>
                        <a:rPr lang="fr-FR" sz="1800" spc="0" baseline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2016</a:t>
                      </a:r>
                      <a:endParaRPr lang="fr-FR" sz="1800" spc="0" dirty="0" smtClean="0">
                        <a:effectLst/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بين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7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و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10</a:t>
                      </a:r>
                      <a:endParaRPr lang="fr-FR" sz="1400" spc="0" dirty="0" smtClean="0">
                        <a:effectLst/>
                        <a:latin typeface="Arabic Typesetting" pitchFamily="66" charset="-78"/>
                        <a:cs typeface="+mn-cs"/>
                      </a:endParaRPr>
                    </a:p>
                    <a:p>
                      <a:pPr algn="ctr" rtl="1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800" spc="0" dirty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3628</a:t>
                      </a:r>
                      <a:endParaRPr lang="fr-FR" sz="1800" spc="0" dirty="0">
                        <a:effectLst/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20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حي </a:t>
                      </a:r>
                      <a:r>
                        <a:rPr lang="ar-TN" sz="2000" b="1" spc="-150" dirty="0" err="1" smtClean="0">
                          <a:latin typeface="Sakkal Majalla" pitchFamily="2" charset="-78"/>
                          <a:cs typeface="Sakkal Majalla" pitchFamily="2" charset="-78"/>
                        </a:rPr>
                        <a:t>إبن</a:t>
                      </a:r>
                      <a:r>
                        <a:rPr lang="ar-TN" sz="20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 خلدون</a:t>
                      </a:r>
                      <a:endParaRPr lang="fr-FR" sz="2000" b="1" spc="-15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0522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29148</a:t>
                      </a:r>
                      <a:endParaRPr lang="fr-FR" sz="18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spc="0" dirty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وقع</a:t>
                      </a:r>
                      <a:r>
                        <a:rPr lang="ar-TN" sz="1800" spc="0" baseline="0" dirty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 تعبيده سنة </a:t>
                      </a:r>
                      <a:r>
                        <a:rPr lang="fr-FR" sz="1800" spc="0" baseline="0" dirty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2016</a:t>
                      </a:r>
                      <a:endParaRPr lang="fr-FR" sz="1800" spc="0" dirty="0" smtClean="0">
                        <a:effectLst/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بين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 8</a:t>
                      </a:r>
                      <a:r>
                        <a:rPr lang="ar-TN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و </a:t>
                      </a:r>
                      <a:r>
                        <a:rPr lang="fr-FR" sz="1400" spc="0" baseline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10</a:t>
                      </a:r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800" spc="0" dirty="0" smtClean="0"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4858</a:t>
                      </a:r>
                      <a:endParaRPr lang="fr-FR" sz="1800" spc="0" dirty="0">
                        <a:effectLst/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20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حي البساتين</a:t>
                      </a:r>
                      <a:endParaRPr lang="fr-FR" sz="2000" b="1" spc="-15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9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92280" y="1059582"/>
            <a:ext cx="1800200" cy="2592288"/>
          </a:xfrm>
        </p:spPr>
        <p:txBody>
          <a:bodyPr>
            <a:normAutofit fontScale="90000"/>
          </a:bodyPr>
          <a:lstStyle/>
          <a:p>
            <a:pPr fontAlgn="t"/>
            <a:r>
              <a:rPr lang="ar-TN" b="1" dirty="0" smtClean="0">
                <a:solidFill>
                  <a:schemeClr val="accent2"/>
                </a:solidFill>
                <a:latin typeface="Traditional Arabic" pitchFamily="18" charset="-78"/>
                <a:cs typeface="Traditional Arabic" pitchFamily="18" charset="-78"/>
              </a:rPr>
              <a:t>حدود المنطقة الرابعة</a:t>
            </a:r>
            <a:br>
              <a:rPr lang="ar-TN" b="1" dirty="0" smtClean="0">
                <a:solidFill>
                  <a:schemeClr val="accent2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حي الرياض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حي الملاسين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الإقامة الطيبة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المنطقة الصناعية الأولى</a:t>
            </a:r>
            <a:r>
              <a:rPr lang="fr-FR" dirty="0">
                <a:solidFill>
                  <a:schemeClr val="accent2"/>
                </a:solidFill>
              </a:rPr>
              <a:t/>
            </a:r>
            <a:br>
              <a:rPr lang="fr-FR" dirty="0">
                <a:solidFill>
                  <a:schemeClr val="accent2"/>
                </a:solidFill>
              </a:rPr>
            </a:br>
            <a:r>
              <a:rPr lang="ar-TN" b="1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TN" b="1" dirty="0" smtClean="0">
                <a:latin typeface="Traditional Arabic" pitchFamily="18" charset="-78"/>
                <a:cs typeface="Traditional Arabic" pitchFamily="18" charset="-78"/>
              </a:rPr>
            </a:br>
            <a:endParaRPr lang="fr-FR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6768752" cy="478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3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508697"/>
              </p:ext>
            </p:extLst>
          </p:nvPr>
        </p:nvGraphicFramePr>
        <p:xfrm>
          <a:off x="683568" y="627534"/>
          <a:ext cx="7992886" cy="451104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1263049"/>
                <a:gridCol w="721740"/>
                <a:gridCol w="541306"/>
                <a:gridCol w="642257"/>
                <a:gridCol w="792088"/>
                <a:gridCol w="730879"/>
                <a:gridCol w="721740"/>
                <a:gridCol w="729621"/>
                <a:gridCol w="804079"/>
                <a:gridCol w="1046127"/>
              </a:tblGrid>
              <a:tr h="560807">
                <a:tc gridSpan="4">
                  <a:txBody>
                    <a:bodyPr/>
                    <a:lstStyle/>
                    <a:p>
                      <a:pPr algn="ctr" rtl="1"/>
                      <a:r>
                        <a:rPr lang="ar-TN" sz="20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مساحة </a:t>
                      </a:r>
                      <a:r>
                        <a:rPr lang="ar-TN" sz="2000" b="1" spc="-15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الأرصفة </a:t>
                      </a:r>
                      <a:r>
                        <a:rPr lang="ar-TN" sz="1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(مساحة</a:t>
                      </a:r>
                      <a:r>
                        <a:rPr lang="ar-TN" sz="14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تقديرية</a:t>
                      </a:r>
                      <a:r>
                        <a:rPr lang="ar-TN" sz="1400" b="1" spc="-150" baseline="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)</a:t>
                      </a:r>
                      <a:endParaRPr lang="fr-FR" sz="18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TN" sz="2000" b="1" spc="-15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التعبيد </a:t>
                      </a:r>
                      <a:r>
                        <a:rPr lang="ar-TN" sz="1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(مساحة</a:t>
                      </a:r>
                      <a:r>
                        <a:rPr lang="ar-TN" sz="14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تقديرية</a:t>
                      </a:r>
                      <a:r>
                        <a:rPr lang="ar-TN" sz="1400" b="1" spc="-150" baseline="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)</a:t>
                      </a:r>
                      <a:endParaRPr lang="fr-FR" sz="14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تشخيص الطرقات حسب الأحياء</a:t>
                      </a:r>
                      <a:endParaRPr lang="fr-FR" sz="1400" b="1" spc="-150" dirty="0" smtClean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endParaRPr lang="fr-FR" sz="24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48646">
                <a:tc gridSpan="3"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المساحة حسب الحالة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المساحة م</a:t>
                      </a:r>
                      <a:r>
                        <a:rPr lang="fr-FR" sz="12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المساحة حسب الحالة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العرض</a:t>
                      </a:r>
                      <a:r>
                        <a:rPr lang="fr-FR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TN" sz="14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</a:t>
                      </a:r>
                      <a:endParaRPr lang="fr-FR" sz="20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الطول </a:t>
                      </a:r>
                      <a:r>
                        <a:rPr lang="ar-TN" sz="14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</a:t>
                      </a:r>
                      <a:r>
                        <a:rPr lang="ar-TN" sz="1400" b="1" i="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endParaRPr lang="fr-FR" sz="16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pc="30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46"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رديئة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متوسطة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جيدة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رديئة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متوسطة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جيدة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35582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7758</a:t>
                      </a:r>
                      <a:endParaRPr lang="fr-FR" sz="18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حالة سيئة بالنسبة للنهج الطاهر صفر   و تقدر </a:t>
                      </a:r>
                      <a:r>
                        <a:rPr lang="ar-TN" sz="1400" strike="noStrike" spc="-150" baseline="0" dirty="0" err="1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مساحته ‘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4080</a:t>
                      </a:r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تقدر </a:t>
                      </a:r>
                      <a:r>
                        <a:rPr lang="fr-FR" sz="1400" strike="noStrike" spc="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1154</a:t>
                      </a:r>
                      <a:r>
                        <a:rPr lang="ar-TN" sz="1400" strike="noStrike" spc="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60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بين</a:t>
                      </a:r>
                      <a:r>
                        <a:rPr lang="ar-TN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fr-FR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7</a:t>
                      </a:r>
                      <a:r>
                        <a:rPr lang="ar-TN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</a:t>
                      </a:r>
                      <a:r>
                        <a:rPr lang="fr-FR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10</a:t>
                      </a:r>
                      <a:endParaRPr lang="fr-FR" sz="160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600" spc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2090</a:t>
                      </a:r>
                      <a:endParaRPr lang="fr-FR" sz="1600" spc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20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حي الرياض</a:t>
                      </a:r>
                      <a:endParaRPr lang="fr-FR" sz="2000" b="1" spc="-15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582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6545</a:t>
                      </a:r>
                      <a:endParaRPr lang="fr-FR" sz="18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تقدر </a:t>
                      </a:r>
                      <a:r>
                        <a:rPr lang="fr-FR" sz="1400" strike="noStrike" spc="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1800</a:t>
                      </a:r>
                      <a:r>
                        <a:rPr lang="ar-TN" sz="1400" strike="noStrike" spc="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خطي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تقدر </a:t>
                      </a:r>
                      <a:r>
                        <a:rPr lang="fr-FR" sz="1400" strike="noStrike" spc="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765</a:t>
                      </a:r>
                      <a:r>
                        <a:rPr lang="ar-TN" sz="1400" strike="noStrike" spc="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خطي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بين</a:t>
                      </a:r>
                      <a:r>
                        <a:rPr lang="ar-TN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fr-FR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7</a:t>
                      </a:r>
                      <a:r>
                        <a:rPr lang="ar-TN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</a:t>
                      </a:r>
                      <a:r>
                        <a:rPr lang="fr-FR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10</a:t>
                      </a:r>
                      <a:endParaRPr lang="fr-FR" sz="1600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 rtl="1"/>
                      <a:endParaRPr lang="fr-FR" sz="160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600" spc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935</a:t>
                      </a:r>
                      <a:endParaRPr lang="fr-FR" sz="1600" spc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20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حي </a:t>
                      </a:r>
                      <a:r>
                        <a:rPr lang="ar-TN" sz="2000" b="1" spc="-150" dirty="0" err="1" smtClean="0">
                          <a:latin typeface="Sakkal Majalla" pitchFamily="2" charset="-78"/>
                          <a:cs typeface="Sakkal Majalla" pitchFamily="2" charset="-78"/>
                        </a:rPr>
                        <a:t>الملاسين</a:t>
                      </a:r>
                      <a:endParaRPr lang="fr-FR" sz="2000" b="1" spc="-15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646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spc="0" dirty="0" smtClean="0">
                          <a:effectLst/>
                          <a:latin typeface="Arabic Typesetting" pitchFamily="66" charset="-78"/>
                          <a:cs typeface="+mn-cs"/>
                        </a:rPr>
                        <a:t>6754</a:t>
                      </a:r>
                      <a:endParaRPr lang="fr-FR" sz="18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تقدر </a:t>
                      </a:r>
                      <a:r>
                        <a:rPr lang="fr-FR" sz="1400" strike="noStrike" spc="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543</a:t>
                      </a:r>
                      <a:r>
                        <a:rPr lang="ar-TN" sz="1400" strike="noStrike" spc="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خطي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pc="0" dirty="0">
                        <a:effectLst/>
                        <a:latin typeface="Arabic Typesetting" pitchFamily="66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بين</a:t>
                      </a:r>
                      <a:r>
                        <a:rPr lang="ar-TN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fr-FR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7</a:t>
                      </a:r>
                      <a:r>
                        <a:rPr lang="ar-TN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</a:t>
                      </a:r>
                      <a:r>
                        <a:rPr lang="fr-FR" sz="160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10</a:t>
                      </a:r>
                      <a:endParaRPr lang="fr-FR" sz="1600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 rtl="1"/>
                      <a:endParaRPr lang="fr-FR" sz="160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600" spc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1293</a:t>
                      </a:r>
                      <a:endParaRPr lang="fr-FR" sz="1600" spc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2000" b="1" spc="-150" dirty="0" smtClean="0">
                          <a:latin typeface="Sakkal Majalla" pitchFamily="2" charset="-78"/>
                          <a:cs typeface="Sakkal Majalla" pitchFamily="2" charset="-78"/>
                        </a:rPr>
                        <a:t>الإقامة الطيبة</a:t>
                      </a:r>
                      <a:endParaRPr lang="fr-FR" sz="2000" b="1" spc="-15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1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chemin horizontal 1"/>
          <p:cNvSpPr/>
          <p:nvPr/>
        </p:nvSpPr>
        <p:spPr>
          <a:xfrm>
            <a:off x="428278" y="555526"/>
            <a:ext cx="8208912" cy="388843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تشخيص لشبكة </a:t>
            </a:r>
            <a:r>
              <a:rPr lang="ar-T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الصرف الصحي بالمطقة البلدية</a:t>
            </a:r>
            <a:endParaRPr lang="ar-T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T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حسب المناطق</a:t>
            </a:r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19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oucine\Desktop\صور\20181105_110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7494"/>
            <a:ext cx="835292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Houcine\Desktop\صور\20181105_110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7639050"/>
            <a:ext cx="1872000" cy="2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584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TN" sz="3200" dirty="0" smtClean="0"/>
              <a:t>معطيات حول الشبكة المستغلة حسب تقسيم المناطق</a:t>
            </a:r>
            <a:endParaRPr lang="fr-FR" sz="32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831320"/>
              </p:ext>
            </p:extLst>
          </p:nvPr>
        </p:nvGraphicFramePr>
        <p:xfrm>
          <a:off x="457200" y="120015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>
                          <a:latin typeface="Arial" pitchFamily="34" charset="0"/>
                          <a:cs typeface="Arial" pitchFamily="34" charset="0"/>
                        </a:rPr>
                        <a:t>صندوق الربط </a:t>
                      </a:r>
                      <a:endParaRPr lang="fr-F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>
                          <a:latin typeface="Arial" pitchFamily="34" charset="0"/>
                          <a:cs typeface="Arial" pitchFamily="34" charset="0"/>
                        </a:rPr>
                        <a:t>فتحة مراقبة </a:t>
                      </a:r>
                      <a:endParaRPr lang="fr-F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>
                          <a:latin typeface="Arial" pitchFamily="34" charset="0"/>
                          <a:cs typeface="Arial" pitchFamily="34" charset="0"/>
                        </a:rPr>
                        <a:t>الطول  م خ </a:t>
                      </a:r>
                      <a:endParaRPr lang="fr-F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>
                          <a:latin typeface="Arial" pitchFamily="34" charset="0"/>
                          <a:cs typeface="Arial" pitchFamily="34" charset="0"/>
                        </a:rPr>
                        <a:t>المناطق</a:t>
                      </a:r>
                      <a:endParaRPr lang="fr-F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/>
                        <a:t>890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/>
                        <a:t>257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/>
                        <a:t>9153.5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TN" dirty="0" smtClean="0"/>
                        <a:t>المنطقة الأولى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/>
                        <a:t>512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/>
                        <a:t>157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/>
                        <a:t>5901.5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TN" dirty="0" smtClean="0"/>
                        <a:t>المنطقة الثانية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/>
                        <a:t>930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/>
                        <a:t>289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/>
                        <a:t>11302.5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TN" dirty="0" smtClean="0"/>
                        <a:t>المنطقة الثالثة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/>
                        <a:t>801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/>
                        <a:t>260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/>
                        <a:t>9857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TN" dirty="0" smtClean="0"/>
                        <a:t>المنطقة الرابعة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/>
                        <a:t>3133 ص</a:t>
                      </a:r>
                      <a:r>
                        <a:rPr lang="ar-TN" baseline="0" dirty="0" smtClean="0"/>
                        <a:t> ر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/>
                        <a:t>963</a:t>
                      </a:r>
                      <a:r>
                        <a:rPr lang="ar-TN" baseline="0" dirty="0" smtClean="0"/>
                        <a:t> ث م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/>
                        <a:t>36214.5 م خ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TN" dirty="0" smtClean="0"/>
                        <a:t>المجموع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112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chemin horizontal 1"/>
          <p:cNvSpPr/>
          <p:nvPr/>
        </p:nvSpPr>
        <p:spPr>
          <a:xfrm>
            <a:off x="428278" y="555526"/>
            <a:ext cx="8208912" cy="388843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تشخيص لشبكة التنوير العمومي </a:t>
            </a:r>
          </a:p>
          <a:p>
            <a:pPr algn="ctr"/>
            <a:r>
              <a:rPr lang="ar-T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حسب المناطق</a:t>
            </a:r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7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0" y="123825"/>
          <a:ext cx="9144000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2" name="Acrobat Document" r:id="rId3" imgW="10695600" imgH="7558200" progId="AcroExch.Document.11">
                  <p:embed/>
                </p:oleObj>
              </mc:Choice>
              <mc:Fallback>
                <p:oleObj name="Acrobat Document" r:id="rId3" imgW="10695600" imgH="7558200" progId="AcroExch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3825"/>
                        <a:ext cx="9144000" cy="501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22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635646"/>
            <a:ext cx="7772400" cy="2054048"/>
          </a:xfrm>
          <a:solidFill>
            <a:srgbClr val="66FFFF"/>
          </a:solidFill>
          <a:ln>
            <a:solidFill>
              <a:srgbClr val="0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TN" sz="4800" b="1" dirty="0" smtClean="0">
                <a:solidFill>
                  <a:srgbClr val="FF0000"/>
                </a:solidFill>
                <a:latin typeface="Microsoft Uighur" pitchFamily="2" charset="-78"/>
                <a:cs typeface="Microsoft Uighur" pitchFamily="2" charset="-78"/>
              </a:rPr>
              <a:t>التشخيص</a:t>
            </a:r>
            <a:r>
              <a:rPr lang="ar-TN" sz="4800" b="1" dirty="0" smtClean="0">
                <a:latin typeface="Microsoft Uighur" pitchFamily="2" charset="-78"/>
                <a:cs typeface="Microsoft Uighur" pitchFamily="2" charset="-78"/>
              </a:rPr>
              <a:t> </a:t>
            </a:r>
            <a:r>
              <a:rPr lang="ar-TN" sz="4800" b="1" dirty="0" smtClean="0">
                <a:solidFill>
                  <a:srgbClr val="FF0000"/>
                </a:solidFill>
                <a:latin typeface="Microsoft Uighur" pitchFamily="2" charset="-78"/>
                <a:cs typeface="Microsoft Uighur" pitchFamily="2" charset="-78"/>
              </a:rPr>
              <a:t>الفنــــــــــــــــــــــــــــي</a:t>
            </a:r>
            <a:endParaRPr lang="fr-FR" sz="4800" b="1" dirty="0">
              <a:solidFill>
                <a:srgbClr val="FF0000"/>
              </a:solidFill>
              <a:latin typeface="Microsoft Uighur" pitchFamily="2" charset="-78"/>
              <a:cs typeface="Microsoft Uighu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42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004066"/>
              </p:ext>
            </p:extLst>
          </p:nvPr>
        </p:nvGraphicFramePr>
        <p:xfrm>
          <a:off x="107504" y="55993"/>
          <a:ext cx="8928992" cy="5002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432048"/>
                <a:gridCol w="488173"/>
                <a:gridCol w="362158"/>
                <a:gridCol w="422518"/>
                <a:gridCol w="383335"/>
                <a:gridCol w="432048"/>
                <a:gridCol w="504056"/>
                <a:gridCol w="432048"/>
                <a:gridCol w="792088"/>
                <a:gridCol w="864096"/>
                <a:gridCol w="1296144"/>
              </a:tblGrid>
              <a:tr h="552333">
                <a:tc rowSpan="3">
                  <a:txBody>
                    <a:bodyPr/>
                    <a:lstStyle/>
                    <a:p>
                      <a:pPr algn="ctr"/>
                      <a:r>
                        <a:rPr lang="ar-TN" sz="280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النسبة</a:t>
                      </a:r>
                      <a:endParaRPr lang="fr-FR" sz="28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ar-TN" sz="280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عدد نقاط الإضاءة</a:t>
                      </a:r>
                      <a:endParaRPr lang="fr-FR" sz="28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ar-TN" sz="200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رقم العداد</a:t>
                      </a:r>
                      <a:endParaRPr lang="fr-FR" sz="20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ar-TN" sz="20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الإحياء</a:t>
                      </a:r>
                      <a:endParaRPr lang="fr-FR" sz="20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20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المناطق</a:t>
                      </a:r>
                      <a:endParaRPr lang="fr-FR" sz="2000" b="0" dirty="0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abic Typesetting" pitchFamily="66" charset="-78"/>
                        <a:cs typeface="Arabic Typesetting" pitchFamily="66" charset="-78"/>
                      </a:endParaRPr>
                    </a:p>
                    <a:p>
                      <a:pPr algn="ctr"/>
                      <a:endParaRPr lang="fr-FR" sz="20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1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250 SOD</a:t>
                      </a:r>
                    </a:p>
                    <a:p>
                      <a:pPr algn="ctr"/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150</a:t>
                      </a:r>
                      <a:r>
                        <a:rPr lang="fr-FR" sz="1600" b="1" spc="300" baseline="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 SOD</a:t>
                      </a:r>
                      <a:endParaRPr lang="fr-FR" sz="1600" b="1" spc="300" dirty="0" smtClean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  <a:p>
                      <a:pPr algn="ctr"/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250 HPL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TN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125 </a:t>
                      </a:r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HPL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37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99020">
                <a:tc>
                  <a:txBody>
                    <a:bodyPr/>
                    <a:lstStyle/>
                    <a:p>
                      <a:pPr algn="ctr"/>
                      <a:r>
                        <a:rPr lang="ar-TN" sz="12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50</a:t>
                      </a:r>
                      <a:r>
                        <a:rPr lang="fr-FR" sz="12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%</a:t>
                      </a:r>
                      <a:endParaRPr lang="fr-FR" sz="1200" b="1" u="none" spc="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effectLst/>
                        </a:rPr>
                        <a:t>2</a:t>
                      </a:r>
                      <a:endParaRPr lang="fr-FR" sz="1400" b="0" i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effectLst/>
                        </a:rPr>
                        <a:t>5</a:t>
                      </a:r>
                      <a:endParaRPr lang="fr-FR" sz="1400" b="0" i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effectLst/>
                        </a:rPr>
                        <a:t>1</a:t>
                      </a:r>
                      <a:endParaRPr lang="fr-FR" sz="1400" b="0" i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effectLst/>
                        </a:rPr>
                        <a:t>8</a:t>
                      </a:r>
                      <a:endParaRPr lang="fr-FR" sz="1400" b="0" i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effectLst/>
                        </a:rPr>
                        <a:t>0</a:t>
                      </a:r>
                      <a:endParaRPr lang="fr-FR" sz="1400" b="0" i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effectLst/>
                        </a:rPr>
                        <a:t>4</a:t>
                      </a:r>
                      <a:endParaRPr lang="fr-FR" sz="1400" b="0" i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effectLst/>
                        </a:rPr>
                        <a:t>16</a:t>
                      </a:r>
                      <a:endParaRPr lang="fr-FR" sz="1400" b="0" i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effectLst/>
                        </a:rPr>
                        <a:t>54</a:t>
                      </a:r>
                      <a:endParaRPr lang="fr-FR" sz="1400" b="0" i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6302844/26283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حي النور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ar-TN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>
                        <a:lnSpc>
                          <a:spcPct val="300000"/>
                        </a:lnSpc>
                      </a:pPr>
                      <a:endParaRPr lang="ar-TN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ar-TN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المنطقة الأولى</a:t>
                      </a:r>
                    </a:p>
                    <a:p>
                      <a:pPr algn="ctr">
                        <a:lnSpc>
                          <a:spcPct val="300000"/>
                        </a:lnSpc>
                      </a:pPr>
                      <a:endParaRPr lang="ar-TN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>
                        <a:lnSpc>
                          <a:spcPct val="300000"/>
                        </a:lnSpc>
                      </a:pP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419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2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60</a:t>
                      </a:r>
                      <a:r>
                        <a:rPr lang="fr-FR" sz="12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1</a:t>
                      </a:r>
                      <a:r>
                        <a:rPr lang="fr-FR" sz="12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%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6</a:t>
                      </a:r>
                      <a:endParaRPr lang="fr-FR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26</a:t>
                      </a:r>
                      <a:endParaRPr lang="fr-FR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0</a:t>
                      </a:r>
                      <a:endParaRPr lang="fr-FR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0</a:t>
                      </a:r>
                      <a:endParaRPr lang="fr-FR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4</a:t>
                      </a:r>
                      <a:endParaRPr lang="fr-FR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9</a:t>
                      </a:r>
                      <a:endParaRPr lang="fr-FR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7</a:t>
                      </a:r>
                      <a:endParaRPr lang="fr-FR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26</a:t>
                      </a:r>
                      <a:endParaRPr lang="fr-FR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629334/540953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ع بن  مبارك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  <a:tr h="5419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2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70</a:t>
                      </a:r>
                      <a:r>
                        <a:rPr lang="fr-FR" sz="12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%</a:t>
                      </a:r>
                      <a:endParaRPr lang="fr-FR" sz="1200" b="1" u="none" spc="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  <a:p>
                      <a:pPr algn="ctr"/>
                      <a:endParaRPr lang="fr-FR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9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13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6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7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63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8712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وسط المدينة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20%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7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10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329419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السعادة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2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16</a:t>
                      </a:r>
                      <a:r>
                        <a:rPr lang="fr-FR" sz="12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10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329419</a:t>
                      </a:r>
                      <a:endParaRPr lang="fr-FR" sz="140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الحرفيين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1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451269"/>
              </p:ext>
            </p:extLst>
          </p:nvPr>
        </p:nvGraphicFramePr>
        <p:xfrm>
          <a:off x="323528" y="267494"/>
          <a:ext cx="8424935" cy="4362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006"/>
                <a:gridCol w="407658"/>
                <a:gridCol w="460615"/>
                <a:gridCol w="341714"/>
                <a:gridCol w="398666"/>
                <a:gridCol w="361695"/>
                <a:gridCol w="407658"/>
                <a:gridCol w="475601"/>
                <a:gridCol w="407658"/>
                <a:gridCol w="747373"/>
                <a:gridCol w="815316"/>
                <a:gridCol w="1222975"/>
              </a:tblGrid>
              <a:tr h="552333">
                <a:tc rowSpan="3">
                  <a:txBody>
                    <a:bodyPr/>
                    <a:lstStyle/>
                    <a:p>
                      <a:pPr algn="ctr"/>
                      <a:r>
                        <a:rPr lang="ar-TN" sz="28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النسبة</a:t>
                      </a:r>
                      <a:endParaRPr lang="fr-FR" sz="28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ar-TN" sz="28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عدد نقاط الإضاءة</a:t>
                      </a:r>
                      <a:endParaRPr lang="fr-FR" sz="28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ar-TN" sz="20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رقم العداد</a:t>
                      </a:r>
                      <a:endParaRPr lang="fr-FR" sz="20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ar-TN" sz="20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الإحياء</a:t>
                      </a:r>
                      <a:endParaRPr lang="fr-FR" sz="20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20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المناطق</a:t>
                      </a:r>
                      <a:endParaRPr lang="fr-FR" sz="2000" b="0" dirty="0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  <a:p>
                      <a:pPr algn="ctr"/>
                      <a:endParaRPr lang="fr-FR" sz="20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1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250 SOD</a:t>
                      </a:r>
                    </a:p>
                    <a:p>
                      <a:pPr algn="ctr"/>
                      <a:endParaRPr lang="fr-FR" sz="1600" b="0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150</a:t>
                      </a:r>
                      <a:r>
                        <a:rPr lang="fr-FR" sz="1600" b="0" spc="3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SOD</a:t>
                      </a:r>
                      <a:endParaRPr lang="fr-FR" sz="1600" b="0" spc="3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  <a:p>
                      <a:pPr algn="ctr"/>
                      <a:endParaRPr lang="fr-FR" sz="1600" b="0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0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250 HPL</a:t>
                      </a:r>
                      <a:endParaRPr lang="fr-FR" sz="1600" b="0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TN" sz="1600" b="0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125 </a:t>
                      </a:r>
                      <a:r>
                        <a:rPr lang="fr-FR" sz="1600" b="0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HPL</a:t>
                      </a:r>
                      <a:endParaRPr lang="fr-FR" sz="1600" b="0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37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99020">
                <a:tc>
                  <a:txBody>
                    <a:bodyPr/>
                    <a:lstStyle/>
                    <a:p>
                      <a:pPr algn="ctr"/>
                      <a:r>
                        <a:rPr lang="ar-TN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40</a:t>
                      </a:r>
                      <a:r>
                        <a:rPr lang="fr-FR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%</a:t>
                      </a:r>
                      <a:endParaRPr lang="fr-FR" sz="1600" b="1" u="none" spc="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endParaRPr lang="fr-FR" sz="16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3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5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6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10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9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16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23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32326</a:t>
                      </a:r>
                      <a:endParaRPr lang="fr-FR" sz="140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حي الصفاء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ar-TN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ar-TN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المنطقة الثانية</a:t>
                      </a:r>
                    </a:p>
                    <a:p>
                      <a:pPr algn="ctr">
                        <a:lnSpc>
                          <a:spcPct val="300000"/>
                        </a:lnSpc>
                      </a:pPr>
                      <a:endParaRPr lang="ar-TN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>
                        <a:lnSpc>
                          <a:spcPct val="300000"/>
                        </a:lnSpc>
                      </a:pP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419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50</a:t>
                      </a:r>
                      <a:r>
                        <a:rPr lang="fr-FR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%</a:t>
                      </a:r>
                      <a:endParaRPr lang="fr-FR" sz="1600" b="1" u="none" spc="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/>
                      <a:endParaRPr lang="fr-FR" sz="16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6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26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4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9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7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26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32326</a:t>
                      </a:r>
                      <a:endParaRPr lang="fr-FR" sz="140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حي </a:t>
                      </a:r>
                      <a:r>
                        <a:rPr lang="ar-TN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النخيل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30</a:t>
                      </a:r>
                      <a:r>
                        <a:rPr lang="fr-FR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%</a:t>
                      </a:r>
                      <a:endParaRPr lang="fr-FR" sz="1600" b="1" u="none" spc="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7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19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11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3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4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32326</a:t>
                      </a:r>
                      <a:endParaRPr lang="fr-FR" sz="140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حي</a:t>
                      </a:r>
                      <a:r>
                        <a:rPr lang="ar-TN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الزياتين الغربي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30</a:t>
                      </a:r>
                      <a:r>
                        <a:rPr lang="fr-FR" sz="14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%</a:t>
                      </a:r>
                      <a:endParaRPr lang="fr-FR" sz="1400" b="1" u="none" spc="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6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13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11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6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2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9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15</a:t>
                      </a:r>
                      <a:endParaRPr lang="fr-FR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600" dirty="0" smtClean="0">
                          <a:latin typeface="Sakkal Majalla" pitchFamily="2" charset="-78"/>
                          <a:cs typeface="Sakkal Majalla" pitchFamily="2" charset="-78"/>
                        </a:rPr>
                        <a:t>1006153</a:t>
                      </a:r>
                      <a:endParaRPr lang="fr-FR" sz="16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حي </a:t>
                      </a:r>
                      <a:r>
                        <a:rPr lang="ar-TN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السلام</a:t>
                      </a:r>
                      <a:endParaRPr lang="fr-FR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2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321945"/>
              </p:ext>
            </p:extLst>
          </p:nvPr>
        </p:nvGraphicFramePr>
        <p:xfrm>
          <a:off x="107504" y="123478"/>
          <a:ext cx="8928992" cy="4362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432048"/>
                <a:gridCol w="488173"/>
                <a:gridCol w="362158"/>
                <a:gridCol w="422518"/>
                <a:gridCol w="383335"/>
                <a:gridCol w="432048"/>
                <a:gridCol w="504056"/>
                <a:gridCol w="432048"/>
                <a:gridCol w="792088"/>
                <a:gridCol w="864096"/>
                <a:gridCol w="1296144"/>
              </a:tblGrid>
              <a:tr h="552333">
                <a:tc rowSpan="3">
                  <a:txBody>
                    <a:bodyPr/>
                    <a:lstStyle/>
                    <a:p>
                      <a:pPr algn="ctr"/>
                      <a:r>
                        <a:rPr lang="ar-TN" sz="28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النسبة</a:t>
                      </a:r>
                      <a:endParaRPr lang="fr-FR" sz="28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ar-TN" sz="28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عدد نقاط الإضاءة</a:t>
                      </a:r>
                      <a:endParaRPr lang="fr-FR" sz="28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ar-TN" sz="20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رقم العداد</a:t>
                      </a:r>
                      <a:endParaRPr lang="fr-FR" sz="20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ar-TN" sz="20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الإحياء</a:t>
                      </a:r>
                      <a:endParaRPr lang="fr-FR" sz="20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2000" b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المناطق</a:t>
                      </a:r>
                      <a:endParaRPr lang="fr-FR" sz="2000" b="0" dirty="0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  <a:p>
                      <a:pPr algn="ctr"/>
                      <a:endParaRPr lang="fr-FR" sz="2000" b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1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250 SOD</a:t>
                      </a:r>
                    </a:p>
                    <a:p>
                      <a:pPr algn="ctr"/>
                      <a:endParaRPr lang="fr-FR" sz="1600" b="0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150</a:t>
                      </a:r>
                      <a:r>
                        <a:rPr lang="fr-FR" sz="1600" b="0" spc="3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SOD</a:t>
                      </a:r>
                      <a:endParaRPr lang="fr-FR" sz="1600" b="0" spc="3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  <a:p>
                      <a:pPr algn="ctr"/>
                      <a:endParaRPr lang="fr-FR" sz="1600" b="0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0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250 HPL</a:t>
                      </a:r>
                      <a:endParaRPr lang="fr-FR" sz="1600" b="0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TN" sz="1600" b="0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125 </a:t>
                      </a:r>
                      <a:r>
                        <a:rPr lang="fr-FR" sz="1600" b="0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HPL</a:t>
                      </a:r>
                      <a:endParaRPr lang="fr-FR" sz="1600" b="0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37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99020">
                <a:tc>
                  <a:txBody>
                    <a:bodyPr/>
                    <a:lstStyle/>
                    <a:p>
                      <a:pPr algn="ctr"/>
                      <a:r>
                        <a:rPr lang="ar-TN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40</a:t>
                      </a:r>
                      <a:r>
                        <a:rPr lang="fr-FR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%</a:t>
                      </a:r>
                      <a:endParaRPr lang="fr-FR" sz="1600" b="1" u="none" spc="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endParaRPr lang="fr-FR" sz="16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3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5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6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10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9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16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23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32326</a:t>
                      </a:r>
                      <a:endParaRPr lang="fr-FR" sz="140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حي الصنوبر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ar-TN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ar-TN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المنطقة الثالثة</a:t>
                      </a:r>
                    </a:p>
                    <a:p>
                      <a:pPr algn="ctr">
                        <a:lnSpc>
                          <a:spcPct val="300000"/>
                        </a:lnSpc>
                      </a:pPr>
                      <a:endParaRPr lang="ar-TN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>
                        <a:lnSpc>
                          <a:spcPct val="300000"/>
                        </a:lnSpc>
                      </a:pP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419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50</a:t>
                      </a:r>
                      <a:r>
                        <a:rPr lang="fr-FR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%</a:t>
                      </a:r>
                      <a:endParaRPr lang="fr-FR" sz="1600" b="1" u="none" spc="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/>
                      <a:endParaRPr lang="fr-FR" sz="16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6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26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4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9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7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26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32326</a:t>
                      </a:r>
                      <a:endParaRPr lang="fr-FR" sz="140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حي </a:t>
                      </a:r>
                      <a:r>
                        <a:rPr lang="ar-TN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TN" sz="14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إبن</a:t>
                      </a:r>
                      <a:r>
                        <a:rPr lang="ar-TN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خلدون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30</a:t>
                      </a:r>
                      <a:r>
                        <a:rPr lang="fr-FR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%</a:t>
                      </a:r>
                      <a:endParaRPr lang="fr-FR" sz="1600" b="1" u="none" spc="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7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19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11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3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4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32326</a:t>
                      </a:r>
                      <a:endParaRPr lang="fr-FR" sz="140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حي</a:t>
                      </a:r>
                      <a:r>
                        <a:rPr lang="ar-TN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الزياتين الشرقي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40</a:t>
                      </a:r>
                      <a:r>
                        <a:rPr lang="fr-FR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%</a:t>
                      </a:r>
                      <a:endParaRPr lang="fr-FR" sz="1600" b="1" u="none" spc="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1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5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2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7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10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35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584703</a:t>
                      </a:r>
                      <a:endParaRPr lang="fr-FR" sz="140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dirty="0" smtClean="0">
                          <a:latin typeface="Sakkal Majalla" pitchFamily="2" charset="-78"/>
                          <a:cs typeface="Sakkal Majalla" pitchFamily="2" charset="-78"/>
                        </a:rPr>
                        <a:t>حي البساتين</a:t>
                      </a:r>
                      <a:endParaRPr lang="fr-FR" sz="14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7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930222"/>
              </p:ext>
            </p:extLst>
          </p:nvPr>
        </p:nvGraphicFramePr>
        <p:xfrm>
          <a:off x="107504" y="123478"/>
          <a:ext cx="8928992" cy="4362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432048"/>
                <a:gridCol w="488173"/>
                <a:gridCol w="362158"/>
                <a:gridCol w="422518"/>
                <a:gridCol w="383335"/>
                <a:gridCol w="432048"/>
                <a:gridCol w="504056"/>
                <a:gridCol w="432048"/>
                <a:gridCol w="792088"/>
                <a:gridCol w="864096"/>
                <a:gridCol w="1296144"/>
              </a:tblGrid>
              <a:tr h="552333">
                <a:tc rowSpan="3">
                  <a:txBody>
                    <a:bodyPr/>
                    <a:lstStyle/>
                    <a:p>
                      <a:pPr algn="ctr"/>
                      <a:r>
                        <a:rPr lang="ar-TN" sz="280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النسبة</a:t>
                      </a:r>
                    </a:p>
                    <a:p>
                      <a:pPr algn="ctr"/>
                      <a:endParaRPr lang="fr-FR" sz="28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ar-TN" sz="280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عدد نقاط الإضاءة</a:t>
                      </a:r>
                      <a:endParaRPr lang="fr-FR" sz="28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ar-TN" sz="200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رقم العداد</a:t>
                      </a:r>
                      <a:endParaRPr lang="fr-FR" sz="20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ar-TN" sz="200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الإحياء</a:t>
                      </a:r>
                      <a:endParaRPr lang="fr-FR" sz="20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200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المناطق</a:t>
                      </a:r>
                      <a:endParaRPr lang="fr-FR" sz="2000" dirty="0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/>
                      <a:endParaRPr lang="fr-FR" sz="20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1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250 SOD</a:t>
                      </a:r>
                    </a:p>
                    <a:p>
                      <a:pPr algn="ctr"/>
                      <a:endParaRPr lang="fr-FR" sz="1600" b="1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150</a:t>
                      </a:r>
                      <a:r>
                        <a:rPr lang="fr-FR" sz="1600" b="1" spc="3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 SOD</a:t>
                      </a:r>
                      <a:endParaRPr lang="fr-FR" sz="1600" b="1" spc="3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  <a:p>
                      <a:pPr algn="ctr"/>
                      <a:endParaRPr lang="fr-FR" sz="1600" b="1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250 HPL</a:t>
                      </a:r>
                      <a:endParaRPr lang="fr-FR" sz="1600" b="1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TN" sz="1600" b="1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125 </a:t>
                      </a:r>
                      <a:r>
                        <a:rPr lang="fr-FR" sz="1600" b="1" spc="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HPL</a:t>
                      </a:r>
                      <a:endParaRPr lang="fr-FR" sz="1600" b="1" spc="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37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-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300" dirty="0" smtClean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  <a:cs typeface="Sakkal Majalla" pitchFamily="2" charset="-78"/>
                        </a:rPr>
                        <a:t>+</a:t>
                      </a:r>
                      <a:endParaRPr lang="fr-FR" sz="1600" b="1" spc="300" dirty="0"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99020">
                <a:tc>
                  <a:txBody>
                    <a:bodyPr/>
                    <a:lstStyle/>
                    <a:p>
                      <a:pPr algn="ctr"/>
                      <a:r>
                        <a:rPr lang="ar-TN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38</a:t>
                      </a:r>
                      <a:r>
                        <a:rPr lang="fr-FR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%</a:t>
                      </a:r>
                    </a:p>
                    <a:p>
                      <a:endParaRPr lang="fr-FR" sz="16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3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5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6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13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6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b="1" i="1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23</a:t>
                      </a:r>
                      <a:endParaRPr lang="fr-FR" sz="1400" b="1" i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32326</a:t>
                      </a:r>
                      <a:endParaRPr lang="fr-FR" sz="140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حي الإقامة الطيبة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ar-TN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ar-TN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المنطقة الرابعة</a:t>
                      </a:r>
                    </a:p>
                    <a:p>
                      <a:pPr algn="ctr">
                        <a:lnSpc>
                          <a:spcPct val="300000"/>
                        </a:lnSpc>
                      </a:pPr>
                      <a:endParaRPr lang="ar-TN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>
                        <a:lnSpc>
                          <a:spcPct val="300000"/>
                        </a:lnSpc>
                      </a:pP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419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47</a:t>
                      </a:r>
                      <a:r>
                        <a:rPr lang="fr-FR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%</a:t>
                      </a:r>
                    </a:p>
                    <a:p>
                      <a:pPr algn="ctr"/>
                      <a:endParaRPr lang="fr-FR" sz="16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4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13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4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11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9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2</a:t>
                      </a:r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3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32326</a:t>
                      </a:r>
                      <a:endParaRPr lang="fr-FR" sz="140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حي </a:t>
                      </a:r>
                      <a:r>
                        <a:rPr lang="ar-TN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الرياض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34</a:t>
                      </a:r>
                      <a:r>
                        <a:rPr lang="fr-FR" sz="1600" b="1" u="none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7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20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0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5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3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TN" sz="1400" b="1" i="1" dirty="0" smtClean="0">
                          <a:latin typeface="Sakkal Majalla" pitchFamily="2" charset="-78"/>
                          <a:cs typeface="Sakkal Majalla" pitchFamily="2" charset="-78"/>
                        </a:rPr>
                        <a:t>9</a:t>
                      </a:r>
                      <a:endParaRPr lang="fr-FR" sz="1400" b="1" i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dirty="0" smtClean="0">
                          <a:latin typeface="Sakkal Majalla" pitchFamily="2" charset="-78"/>
                          <a:cs typeface="Sakkal Majalla" pitchFamily="2" charset="-78"/>
                        </a:rPr>
                        <a:t>32326</a:t>
                      </a:r>
                      <a:endParaRPr lang="fr-FR" sz="140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حي</a:t>
                      </a:r>
                      <a:r>
                        <a:rPr lang="ar-TN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الملاسين</a:t>
                      </a:r>
                      <a:endParaRPr lang="fr-F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229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5796136" y="483518"/>
            <a:ext cx="3127134" cy="133946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ar-T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الجمهورية التونسية </a:t>
            </a:r>
            <a:endParaRPr lang="fr-FR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ea typeface="+mj-ea"/>
              <a:cs typeface="Sakkal Majalla" pitchFamily="2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ar-T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وزارة </a:t>
            </a:r>
            <a:r>
              <a:rPr lang="ar-T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الشؤون</a:t>
            </a:r>
            <a:r>
              <a:rPr lang="ar-T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 المحلية البيئة </a:t>
            </a:r>
            <a:r>
              <a:rPr lang="ar-T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/>
            </a:r>
            <a:br>
              <a:rPr lang="ar-T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</a:br>
            <a:r>
              <a:rPr lang="ar-T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 </a:t>
            </a:r>
            <a:r>
              <a:rPr lang="ar-T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بلدية </a:t>
            </a:r>
            <a:r>
              <a:rPr lang="ar-TN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بوعرادة</a:t>
            </a:r>
            <a:endParaRPr lang="fr-FR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ea typeface="+mj-ea"/>
              <a:cs typeface="Sakkal Majalla" pitchFamily="2" charset="-7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1640" y="4083920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TN" sz="4800" b="1" dirty="0" smtClean="0"/>
              <a:t>شكرا على المتابعة </a:t>
            </a:r>
            <a:r>
              <a:rPr lang="ar-TN" sz="4800" b="1" dirty="0" err="1" smtClean="0"/>
              <a:t>والإهتمام</a:t>
            </a:r>
            <a:endParaRPr lang="fr-FR" sz="4800" b="1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295854"/>
              </p:ext>
            </p:extLst>
          </p:nvPr>
        </p:nvGraphicFramePr>
        <p:xfrm>
          <a:off x="251520" y="195486"/>
          <a:ext cx="5256584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r:id="rId3" imgW="6211167" imgH="6447619" progId="">
                  <p:embed/>
                </p:oleObj>
              </mc:Choice>
              <mc:Fallback>
                <p:oleObj r:id="rId3" imgW="6211167" imgH="64476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95486"/>
                        <a:ext cx="5256584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384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TN" b="1" dirty="0" smtClean="0">
                <a:latin typeface="Traditional Arabic" pitchFamily="18" charset="-78"/>
                <a:cs typeface="Traditional Arabic" pitchFamily="18" charset="-78"/>
              </a:rPr>
              <a:t>تقسيم المناطق </a:t>
            </a:r>
            <a:endParaRPr lang="fr-FR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5566"/>
            <a:ext cx="849694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9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629172" y="356667"/>
            <a:ext cx="6048672" cy="91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000" b="1" spc="-15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التقسيم المعتمد بالمنطقة البلدية</a:t>
            </a:r>
            <a:endParaRPr lang="fr-FR" sz="4000" b="1" spc="-15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142331"/>
              </p:ext>
            </p:extLst>
          </p:nvPr>
        </p:nvGraphicFramePr>
        <p:xfrm>
          <a:off x="467544" y="1419622"/>
          <a:ext cx="8352928" cy="360269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>
                          <a:solidFill>
                            <a:schemeClr val="tx1"/>
                          </a:solidFill>
                        </a:rPr>
                        <a:t>المنطقة الرابعة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>
                          <a:solidFill>
                            <a:schemeClr val="tx1"/>
                          </a:solidFill>
                        </a:rPr>
                        <a:t>المنطقة الثالثة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>
                          <a:solidFill>
                            <a:schemeClr val="tx1"/>
                          </a:solidFill>
                        </a:rPr>
                        <a:t>المنطقة الثانية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>
                          <a:solidFill>
                            <a:schemeClr val="tx1"/>
                          </a:solidFill>
                        </a:rPr>
                        <a:t>المنطقة الأولى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حي الرياض</a:t>
                      </a:r>
                      <a:endParaRPr lang="fr-FR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حي زياتين شرقي</a:t>
                      </a:r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حي الصفاء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حي النور </a:t>
                      </a:r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5203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حي </a:t>
                      </a:r>
                      <a:r>
                        <a:rPr lang="ar-TN" dirty="0" err="1" smtClean="0"/>
                        <a:t>الملاسين</a:t>
                      </a:r>
                      <a:endParaRPr lang="fr-FR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/>
                        <a:t>حي الصنوبر</a:t>
                      </a:r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حي النخيل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حي القسطلي</a:t>
                      </a:r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الإقامة الطيبة</a:t>
                      </a:r>
                      <a:endParaRPr lang="fr-FR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حي </a:t>
                      </a:r>
                      <a:r>
                        <a:rPr lang="ar-TN" dirty="0" err="1" smtClean="0"/>
                        <a:t>إبن</a:t>
                      </a:r>
                      <a:r>
                        <a:rPr lang="ar-TN" dirty="0" smtClean="0"/>
                        <a:t> خلدون</a:t>
                      </a:r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حي زياتين غربي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حي ع بن مبارك</a:t>
                      </a:r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83482"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المنطقة الصناعية الأولى</a:t>
                      </a:r>
                      <a:endParaRPr lang="fr-FR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حي البساتين</a:t>
                      </a:r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/>
                        <a:t>حي السلام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وسط المدينة</a:t>
                      </a:r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8348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تقسيم الوكالة العقارية للسكنى</a:t>
                      </a:r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سيدي جابر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dirty="0" smtClean="0"/>
                        <a:t>حي السعادة</a:t>
                      </a:r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8348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dirty="0" smtClean="0"/>
                        <a:t>حي الحرفيين</a:t>
                      </a:r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1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chemin horizontal 2"/>
          <p:cNvSpPr/>
          <p:nvPr/>
        </p:nvSpPr>
        <p:spPr>
          <a:xfrm>
            <a:off x="1691680" y="123478"/>
            <a:ext cx="5715040" cy="78581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32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بطاقة تشخيص للشبكات العمومية بالمناطق</a:t>
            </a:r>
            <a:endParaRPr lang="fr-FR" sz="3200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091633"/>
              </p:ext>
            </p:extLst>
          </p:nvPr>
        </p:nvGraphicFramePr>
        <p:xfrm>
          <a:off x="395536" y="987574"/>
          <a:ext cx="8424935" cy="351586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1272924"/>
                <a:gridCol w="1097535"/>
                <a:gridCol w="1572587"/>
                <a:gridCol w="1258069"/>
                <a:gridCol w="838713"/>
                <a:gridCol w="805966"/>
                <a:gridCol w="1579141"/>
              </a:tblGrid>
              <a:tr h="561403">
                <a:tc>
                  <a:txBody>
                    <a:bodyPr/>
                    <a:lstStyle/>
                    <a:p>
                      <a:pPr algn="ctr"/>
                      <a:r>
                        <a:rPr lang="ar-TN" sz="2400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التطهير</a:t>
                      </a:r>
                      <a:endParaRPr lang="fr-FR" sz="2400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2000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تصريف مياه الأمطار</a:t>
                      </a:r>
                      <a:endParaRPr lang="fr-FR" sz="2000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2000" strike="noStrike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الماء الصالح للشرب</a:t>
                      </a:r>
                      <a:endParaRPr lang="fr-FR" sz="2000" strike="noStrike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2000" strike="noStrike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التنوير العمومي</a:t>
                      </a:r>
                      <a:endParaRPr lang="fr-FR" sz="2000" strike="noStrike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ar-TN" sz="2400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الطرقات</a:t>
                      </a:r>
                      <a:endParaRPr lang="fr-FR" sz="2400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pc="30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pc="30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772">
                <a:tc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نسبة</a:t>
                      </a:r>
                      <a:r>
                        <a:rPr lang="ar-TN" sz="1800" b="1" i="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الربط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6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نسبة</a:t>
                      </a:r>
                      <a:r>
                        <a:rPr lang="ar-TN" sz="1600" b="1" i="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الربط</a:t>
                      </a:r>
                      <a:endParaRPr lang="fr-FR" sz="16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6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نسبة</a:t>
                      </a:r>
                      <a:r>
                        <a:rPr lang="ar-TN" sz="1600" b="1" i="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الربط</a:t>
                      </a:r>
                      <a:endParaRPr lang="fr-FR" sz="16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نسبة</a:t>
                      </a:r>
                      <a:r>
                        <a:rPr lang="ar-TN" sz="1800" b="1" i="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التغطية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E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العرض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E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الطول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ar-TN" sz="2400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المناطق</a:t>
                      </a:r>
                      <a:endParaRPr lang="fr-FR" sz="2400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9EDA"/>
                    </a:solidFill>
                  </a:tcPr>
                </a:tc>
              </a:tr>
              <a:tr h="406906"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100%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50%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100%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100%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20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3576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الطرقات الرئيسية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100%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20%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100%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65%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7-10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18682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المنطقة</a:t>
                      </a:r>
                      <a:r>
                        <a:rPr lang="ar-TN" sz="1800" b="1" u="none" spc="-15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الأولى</a:t>
                      </a:r>
                      <a:endParaRPr lang="fr-FR" sz="1800" b="1" u="none" spc="-15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4288"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100%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15%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100%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75%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8-10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12066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المنطقة الثانية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4288"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100%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100%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77%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u="none" spc="-15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8-10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12350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المنطقة الثالثة</a:t>
                      </a:r>
                      <a:endParaRPr lang="fr-FR" sz="1800" b="1" u="none" spc="-15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4288"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100%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20%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100%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pc="-150" dirty="0" smtClean="0">
                          <a:latin typeface="Andalus" pitchFamily="18" charset="-78"/>
                          <a:cs typeface="Andalus" pitchFamily="18" charset="-78"/>
                        </a:rPr>
                        <a:t>70%</a:t>
                      </a:r>
                      <a:endParaRPr lang="fr-FR" sz="1600" b="1" spc="-15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8-10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4318</a:t>
                      </a:r>
                      <a:endParaRPr lang="fr-FR" sz="1800" b="1" u="none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u="none" spc="-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المنطقة الرابعة</a:t>
                      </a:r>
                      <a:endParaRPr lang="fr-FR" sz="1800" b="1" u="none" spc="-15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chemin horizontal 1"/>
          <p:cNvSpPr/>
          <p:nvPr/>
        </p:nvSpPr>
        <p:spPr>
          <a:xfrm>
            <a:off x="899592" y="483518"/>
            <a:ext cx="7632848" cy="322098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T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بطاقة تشخيص </a:t>
            </a:r>
            <a:r>
              <a:rPr lang="ar-TN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جملية</a:t>
            </a:r>
            <a:r>
              <a:rPr lang="ar-T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لشبكة الطرقات بالبلدية حسب المناطق</a:t>
            </a:r>
            <a:endParaRPr lang="fr-F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10057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32239" y="987574"/>
            <a:ext cx="2414017" cy="2736304"/>
          </a:xfrm>
        </p:spPr>
        <p:txBody>
          <a:bodyPr>
            <a:normAutofit fontScale="90000"/>
          </a:bodyPr>
          <a:lstStyle/>
          <a:p>
            <a:pPr fontAlgn="t"/>
            <a:r>
              <a:rPr lang="ar-TN" b="1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حدود المنطقة الأولى</a:t>
            </a:r>
            <a:r>
              <a:rPr lang="ar-TN" b="1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TN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TN" sz="2200" b="1" dirty="0">
                <a:latin typeface="Traditional Arabic" pitchFamily="18" charset="-78"/>
                <a:cs typeface="Traditional Arabic" pitchFamily="18" charset="-78"/>
              </a:rPr>
              <a:t>حي النور 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حي القسطلي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حي ع بن مبارك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وسط المدينة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حي السعادة</a:t>
            </a:r>
            <a:r>
              <a:rPr lang="fr-FR" sz="27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7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700" b="1" dirty="0">
                <a:latin typeface="Traditional Arabic" pitchFamily="18" charset="-78"/>
                <a:cs typeface="Traditional Arabic" pitchFamily="18" charset="-78"/>
              </a:rPr>
              <a:t>حي الحرفيين</a:t>
            </a:r>
            <a:r>
              <a:rPr lang="fr-FR" sz="2700" dirty="0"/>
              <a:t/>
            </a:r>
            <a:br>
              <a:rPr lang="fr-FR" sz="2700" dirty="0"/>
            </a:br>
            <a:endParaRPr lang="fr-FR" sz="2700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5" y="123479"/>
            <a:ext cx="655272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1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971554"/>
              </p:ext>
            </p:extLst>
          </p:nvPr>
        </p:nvGraphicFramePr>
        <p:xfrm>
          <a:off x="107504" y="-380578"/>
          <a:ext cx="8856985" cy="5919287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936104"/>
                <a:gridCol w="792088"/>
                <a:gridCol w="720080"/>
                <a:gridCol w="576064"/>
                <a:gridCol w="792088"/>
                <a:gridCol w="1152128"/>
                <a:gridCol w="1296144"/>
                <a:gridCol w="601956"/>
                <a:gridCol w="796133"/>
                <a:gridCol w="1194200"/>
              </a:tblGrid>
              <a:tr h="360040">
                <a:tc gridSpan="4">
                  <a:txBody>
                    <a:bodyPr/>
                    <a:lstStyle/>
                    <a:p>
                      <a:pPr algn="ctr" rtl="1"/>
                      <a:r>
                        <a:rPr lang="ar-TN" sz="2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مساحة </a:t>
                      </a:r>
                      <a:r>
                        <a:rPr lang="ar-TN" sz="2400" b="1" spc="-15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الأرصفة </a:t>
                      </a:r>
                      <a:r>
                        <a:rPr lang="ar-TN" sz="1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(مساحة</a:t>
                      </a:r>
                      <a:r>
                        <a:rPr lang="ar-TN" sz="14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تقديرية</a:t>
                      </a:r>
                      <a:r>
                        <a:rPr lang="ar-TN" sz="1400" b="1" spc="-150" baseline="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)</a:t>
                      </a:r>
                      <a:endParaRPr lang="fr-FR" sz="18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TN" sz="2400" b="1" spc="-15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التعبيد </a:t>
                      </a:r>
                      <a:r>
                        <a:rPr lang="ar-TN" sz="1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(مساحة</a:t>
                      </a:r>
                      <a:r>
                        <a:rPr lang="ar-TN" sz="14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تقديرية</a:t>
                      </a:r>
                      <a:r>
                        <a:rPr lang="ar-TN" sz="1400" b="1" spc="-150" baseline="0" dirty="0" err="1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)</a:t>
                      </a:r>
                      <a:endParaRPr lang="fr-FR" sz="14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400" b="1" spc="-15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                </a:t>
                      </a:r>
                      <a:r>
                        <a:rPr lang="ar-TN" sz="1200" b="1" spc="-150" baseline="0" dirty="0" smtClean="0">
                          <a:solidFill>
                            <a:srgbClr val="3E171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itchFamily="2" charset="-78"/>
                          <a:cs typeface="Sakkal Majalla" pitchFamily="2" charset="-78"/>
                        </a:rPr>
                        <a:t>تشخيص الطرقات حسب الأحياء</a:t>
                      </a:r>
                      <a:endParaRPr lang="fr-FR" sz="1200" b="1" spc="-15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0404">
                <a:tc gridSpan="3"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المساحة حسب الحالة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200" b="0" i="0" spc="-150" dirty="0" smtClean="0">
                          <a:effectLst/>
                          <a:latin typeface="Sakkal Majalla" pitchFamily="2" charset="-78"/>
                          <a:cs typeface="+mn-cs"/>
                        </a:rPr>
                        <a:t> المساحة م</a:t>
                      </a:r>
                      <a:r>
                        <a:rPr lang="fr-FR" sz="1200" b="0" i="0" spc="-150" dirty="0" smtClean="0">
                          <a:effectLst/>
                          <a:latin typeface="Sakkal Majalla" pitchFamily="2" charset="-78"/>
                          <a:cs typeface="+mn-cs"/>
                        </a:rPr>
                        <a:t>2</a:t>
                      </a:r>
                      <a:endParaRPr lang="fr-FR" sz="1200" b="0" i="0" spc="-150" dirty="0">
                        <a:effectLst/>
                        <a:latin typeface="Sakkal Majalla" pitchFamily="2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المساحة حسب الحالة</a:t>
                      </a:r>
                      <a:endParaRPr lang="fr-FR" sz="18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العرض</a:t>
                      </a:r>
                      <a:r>
                        <a:rPr lang="fr-FR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TN" sz="14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</a:t>
                      </a:r>
                      <a:r>
                        <a:rPr lang="ar-TN" sz="1400" b="1" i="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خ</a:t>
                      </a:r>
                      <a:endParaRPr lang="fr-FR" sz="20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TN" sz="18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الطول </a:t>
                      </a:r>
                      <a:r>
                        <a:rPr lang="ar-TN" sz="1400" b="1" i="0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</a:t>
                      </a:r>
                      <a:r>
                        <a:rPr lang="ar-TN" sz="1400" b="1" i="0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خ</a:t>
                      </a:r>
                      <a:endParaRPr lang="fr-FR" sz="1600" b="1" i="0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pc="300" dirty="0">
                        <a:solidFill>
                          <a:srgbClr val="3E171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76">
                <a:tc>
                  <a:txBody>
                    <a:bodyPr/>
                    <a:lstStyle/>
                    <a:p>
                      <a:pPr algn="ctr"/>
                      <a:r>
                        <a:rPr lang="ar-TN" sz="1200" b="0" i="0" spc="-150" dirty="0" smtClean="0">
                          <a:effectLst/>
                          <a:latin typeface="Sakkal Majalla" pitchFamily="2" charset="-78"/>
                          <a:cs typeface="+mn-cs"/>
                        </a:rPr>
                        <a:t>رديئة</a:t>
                      </a:r>
                      <a:endParaRPr lang="fr-FR" sz="1200" b="0" i="0" spc="-150" dirty="0">
                        <a:effectLst/>
                        <a:latin typeface="Sakkal Majalla" pitchFamily="2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200" b="0" i="0" spc="-150" dirty="0" smtClean="0">
                          <a:effectLst/>
                          <a:latin typeface="Sakkal Majalla" pitchFamily="2" charset="-78"/>
                          <a:cs typeface="+mn-cs"/>
                        </a:rPr>
                        <a:t>متوسطة</a:t>
                      </a:r>
                      <a:endParaRPr lang="fr-FR" sz="1200" b="0" i="0" spc="-150" dirty="0">
                        <a:effectLst/>
                        <a:latin typeface="Sakkal Majalla" pitchFamily="2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200" b="0" i="0" spc="-150" dirty="0" smtClean="0">
                          <a:effectLst/>
                          <a:latin typeface="Sakkal Majalla" pitchFamily="2" charset="-78"/>
                          <a:cs typeface="+mn-cs"/>
                        </a:rPr>
                        <a:t>جيدة</a:t>
                      </a:r>
                      <a:endParaRPr lang="fr-FR" sz="1200" b="0" i="0" spc="-150" dirty="0">
                        <a:effectLst/>
                        <a:latin typeface="Sakkal Majalla" pitchFamily="2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200" b="0" i="0" spc="-150" dirty="0" smtClean="0">
                          <a:effectLst/>
                          <a:latin typeface="Sakkal Majalla" pitchFamily="2" charset="-78"/>
                          <a:cs typeface="+mn-cs"/>
                        </a:rPr>
                        <a:t>رديئة</a:t>
                      </a:r>
                      <a:endParaRPr lang="fr-FR" sz="1200" b="0" i="0" spc="-150" dirty="0">
                        <a:effectLst/>
                        <a:latin typeface="Sakkal Majalla" pitchFamily="2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200" b="0" i="0" spc="-150" dirty="0" smtClean="0">
                          <a:effectLst/>
                          <a:latin typeface="Sakkal Majalla" pitchFamily="2" charset="-78"/>
                          <a:cs typeface="+mn-cs"/>
                        </a:rPr>
                        <a:t>متوسطة</a:t>
                      </a:r>
                      <a:endParaRPr lang="fr-FR" sz="1200" b="0" i="0" spc="-150" dirty="0">
                        <a:effectLst/>
                        <a:latin typeface="Sakkal Majalla" pitchFamily="2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200" b="0" i="0" spc="-150" dirty="0" smtClean="0">
                          <a:effectLst/>
                          <a:latin typeface="Sakkal Majalla" pitchFamily="2" charset="-78"/>
                          <a:cs typeface="+mn-cs"/>
                        </a:rPr>
                        <a:t>جيدة</a:t>
                      </a:r>
                      <a:endParaRPr lang="fr-FR" sz="1200" b="0" i="0" spc="-150" dirty="0">
                        <a:effectLst/>
                        <a:latin typeface="Sakkal Majalla" pitchFamily="2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7464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17000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تقدر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ب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800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خطي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بين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7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10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8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5  676</a:t>
                      </a:r>
                      <a:endParaRPr lang="fr-FR" sz="18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u="none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حى النور</a:t>
                      </a:r>
                      <a:endParaRPr lang="fr-FR" sz="1800" b="1" u="none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3176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تم إنجاز القسط  الأول من المشروع  و  المتمثل  في  ربط  بشبكة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صرف الصحي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بصدد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الإنجاز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السريع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    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تقدر 1200متر  خطي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القسط  الثاني من المشروع و المتمثل في تعبيد و تهيئة  الطرقات  و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الأرصفة) مدة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الإنجاز 150 يوم /   قيمة الصفقة   449.869 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بين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7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15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 rtl="1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6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1464</a:t>
                      </a:r>
                      <a:endParaRPr lang="fr-FR" sz="16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u="none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حي الحرفيين</a:t>
                      </a:r>
                      <a:endParaRPr lang="fr-FR" sz="1800" b="1" u="none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936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27000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بين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7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   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12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 rtl="1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6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4585</a:t>
                      </a:r>
                      <a:endParaRPr lang="fr-FR" sz="16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u="none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وسط</a:t>
                      </a:r>
                      <a:r>
                        <a:rPr lang="ar-TN" sz="1800" b="1" u="none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المدينة</a:t>
                      </a:r>
                      <a:endParaRPr lang="fr-FR" sz="1800" b="1" u="none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832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21648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تقدر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ب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1253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خطي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بين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8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10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3608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u="none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حي علي بن مبارك</a:t>
                      </a:r>
                      <a:endParaRPr lang="fr-FR" sz="1800" b="1" u="none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9255"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12576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تقدر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ب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698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متر خطي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بين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6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10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6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2096</a:t>
                      </a:r>
                      <a:endParaRPr lang="fr-FR" sz="16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u="none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حي</a:t>
                      </a:r>
                      <a:r>
                        <a:rPr lang="ar-TN" sz="1800" b="1" u="none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السعادة</a:t>
                      </a:r>
                      <a:endParaRPr lang="fr-FR" sz="1800" b="1" u="none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925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السريع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7518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تستوجب</a:t>
                      </a:r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التدخل السريع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     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تقدر 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836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متر  خطي</a:t>
                      </a:r>
                      <a:endParaRPr lang="fr-FR" sz="1400" strike="noStrike" spc="-150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strike="noStrike" spc="-15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14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بين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7</a:t>
                      </a:r>
                      <a:r>
                        <a:rPr lang="ar-TN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 </a:t>
                      </a:r>
                      <a:r>
                        <a:rPr lang="fr-FR" sz="1400" strike="noStrike" spc="-15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10</a:t>
                      </a:r>
                      <a:endParaRPr lang="fr-FR" sz="14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1600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1253</a:t>
                      </a:r>
                      <a:endParaRPr lang="fr-FR" sz="1600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1800" b="1" u="none" strike="noStrike" spc="-15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حي محمد القسطلي</a:t>
                      </a:r>
                      <a:endParaRPr lang="fr-FR" sz="1800" b="1" u="none" strike="noStrike" spc="-150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6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76256" y="156061"/>
            <a:ext cx="2088232" cy="4431916"/>
          </a:xfrm>
        </p:spPr>
        <p:txBody>
          <a:bodyPr>
            <a:normAutofit fontScale="90000"/>
          </a:bodyPr>
          <a:lstStyle/>
          <a:p>
            <a:pPr fontAlgn="t"/>
            <a:r>
              <a:rPr lang="ar-TN" b="1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حدود المنطقة الثانية</a:t>
            </a:r>
            <a:r>
              <a:rPr lang="ar-TN" b="1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TN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TN" sz="2400" b="1" dirty="0">
                <a:latin typeface="Traditional Arabic" pitchFamily="18" charset="-78"/>
                <a:cs typeface="Traditional Arabic" pitchFamily="18" charset="-78"/>
              </a:rPr>
              <a:t>حي الصفاء</a:t>
            </a:r>
            <a:r>
              <a:rPr lang="fr-FR" sz="24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4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400" b="1" dirty="0">
                <a:latin typeface="Traditional Arabic" pitchFamily="18" charset="-78"/>
                <a:cs typeface="Traditional Arabic" pitchFamily="18" charset="-78"/>
              </a:rPr>
              <a:t>حي النخيل</a:t>
            </a:r>
            <a:r>
              <a:rPr lang="fr-FR" sz="24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4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400" b="1" dirty="0">
                <a:latin typeface="Traditional Arabic" pitchFamily="18" charset="-78"/>
                <a:cs typeface="Traditional Arabic" pitchFamily="18" charset="-78"/>
              </a:rPr>
              <a:t>حي زياتين غربي</a:t>
            </a:r>
            <a:r>
              <a:rPr lang="fr-FR" sz="24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4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sz="2400" b="1" dirty="0">
                <a:latin typeface="Traditional Arabic" pitchFamily="18" charset="-78"/>
                <a:cs typeface="Traditional Arabic" pitchFamily="18" charset="-78"/>
              </a:rPr>
              <a:t>حي السلام</a:t>
            </a:r>
            <a:r>
              <a:rPr lang="fr-FR" sz="24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fr-FR" sz="24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TN" b="1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TN" b="1" dirty="0" smtClean="0">
                <a:latin typeface="Traditional Arabic" pitchFamily="18" charset="-78"/>
                <a:cs typeface="Traditional Arabic" pitchFamily="18" charset="-78"/>
              </a:rPr>
            </a:br>
            <a:endParaRPr lang="fr-FR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2889" y="-743387"/>
            <a:ext cx="4392489" cy="655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6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7696</TotalTime>
  <Words>1047</Words>
  <Application>Microsoft Office PowerPoint</Application>
  <PresentationFormat>Affichage à l'écran (16:9)</PresentationFormat>
  <Paragraphs>537</Paragraphs>
  <Slides>24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6" baseType="lpstr">
      <vt:lpstr>Thème Office</vt:lpstr>
      <vt:lpstr>Acrobat Document</vt:lpstr>
      <vt:lpstr>Présentation PowerPoint</vt:lpstr>
      <vt:lpstr>التشخيص الفنــــــــــــــــــــــــــــي</vt:lpstr>
      <vt:lpstr>تقسيم المناطق </vt:lpstr>
      <vt:lpstr>Présentation PowerPoint</vt:lpstr>
      <vt:lpstr>Présentation PowerPoint</vt:lpstr>
      <vt:lpstr>Présentation PowerPoint</vt:lpstr>
      <vt:lpstr>حدود المنطقة الأولى حي النور  حي القسطلي حي ع بن مبارك وسط المدينة حي السعادة حي الحرفيين </vt:lpstr>
      <vt:lpstr>Présentation PowerPoint</vt:lpstr>
      <vt:lpstr>حدود المنطقة الثانية حي الصفاء حي النخيل حي زياتين غربي حي السلام  </vt:lpstr>
      <vt:lpstr>Présentation PowerPoint</vt:lpstr>
      <vt:lpstr>حدود المنطقة الثالثة حي زياتين شرقي حي الصنوبر حي إبن خلدون حي البساتين تقسيم الوكالة العقارية للسكنى  </vt:lpstr>
      <vt:lpstr>Présentation PowerPoint</vt:lpstr>
      <vt:lpstr>حدود المنطقة الرابعة حي الرياض حي الملاسين الإقامة الطيبة المنطقة الصناعية الأولى  </vt:lpstr>
      <vt:lpstr>Présentation PowerPoint</vt:lpstr>
      <vt:lpstr>Présentation PowerPoint</vt:lpstr>
      <vt:lpstr>Présentation PowerPoint</vt:lpstr>
      <vt:lpstr>معطيات حول الشبكة المستغلة حسب تقسيم المناطق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إدارة الشأن العام والشراكة بين الجمعيات والسلط المحلية</dc:title>
  <dc:creator>serveur</dc:creator>
  <cp:lastModifiedBy>yassine wahbi</cp:lastModifiedBy>
  <cp:revision>783</cp:revision>
  <cp:lastPrinted>2017-11-20T14:58:29Z</cp:lastPrinted>
  <dcterms:created xsi:type="dcterms:W3CDTF">2015-05-19T20:03:26Z</dcterms:created>
  <dcterms:modified xsi:type="dcterms:W3CDTF">2018-11-14T09:27:12Z</dcterms:modified>
</cp:coreProperties>
</file>