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style7.xml" ContentType="application/vnd.ms-office.chartstyl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38"/>
  </p:notesMasterIdLst>
  <p:handoutMasterIdLst>
    <p:handoutMasterId r:id="rId39"/>
  </p:handoutMasterIdLst>
  <p:sldIdLst>
    <p:sldId id="358" r:id="rId4"/>
    <p:sldId id="462" r:id="rId5"/>
    <p:sldId id="461" r:id="rId6"/>
    <p:sldId id="466" r:id="rId7"/>
    <p:sldId id="433" r:id="rId8"/>
    <p:sldId id="467" r:id="rId9"/>
    <p:sldId id="464" r:id="rId10"/>
    <p:sldId id="435" r:id="rId11"/>
    <p:sldId id="434" r:id="rId12"/>
    <p:sldId id="472" r:id="rId13"/>
    <p:sldId id="463" r:id="rId14"/>
    <p:sldId id="469" r:id="rId15"/>
    <p:sldId id="459" r:id="rId16"/>
    <p:sldId id="454" r:id="rId17"/>
    <p:sldId id="374" r:id="rId18"/>
    <p:sldId id="407" r:id="rId19"/>
    <p:sldId id="409" r:id="rId20"/>
    <p:sldId id="410" r:id="rId21"/>
    <p:sldId id="411" r:id="rId22"/>
    <p:sldId id="412" r:id="rId23"/>
    <p:sldId id="471" r:id="rId24"/>
    <p:sldId id="418" r:id="rId25"/>
    <p:sldId id="425" r:id="rId26"/>
    <p:sldId id="432" r:id="rId27"/>
    <p:sldId id="416" r:id="rId28"/>
    <p:sldId id="422" r:id="rId29"/>
    <p:sldId id="424" r:id="rId30"/>
    <p:sldId id="426" r:id="rId31"/>
    <p:sldId id="427" r:id="rId32"/>
    <p:sldId id="428" r:id="rId33"/>
    <p:sldId id="429" r:id="rId34"/>
    <p:sldId id="473" r:id="rId35"/>
    <p:sldId id="430" r:id="rId36"/>
    <p:sldId id="431" r:id="rId37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ACE1"/>
    <a:srgbClr val="FE477A"/>
    <a:srgbClr val="FE467C"/>
    <a:srgbClr val="B042DD"/>
    <a:srgbClr val="B143DD"/>
    <a:srgbClr val="87C32F"/>
    <a:srgbClr val="5CB8D1"/>
    <a:srgbClr val="FFA811"/>
    <a:srgbClr val="F7F7F7"/>
    <a:srgbClr val="FF47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41" autoAdjust="0"/>
    <p:restoredTop sz="86377" autoAdjust="0"/>
  </p:normalViewPr>
  <p:slideViewPr>
    <p:cSldViewPr snapToGrid="0">
      <p:cViewPr>
        <p:scale>
          <a:sx n="51" d="100"/>
          <a:sy n="51" d="100"/>
        </p:scale>
        <p:origin x="-1110" y="-138"/>
      </p:cViewPr>
      <p:guideLst>
        <p:guide orient="horz" pos="3238"/>
        <p:guide pos="5759"/>
      </p:guideLst>
    </p:cSldViewPr>
  </p:slideViewPr>
  <p:outlineViewPr>
    <p:cViewPr>
      <p:scale>
        <a:sx n="33" d="100"/>
        <a:sy n="33" d="100"/>
      </p:scale>
      <p:origin x="246" y="229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578;&#1588;&#1575;&#1585;&#1603;&#1610;&#1577;%202019\travail%20rapport%20financier\dossier%20&#1578;&#1588;&#1582;&#1610;&#1589;%20&#1605;&#1575;&#1604;&#161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Desktop\&#1578;&#1588;&#1575;&#1585;&#1603;&#1610;&#1577;%202019\dossier%20&#1578;&#1588;&#1582;&#1610;&#1589;%20&#1605;&#1575;&#1604;&#161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annou\Desktop\lamiaaaa\dossier%20&#1578;&#1588;&#1582;&#1610;&#1589;%20&#1605;&#1575;&#1604;&#161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annou\Desktop\lamiaaaa\Classeur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annou\Desktop\lamiaaaa\dossier%20&#1578;&#1588;&#1582;&#1610;&#1589;%20&#1605;&#1575;&#1604;&#161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Classeur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578;&#1588;&#1575;&#1585;&#1603;&#1610;&#1577;%202019\&#1575;&#1604;&#1578;&#1588;&#1582;&#1610;&#1589;%20&#1575;&#1604;&#1601;&#1606;&#1610;%20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Feuil1!$A$3</c:f>
              <c:strCache>
                <c:ptCount val="1"/>
                <c:pt idx="0">
                  <c:v>تقديرات موارد العنوان الاول</c:v>
                </c:pt>
              </c:strCache>
            </c:strRef>
          </c:tx>
          <c:val>
            <c:numRef>
              <c:f>Feuil1!$B$3:$E$3</c:f>
              <c:numCache>
                <c:formatCode>General</c:formatCode>
                <c:ptCount val="4"/>
                <c:pt idx="0">
                  <c:v>3300</c:v>
                </c:pt>
                <c:pt idx="1">
                  <c:v>3630</c:v>
                </c:pt>
                <c:pt idx="2">
                  <c:v>4016</c:v>
                </c:pt>
                <c:pt idx="3">
                  <c:v>4473</c:v>
                </c:pt>
              </c:numCache>
            </c:numRef>
          </c:val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الإنجازات المحققة</c:v>
                </c:pt>
              </c:strCache>
            </c:strRef>
          </c:tx>
          <c:val>
            <c:numRef>
              <c:f>Feuil1!$B$4:$E$4</c:f>
              <c:numCache>
                <c:formatCode>General</c:formatCode>
                <c:ptCount val="4"/>
                <c:pt idx="0">
                  <c:v>3712</c:v>
                </c:pt>
                <c:pt idx="1">
                  <c:v>4787</c:v>
                </c:pt>
                <c:pt idx="2">
                  <c:v>4797</c:v>
                </c:pt>
                <c:pt idx="3">
                  <c:v>4456</c:v>
                </c:pt>
              </c:numCache>
            </c:numRef>
          </c:val>
        </c:ser>
        <c:axId val="106854656"/>
        <c:axId val="107134976"/>
      </c:barChart>
      <c:catAx>
        <c:axId val="106854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107134976"/>
        <c:crosses val="autoZero"/>
        <c:auto val="1"/>
        <c:lblAlgn val="ctr"/>
        <c:lblOffset val="100"/>
      </c:catAx>
      <c:valAx>
        <c:axId val="107134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068546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fr-FR"/>
          </a:p>
        </c:txPr>
      </c:legendEntry>
      <c:layout>
        <c:manualLayout>
          <c:xMode val="edge"/>
          <c:yMode val="edge"/>
          <c:x val="0.82895661366964291"/>
          <c:y val="0.32206798378163187"/>
          <c:w val="0.15810509935474126"/>
          <c:h val="0.33542692947172037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3.1055840921866563E-2"/>
          <c:y val="9.5848328594981588E-2"/>
          <c:w val="0.95355476163593744"/>
          <c:h val="0.71642604070279958"/>
        </c:manualLayout>
      </c:layout>
      <c:barChart>
        <c:barDir val="col"/>
        <c:grouping val="clustered"/>
        <c:ser>
          <c:idx val="0"/>
          <c:order val="0"/>
          <c:tx>
            <c:strRef>
              <c:f>Feuil1!$A$45</c:f>
              <c:strCache>
                <c:ptCount val="1"/>
                <c:pt idx="0">
                  <c:v>المعاليم الموظفة على العقارات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Feuil1!$B$44:$E$44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Feuil1!$B$45:$E$45</c:f>
              <c:numCache>
                <c:formatCode>General</c:formatCode>
                <c:ptCount val="4"/>
                <c:pt idx="0">
                  <c:v>427.9</c:v>
                </c:pt>
                <c:pt idx="1">
                  <c:v>520.6</c:v>
                </c:pt>
                <c:pt idx="2">
                  <c:v>481.9</c:v>
                </c:pt>
                <c:pt idx="3">
                  <c:v>471.2</c:v>
                </c:pt>
              </c:numCache>
            </c:numRef>
          </c:val>
        </c:ser>
        <c:ser>
          <c:idx val="1"/>
          <c:order val="1"/>
          <c:tx>
            <c:strRef>
              <c:f>Feuil1!$A$46</c:f>
              <c:strCache>
                <c:ptCount val="1"/>
                <c:pt idx="0">
                  <c:v>المعاليم الموظفة على الأنشطة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Feuil1!$B$44:$E$44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Feuil1!$B$46:$E$46</c:f>
              <c:numCache>
                <c:formatCode>General</c:formatCode>
                <c:ptCount val="4"/>
                <c:pt idx="0">
                  <c:v>1535</c:v>
                </c:pt>
                <c:pt idx="1">
                  <c:v>2005.6</c:v>
                </c:pt>
                <c:pt idx="2">
                  <c:v>2104</c:v>
                </c:pt>
                <c:pt idx="3">
                  <c:v>1967</c:v>
                </c:pt>
              </c:numCache>
            </c:numRef>
          </c:val>
        </c:ser>
        <c:ser>
          <c:idx val="2"/>
          <c:order val="2"/>
          <c:tx>
            <c:strRef>
              <c:f>Feuil1!$A$47</c:f>
              <c:strCache>
                <c:ptCount val="1"/>
                <c:pt idx="0">
                  <c:v>مداخيل الأملاك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Feuil1!$B$44:$E$44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Feuil1!$B$47:$E$47</c:f>
              <c:numCache>
                <c:formatCode>General</c:formatCode>
                <c:ptCount val="4"/>
                <c:pt idx="0">
                  <c:v>403.6</c:v>
                </c:pt>
                <c:pt idx="1">
                  <c:v>326</c:v>
                </c:pt>
                <c:pt idx="2">
                  <c:v>330</c:v>
                </c:pt>
                <c:pt idx="3">
                  <c:v>518.5</c:v>
                </c:pt>
              </c:numCache>
            </c:numRef>
          </c:val>
        </c:ser>
        <c:ser>
          <c:idx val="3"/>
          <c:order val="3"/>
          <c:tx>
            <c:strRef>
              <c:f>Feuil1!$A$48</c:f>
              <c:strCache>
                <c:ptCount val="1"/>
                <c:pt idx="0">
                  <c:v>مداخبل أخرى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Feuil1!$B$44:$E$44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Feuil1!$B$48:$E$48</c:f>
              <c:numCache>
                <c:formatCode>General</c:formatCode>
                <c:ptCount val="4"/>
                <c:pt idx="0">
                  <c:v>13.4</c:v>
                </c:pt>
                <c:pt idx="1">
                  <c:v>3</c:v>
                </c:pt>
                <c:pt idx="2">
                  <c:v>9.8000000000000007</c:v>
                </c:pt>
                <c:pt idx="3">
                  <c:v>16.5</c:v>
                </c:pt>
              </c:numCache>
            </c:numRef>
          </c:val>
        </c:ser>
        <c:gapWidth val="100"/>
        <c:overlap val="-24"/>
        <c:axId val="107183104"/>
        <c:axId val="107193088"/>
      </c:barChart>
      <c:catAx>
        <c:axId val="107183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193088"/>
        <c:crosses val="autoZero"/>
        <c:auto val="1"/>
        <c:lblAlgn val="ctr"/>
        <c:lblOffset val="100"/>
      </c:catAx>
      <c:valAx>
        <c:axId val="107193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18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86123342535632"/>
          <c:y val="0.88697659032755549"/>
          <c:w val="0.43078093701697595"/>
          <c:h val="0.101765421043604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depthPercent val="100"/>
      <c:rAngAx val="1"/>
    </c:view3D>
    <c:floor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594853540566207E-2"/>
          <c:y val="6.394169520896488E-2"/>
          <c:w val="0.7487028219560633"/>
          <c:h val="0.88825007680056167"/>
        </c:manualLayout>
      </c:layout>
      <c:bar3DChart>
        <c:barDir val="col"/>
        <c:grouping val="standard"/>
        <c:ser>
          <c:idx val="0"/>
          <c:order val="0"/>
          <c:tx>
            <c:strRef>
              <c:f>Feuil1!$A$24</c:f>
              <c:strCache>
                <c:ptCount val="1"/>
                <c:pt idx="0">
                  <c:v>ديون متخلدة بذمة المواطنين( المعلوم على العقارات المبنية)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Feuil1!$B$23:$E$23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Feuil1!$B$24:$E$24</c:f>
              <c:numCache>
                <c:formatCode>General</c:formatCode>
                <c:ptCount val="4"/>
                <c:pt idx="0">
                  <c:v>691.5</c:v>
                </c:pt>
                <c:pt idx="1">
                  <c:v>743.5</c:v>
                </c:pt>
                <c:pt idx="2">
                  <c:v>778</c:v>
                </c:pt>
                <c:pt idx="3">
                  <c:v>858</c:v>
                </c:pt>
              </c:numCache>
            </c:numRef>
          </c:val>
        </c:ser>
        <c:ser>
          <c:idx val="1"/>
          <c:order val="1"/>
          <c:tx>
            <c:strRef>
              <c:f>Feuil1!$A$25</c:f>
              <c:strCache>
                <c:ptCount val="1"/>
                <c:pt idx="0">
                  <c:v>الإستخلاصات المحققة 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Feuil1!$B$23:$E$23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Feuil1!$B$25:$E$25</c:f>
              <c:numCache>
                <c:formatCode>General</c:formatCode>
                <c:ptCount val="4"/>
                <c:pt idx="0">
                  <c:v>187.6</c:v>
                </c:pt>
                <c:pt idx="1">
                  <c:v>205.7</c:v>
                </c:pt>
                <c:pt idx="2">
                  <c:v>213.4</c:v>
                </c:pt>
                <c:pt idx="3">
                  <c:v>220.3</c:v>
                </c:pt>
              </c:numCache>
            </c:numRef>
          </c:val>
        </c:ser>
        <c:dLbls>
          <c:showVal val="1"/>
        </c:dLbls>
        <c:gapWidth val="84"/>
        <c:gapDepth val="53"/>
        <c:shape val="box"/>
        <c:axId val="107371904"/>
        <c:axId val="107373696"/>
        <c:axId val="107204608"/>
      </c:bar3DChart>
      <c:catAx>
        <c:axId val="107371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373696"/>
        <c:crosses val="autoZero"/>
        <c:auto val="1"/>
        <c:lblAlgn val="ctr"/>
        <c:lblOffset val="100"/>
      </c:catAx>
      <c:valAx>
        <c:axId val="107373696"/>
        <c:scaling>
          <c:orientation val="minMax"/>
        </c:scaling>
        <c:delete val="1"/>
        <c:axPos val="l"/>
        <c:numFmt formatCode="General" sourceLinked="1"/>
        <c:tickLblPos val="nextTo"/>
        <c:crossAx val="107371904"/>
        <c:crosses val="autoZero"/>
        <c:crossBetween val="between"/>
      </c:valAx>
      <c:serAx>
        <c:axId val="107204608"/>
        <c:scaling>
          <c:orientation val="minMax"/>
        </c:scaling>
        <c:axPos val="b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373696"/>
        <c:crosses val="autoZero"/>
      </c:ser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Feuil1!$D$11</c:f>
              <c:strCache>
                <c:ptCount val="1"/>
                <c:pt idx="0">
                  <c:v>الموارد الذاتية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7.2587464179230024E-4"/>
                  <c:y val="-3.30170914143603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034985671691892E-3"/>
                  <c:y val="-4.62239279801044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Feuil1!$E$10:$H$10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Feuil1!$E$11:$H$11</c:f>
              <c:numCache>
                <c:formatCode>General</c:formatCode>
                <c:ptCount val="4"/>
                <c:pt idx="0">
                  <c:v>1151</c:v>
                </c:pt>
                <c:pt idx="1">
                  <c:v>828.2</c:v>
                </c:pt>
                <c:pt idx="2">
                  <c:v>1486</c:v>
                </c:pt>
                <c:pt idx="3">
                  <c:v>1962</c:v>
                </c:pt>
              </c:numCache>
            </c:numRef>
          </c:val>
        </c:ser>
        <c:ser>
          <c:idx val="1"/>
          <c:order val="1"/>
          <c:tx>
            <c:strRef>
              <c:f>Feuil1!$D$12</c:f>
              <c:strCache>
                <c:ptCount val="1"/>
                <c:pt idx="0">
                  <c:v>قروض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721554929336005E-2"/>
                  <c:y val="-3.92156642577712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791618194053615E-2"/>
                  <c:y val="-8.3643298249713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811224925461154E-3"/>
                  <c:y val="-5.0626206835352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663806840011391E-2"/>
                  <c:y val="-2.852048309656074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Feuil1!$E$10:$H$10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Feuil1!$E$12:$H$12</c:f>
              <c:numCache>
                <c:formatCode>General</c:formatCode>
                <c:ptCount val="4"/>
                <c:pt idx="0">
                  <c:v>542.20000000000005</c:v>
                </c:pt>
                <c:pt idx="1">
                  <c:v>341.1</c:v>
                </c:pt>
                <c:pt idx="2">
                  <c:v>369</c:v>
                </c:pt>
                <c:pt idx="3">
                  <c:v>763</c:v>
                </c:pt>
              </c:numCache>
            </c:numRef>
          </c:val>
        </c:ser>
        <c:ser>
          <c:idx val="2"/>
          <c:order val="2"/>
          <c:tx>
            <c:strRef>
              <c:f>Feuil1!$D$13</c:f>
              <c:strCache>
                <c:ptCount val="1"/>
                <c:pt idx="0">
                  <c:v>مساعدات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3047452713365795E-2"/>
                  <c:y val="-1.78253019353506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104957015074948E-3"/>
                  <c:y val="-5.28273462629765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198390333428746E-3"/>
                  <c:y val="-2.13903623224208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439665928484545E-2"/>
                  <c:y val="-5.30434738902404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Feuil1!$E$10:$H$10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Feuil1!$E$13:$H$13</c:f>
              <c:numCache>
                <c:formatCode>General</c:formatCode>
                <c:ptCount val="4"/>
                <c:pt idx="0">
                  <c:v>495.5</c:v>
                </c:pt>
                <c:pt idx="1">
                  <c:v>495.7</c:v>
                </c:pt>
                <c:pt idx="2">
                  <c:v>417</c:v>
                </c:pt>
                <c:pt idx="3">
                  <c:v>417</c:v>
                </c:pt>
              </c:numCache>
            </c:numRef>
          </c:val>
        </c:ser>
        <c:dLbls>
          <c:showVal val="1"/>
        </c:dLbls>
        <c:gapDepth val="0"/>
        <c:shape val="box"/>
        <c:axId val="108152704"/>
        <c:axId val="108154240"/>
        <c:axId val="0"/>
      </c:bar3DChart>
      <c:catAx>
        <c:axId val="108152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154240"/>
        <c:crosses val="autoZero"/>
        <c:auto val="1"/>
        <c:lblAlgn val="ctr"/>
        <c:lblOffset val="100"/>
      </c:catAx>
      <c:valAx>
        <c:axId val="108154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15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008055501755815E-2"/>
          <c:y val="0.10016889057903744"/>
          <c:w val="0.58055555555555549"/>
          <c:h val="0.89814814814814814"/>
        </c:manualLayout>
      </c:layout>
      <c:pie3DChart>
        <c:varyColors val="1"/>
        <c:ser>
          <c:idx val="0"/>
          <c:order val="0"/>
          <c:explosion val="59"/>
          <c:dPt>
            <c:idx val="0"/>
            <c:explosion val="2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layout>
                <c:manualLayout>
                  <c:x val="3.6712631987654752E-2"/>
                  <c:y val="9.993251833376256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2120184472153864"/>
                  <c:y val="0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Feuil1!$A$33:$A$36</c:f>
              <c:strCache>
                <c:ptCount val="4"/>
                <c:pt idx="0">
                  <c:v>         القسم الأول: التأجيـر العمومي  </c:v>
                </c:pt>
                <c:pt idx="1">
                  <c:v>        القسـم الثـانـي : وسائـــل المصـالــح  </c:v>
                </c:pt>
                <c:pt idx="2">
                  <c:v>         القسم الثالث: التدخل العمومي  </c:v>
                </c:pt>
                <c:pt idx="3">
                  <c:v>    الجزء الثاني : فوائد الدين </c:v>
                </c:pt>
              </c:strCache>
            </c:strRef>
          </c:cat>
          <c:val>
            <c:numRef>
              <c:f>Feuil1!$E$33:$E$36</c:f>
              <c:numCache>
                <c:formatCode>General</c:formatCode>
                <c:ptCount val="4"/>
                <c:pt idx="0">
                  <c:v>2141514</c:v>
                </c:pt>
                <c:pt idx="1">
                  <c:v>1178847</c:v>
                </c:pt>
                <c:pt idx="2">
                  <c:v>249316</c:v>
                </c:pt>
                <c:pt idx="3">
                  <c:v>156381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95766348593964"/>
          <c:y val="9.1687228069390544E-2"/>
          <c:w val="0.30934038173236866"/>
          <c:h val="0.548460262246431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2246981627296588"/>
          <c:y val="0.17375000000000004"/>
          <c:w val="0.8775301837270304"/>
          <c:h val="0.60368802857976411"/>
        </c:manualLayout>
      </c:layout>
      <c:barChart>
        <c:barDir val="col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موارد العنوان الثاني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Feuil1!$B$2:$E$2</c:f>
              <c:numCache>
                <c:formatCode>General</c:formatCode>
                <c:ptCount val="4"/>
                <c:pt idx="0">
                  <c:v>2188.6999999999998</c:v>
                </c:pt>
                <c:pt idx="1">
                  <c:v>1665</c:v>
                </c:pt>
                <c:pt idx="2">
                  <c:v>2180</c:v>
                </c:pt>
                <c:pt idx="3">
                  <c:v>2786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نفقات العنوان الثاني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Feuil1!$B$3:$E$3</c:f>
              <c:numCache>
                <c:formatCode>General</c:formatCode>
                <c:ptCount val="4"/>
                <c:pt idx="0">
                  <c:v>2002.9</c:v>
                </c:pt>
                <c:pt idx="1">
                  <c:v>1193</c:v>
                </c:pt>
                <c:pt idx="2">
                  <c:v>1344.9</c:v>
                </c:pt>
                <c:pt idx="3">
                  <c:v>2435</c:v>
                </c:pt>
              </c:numCache>
            </c:numRef>
          </c:val>
        </c:ser>
        <c:dLbls>
          <c:showVal val="1"/>
        </c:dLbls>
        <c:gapWidth val="100"/>
        <c:overlap val="-24"/>
        <c:axId val="108490752"/>
        <c:axId val="108492288"/>
      </c:barChart>
      <c:catAx>
        <c:axId val="108490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492288"/>
        <c:crosses val="autoZero"/>
        <c:auto val="1"/>
        <c:lblAlgn val="ctr"/>
        <c:lblOffset val="100"/>
      </c:catAx>
      <c:valAx>
        <c:axId val="108492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49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6.1680044612410612E-2"/>
          <c:y val="8.1580861442747094E-2"/>
          <c:w val="0.61512891183467622"/>
          <c:h val="0.82835783396794749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3200"/>
                </a:pPr>
                <a:endParaRPr lang="fr-FR"/>
              </a:p>
            </c:txPr>
            <c:showPercent val="1"/>
            <c:showLeaderLines val="1"/>
          </c:dLbls>
          <c:cat>
            <c:strRef>
              <c:f>Feuil2!$A$2:$A$4</c:f>
              <c:strCache>
                <c:ptCount val="3"/>
                <c:pt idx="0">
                  <c:v>تمويل ذاتي </c:v>
                </c:pt>
                <c:pt idx="1">
                  <c:v>مساعدات </c:v>
                </c:pt>
                <c:pt idx="2">
                  <c:v>قرض </c:v>
                </c:pt>
              </c:strCache>
            </c:strRef>
          </c:cat>
          <c:val>
            <c:numRef>
              <c:f>Feuil2!$B$2:$B$4</c:f>
              <c:numCache>
                <c:formatCode>General</c:formatCode>
                <c:ptCount val="3"/>
                <c:pt idx="0">
                  <c:v>257</c:v>
                </c:pt>
                <c:pt idx="1">
                  <c:v>500</c:v>
                </c:pt>
                <c:pt idx="2">
                  <c:v>373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5400"/>
          </a:pPr>
          <a:endParaRPr lang="fr-FR"/>
        </a:p>
      </c:txPr>
    </c:legend>
    <c:plotVisOnly val="1"/>
  </c:chart>
  <c:spPr>
    <a:ln w="3175" cap="sq" cmpd="dbl"/>
    <a:effectLst>
      <a:outerShdw blurRad="368300" dist="419100" dir="6600000" algn="ctr" rotWithShape="0">
        <a:srgbClr val="000000">
          <a:alpha val="68000"/>
        </a:srgbClr>
      </a:outerShdw>
    </a:effectLst>
  </c:sp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C6F33-A996-4C19-BD3D-C4E8EAB9590F}" type="datetimeFigureOut">
              <a:rPr lang="fr-FR" smtClean="0"/>
              <a:pPr/>
              <a:t>28/01/2019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4F9CA-788B-4BA2-A1BC-C7485B4D2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pPr/>
              <a:t>2019/1/28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24074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53350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4137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453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19131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411389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064553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43043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55563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35308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528201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02342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8953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TN" altLang="fr-FR" sz="2400" b="1" dirty="0" smtClean="0">
                <a:solidFill>
                  <a:schemeClr val="bg1">
                    <a:lumMod val="10000"/>
                  </a:schemeClr>
                </a:solidFill>
              </a:rPr>
              <a:t>غياب المعلوم على النزل (50/0)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138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2003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0481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7239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=""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949031" y="1790316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985783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632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75636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  <p:sldLayoutId id="2147483778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18" y="443119"/>
            <a:ext cx="1486562" cy="129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0815" y="5318449"/>
            <a:ext cx="15781402" cy="167951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TN" sz="8800" dirty="0" smtClean="0"/>
              <a:t>التشخيص الفني </a:t>
            </a:r>
            <a:r>
              <a:rPr lang="ar-TN" sz="8800" dirty="0" err="1" smtClean="0"/>
              <a:t>و</a:t>
            </a:r>
            <a:r>
              <a:rPr lang="ar-TN" sz="8800" dirty="0" smtClean="0"/>
              <a:t> المالي</a:t>
            </a:r>
            <a:endParaRPr lang="fr-FR" sz="8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03164" y="3689131"/>
            <a:ext cx="15534409" cy="1328442"/>
          </a:xfrm>
          <a:prstGeom prst="rect">
            <a:avLst/>
          </a:prstGeom>
        </p:spPr>
        <p:txBody>
          <a:bodyPr vert="horz" lIns="163275" tIns="81638" rIns="163275" bIns="81638" rtlCol="0" anchor="t">
            <a:noAutofit/>
          </a:bodyPr>
          <a:lstStyle/>
          <a:p>
            <a:pPr marL="0" marR="0" lvl="0" indent="0" algn="ctr" defTabSz="16327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ar-TN" alt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ute 159 UltraLight" pitchFamily="50" charset="0"/>
                <a:ea typeface="+mj-ea"/>
                <a:cs typeface="+mj-cs"/>
              </a:rPr>
              <a:t>برنامج الاستثمار السنوي لسنة 2019 </a:t>
            </a:r>
            <a:r>
              <a:rPr kumimoji="1" lang="fr-FR" alt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ute 159 UltraLight" pitchFamily="50" charset="0"/>
                <a:ea typeface="+mj-ea"/>
                <a:cs typeface="+mj-cs"/>
              </a:rPr>
              <a:t/>
            </a:r>
            <a:br>
              <a:rPr kumimoji="1" lang="fr-FR" alt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ute 159 UltraLight" pitchFamily="50" charset="0"/>
                <a:ea typeface="+mj-ea"/>
                <a:cs typeface="+mj-cs"/>
              </a:rPr>
            </a:br>
            <a:r>
              <a:rPr kumimoji="1" lang="fr-FR" alt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ute 159 UltraLight" pitchFamily="50" charset="0"/>
                <a:ea typeface="+mj-ea"/>
                <a:cs typeface="+mj-cs"/>
              </a:rPr>
              <a:t> </a:t>
            </a:r>
            <a:br>
              <a:rPr kumimoji="1" lang="fr-FR" alt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ute 159 UltraLight" pitchFamily="50" charset="0"/>
                <a:ea typeface="+mj-ea"/>
                <a:cs typeface="+mj-cs"/>
              </a:rPr>
            </a:br>
            <a:endParaRPr kumimoji="1" lang="fr-FR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ute 159 UltraLight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6413" cy="10286999"/>
          </a:xfrm>
        </p:spPr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>
          <a:xfrm>
            <a:off x="541175" y="1718353"/>
            <a:ext cx="12596327" cy="2517745"/>
          </a:xfrm>
        </p:spPr>
        <p:txBody>
          <a:bodyPr>
            <a:normAutofit fontScale="92500"/>
          </a:bodyPr>
          <a:lstStyle/>
          <a:p>
            <a:r>
              <a:rPr lang="ar-TN" sz="8000" b="1" dirty="0" smtClean="0">
                <a:solidFill>
                  <a:srgbClr val="01ACE1"/>
                </a:solidFill>
              </a:rPr>
              <a:t>تقديم المشاريع المتواصلة لسنة2018</a:t>
            </a:r>
            <a:endParaRPr lang="fr-FR" sz="8000" b="1" dirty="0">
              <a:solidFill>
                <a:srgbClr val="01ACE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8" name="Image 7" descr="https://encrypted-tbn0.gstatic.com/images?q=tbn:ANd9GcR7bUnOeoE2CB0jng54t29zsPNmFzjh42zITvVUu6CXdj5kPK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5184" y="391886"/>
            <a:ext cx="934617" cy="8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شعار البلدية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886" y="279920"/>
            <a:ext cx="1009650" cy="97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335901" y="210687"/>
          <a:ext cx="17522888" cy="98103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82622"/>
                <a:gridCol w="1128232"/>
                <a:gridCol w="1638998"/>
                <a:gridCol w="1372184"/>
                <a:gridCol w="3812184"/>
                <a:gridCol w="1005907"/>
                <a:gridCol w="5881722"/>
                <a:gridCol w="1401039"/>
              </a:tblGrid>
              <a:tr h="619317">
                <a:tc gridSpan="8">
                  <a:txBody>
                    <a:bodyPr/>
                    <a:lstStyle/>
                    <a:p>
                      <a:pPr algn="ctr" rtl="1" fontAlgn="b"/>
                      <a:r>
                        <a:rPr lang="ar-TN" sz="3200" u="none" strike="noStrike" dirty="0"/>
                        <a:t>جدول متابعة المشاريع النهائية لسنة 2018</a:t>
                      </a:r>
                      <a:endParaRPr lang="ar-TN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 fontAlgn="b"/>
                      <a:endParaRPr lang="ar-T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236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المجموع حسب المناطق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تجميل مداخل المدن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تأهيل شبكة التنوير العمومي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تعبيد الطرقات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المناطق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الكلفة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الكلفة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أماكن التدخل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الكلفة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أماكن التدخل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الكلفة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أماكن التدخل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3618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270أد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50أد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مدخل ح.ش.ص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40أد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المحول الكهربائي غ3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180أد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- محمد عبد الوهاب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المنطقة 1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TN" sz="2000" u="none" strike="noStrike"/>
                        <a:t>( نهج أبو العتاهية )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- صالح عزيز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</a:p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</a:p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</a:p>
                    <a:p>
                      <a:pPr algn="r" fontAlgn="b"/>
                      <a:r>
                        <a:rPr lang="fr-FR" sz="3200" u="none" strike="noStrike" dirty="0"/>
                        <a:t> 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المحول الكهربائيغ5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- زنقة النسيم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3618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TN" sz="2000" u="none" strike="noStrike"/>
                        <a:t>( نهج التوحيدي )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-الهادي </a:t>
                      </a:r>
                      <a:r>
                        <a:rPr lang="ar-TN" sz="2000" u="none" strike="noStrike" dirty="0" err="1"/>
                        <a:t>الجويني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89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     -الفاضل بن عاشور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8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395أد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***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***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15أد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 err="1"/>
                        <a:t>المحوال</a:t>
                      </a:r>
                      <a:r>
                        <a:rPr lang="ar-TN" sz="2000" u="none" strike="noStrike" dirty="0"/>
                        <a:t> الكهربائي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380أد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-شارع 14 </a:t>
                      </a:r>
                      <a:r>
                        <a:rPr lang="ar-TN" sz="2000" u="none" strike="noStrike" dirty="0" err="1"/>
                        <a:t>جانفي</a:t>
                      </a:r>
                      <a:r>
                        <a:rPr lang="ar-TN" sz="2000" u="none" strike="noStrike" dirty="0"/>
                        <a:t> و جزء من شارع البيئة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المنطقة 2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بن زياد 2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شارع السلام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TN" sz="2000" u="none" strike="noStrike"/>
                        <a:t>( شارع السلام)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            --نهج </a:t>
                      </a:r>
                      <a:r>
                        <a:rPr lang="ar-TN" sz="2000" u="none" strike="noStrike" dirty="0" err="1"/>
                        <a:t>باردو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85789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          -نهج الوفاء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/>
                        <a:t> 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5789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نهج 20 مارس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/>
                        <a:t> 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rtl="1" fontAlgn="b"/>
                      <a:r>
                        <a:rPr lang="fr-FR" sz="2000" u="none" strike="noStrike" dirty="0" smtClean="0"/>
                        <a:t>275</a:t>
                      </a:r>
                      <a:r>
                        <a:rPr lang="ar-TN" sz="2000" u="none" strike="noStrike" dirty="0" smtClean="0"/>
                        <a:t>أد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***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***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15أد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المحول الكهربائي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260أد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شارع البيئة </a:t>
                      </a:r>
                      <a:r>
                        <a:rPr lang="ar-TN" sz="2000" u="none" strike="noStrike" dirty="0" err="1"/>
                        <a:t>و</a:t>
                      </a:r>
                      <a:r>
                        <a:rPr lang="ar-TN" sz="2000" u="none" strike="noStrike" dirty="0"/>
                        <a:t> </a:t>
                      </a:r>
                      <a:r>
                        <a:rPr lang="ar-TN" sz="2000" u="none" strike="noStrike" dirty="0" err="1"/>
                        <a:t>الأنهج</a:t>
                      </a:r>
                      <a:r>
                        <a:rPr lang="ar-TN" sz="2000" u="none" strike="noStrike" dirty="0"/>
                        <a:t> المحيطة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المنطقة 3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بنهج الأمير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 بدار الثقافة في حدود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607236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عبد القادر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نهج ( محمد </a:t>
                      </a:r>
                      <a:r>
                        <a:rPr lang="ar-TN" sz="2000" u="none" strike="noStrike" dirty="0" err="1"/>
                        <a:t>بشروش</a:t>
                      </a:r>
                      <a:r>
                        <a:rPr lang="ar-TN" sz="2000" u="none" strike="noStrike" dirty="0"/>
                        <a:t>،محمد المرزوقي،، أحمد </a:t>
                      </a:r>
                      <a:r>
                        <a:rPr lang="ar-TN" sz="2000" u="none" strike="noStrike" dirty="0" err="1"/>
                        <a:t>زروق</a:t>
                      </a:r>
                      <a:r>
                        <a:rPr lang="ar-TN" sz="2000" u="none" strike="noStrike" dirty="0"/>
                        <a:t>،مهج السعادة،نهج الجامع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09435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 smtClean="0"/>
                        <a:t>360أد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40أد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مدخل </a:t>
                      </a:r>
                      <a:r>
                        <a:rPr lang="ar-TN" sz="2000" u="none" strike="noStrike" dirty="0" smtClean="0"/>
                        <a:t> برج </a:t>
                      </a:r>
                      <a:r>
                        <a:rPr lang="ar-TN" sz="2000" u="none" strike="noStrike" dirty="0" err="1" smtClean="0"/>
                        <a:t>السدرية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40أد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المحول الكهربائي بحي 18 جانفي 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280أد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       - مدخل حي المستقبل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المنطقة 4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TN" sz="2000" u="none" strike="noStrike" dirty="0"/>
                        <a:t>-عمر بن عبد العزيز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2036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نهج حسن النحوي، بن طفيل، </a:t>
                      </a:r>
                      <a:r>
                        <a:rPr lang="ar-TN" sz="2000" u="none" strike="noStrike" dirty="0" err="1"/>
                        <a:t>أميلكار</a:t>
                      </a:r>
                      <a:r>
                        <a:rPr lang="ar-TN" sz="2000" u="none" strike="noStrike" dirty="0"/>
                        <a:t>، أسد ابن الفرات، نهج </a:t>
                      </a:r>
                      <a:r>
                        <a:rPr lang="ar-TN" sz="2000" u="none" strike="noStrike" dirty="0" err="1"/>
                        <a:t>حنبعل</a:t>
                      </a:r>
                      <a:r>
                        <a:rPr lang="ar-TN" sz="2000" u="none" strike="noStrike" dirty="0"/>
                        <a:t> 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85789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 08حاملة فانوس في برج </a:t>
                      </a:r>
                      <a:r>
                        <a:rPr lang="ar-TN" sz="2000" u="none" strike="noStrike" dirty="0" err="1"/>
                        <a:t>السدرية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ar-TN" sz="2000" u="none" strike="noStrike" dirty="0"/>
                        <a:t>جز </a:t>
                      </a:r>
                      <a:r>
                        <a:rPr lang="ar-TN" sz="2000" u="none" strike="noStrike" dirty="0" err="1"/>
                        <a:t>ء</a:t>
                      </a:r>
                      <a:r>
                        <a:rPr lang="ar-TN" sz="2000" u="none" strike="noStrike" dirty="0"/>
                        <a:t> من محمد علي الحامي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/>
                        <a:t> 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5789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 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نهج زنقة الصداقة، </a:t>
                      </a:r>
                      <a:r>
                        <a:rPr lang="ar-TN" sz="2000" u="none" strike="noStrike" dirty="0" err="1"/>
                        <a:t>الإيخاء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/>
                        <a:t> 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3618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 smtClean="0"/>
                        <a:t>40أد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***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***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40أد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المحول الكهربائي 4و 5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/>
                        <a:t>***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/>
                        <a:t>***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المنطقة 5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910854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 smtClean="0"/>
                        <a:t>1340أد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90أد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ar-TN" sz="2000" u="none" strike="noStrike"/>
                        <a:t>في طور الدراسة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150أد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 smtClean="0"/>
                        <a:t>تم الحصول على الموافقة النهائية من </a:t>
                      </a:r>
                      <a:r>
                        <a:rPr lang="ar-TN" sz="2000" u="none" strike="noStrike" dirty="0" err="1" smtClean="0"/>
                        <a:t>ص</a:t>
                      </a:r>
                      <a:r>
                        <a:rPr lang="ar-TN" sz="2000" u="none" strike="noStrike" dirty="0" smtClean="0"/>
                        <a:t>.ق.م.ج.م .تم إعطاء</a:t>
                      </a:r>
                      <a:r>
                        <a:rPr lang="ar-TN" sz="2000" u="none" strike="noStrike" baseline="0" dirty="0" smtClean="0"/>
                        <a:t> الإذن للمقاولة بالإنجاز بتاريخ 29/10/2018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/>
                        <a:t>1100أد</a:t>
                      </a:r>
                      <a:endParaRPr lang="ar-TN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 smtClean="0"/>
                        <a:t>تم الحصول على الموافقة المبدئية  من الصندوق و تم إعداد</a:t>
                      </a:r>
                      <a:r>
                        <a:rPr lang="ar-TN" sz="2000" u="none" strike="noStrike" baseline="0" dirty="0" smtClean="0"/>
                        <a:t> </a:t>
                      </a:r>
                      <a:r>
                        <a:rPr lang="ar-TN" sz="2000" u="none" strike="noStrike" baseline="0" dirty="0" err="1" smtClean="0"/>
                        <a:t>و</a:t>
                      </a:r>
                      <a:r>
                        <a:rPr lang="ar-TN" sz="2000" u="none" strike="noStrike" baseline="0" dirty="0" smtClean="0"/>
                        <a:t> فرز العروض </a:t>
                      </a:r>
                      <a:r>
                        <a:rPr lang="ar-TN" sz="2000" u="none" strike="noStrike" baseline="0" dirty="0" err="1" smtClean="0"/>
                        <a:t>و</a:t>
                      </a:r>
                      <a:r>
                        <a:rPr lang="ar-TN" sz="2000" u="none" strike="noStrike" baseline="0" dirty="0" smtClean="0"/>
                        <a:t> اختيار المقاولة المكلفة بالإنجاز.</a:t>
                      </a:r>
                    </a:p>
                    <a:p>
                      <a:pPr algn="r" rtl="1" fontAlgn="b"/>
                      <a:r>
                        <a:rPr lang="ar-TN" sz="2000" u="none" strike="noStrike" baseline="0" dirty="0" smtClean="0"/>
                        <a:t>في انتظار تحويل باقي </a:t>
                      </a:r>
                      <a:r>
                        <a:rPr lang="ar-TN" sz="2000" u="none" strike="noStrike" baseline="0" dirty="0" err="1" smtClean="0"/>
                        <a:t>الإعتمادات</a:t>
                      </a:r>
                      <a:r>
                        <a:rPr lang="ar-TN" sz="2000" u="none" strike="noStrike" baseline="0" dirty="0" smtClean="0"/>
                        <a:t> من المجلس </a:t>
                      </a:r>
                      <a:r>
                        <a:rPr lang="ar-TN" sz="2000" u="none" strike="noStrike" baseline="0" dirty="0" err="1" smtClean="0"/>
                        <a:t>الجهوي</a:t>
                      </a:r>
                      <a:r>
                        <a:rPr lang="ar-TN" sz="2000" u="none" strike="noStrike" baseline="0" dirty="0" smtClean="0"/>
                        <a:t> 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2000" u="none" strike="noStrike" dirty="0"/>
                        <a:t>المجموع حسب المحاور</a:t>
                      </a:r>
                      <a:endParaRPr lang="ar-TN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49736" y="1567543"/>
            <a:ext cx="8046395" cy="81122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>
          <a:xfrm>
            <a:off x="8789437" y="1923627"/>
            <a:ext cx="8864081" cy="2853645"/>
          </a:xfrm>
        </p:spPr>
        <p:txBody>
          <a:bodyPr>
            <a:noAutofit/>
          </a:bodyPr>
          <a:lstStyle/>
          <a:p>
            <a:r>
              <a:rPr lang="ar-TN" sz="6600" b="1" dirty="0" smtClean="0">
                <a:solidFill>
                  <a:srgbClr val="01ACE1"/>
                </a:solidFill>
              </a:rPr>
              <a:t>التشخيص المالي</a:t>
            </a:r>
            <a:endParaRPr lang="fr-FR" sz="6600" b="1" dirty="0">
              <a:solidFill>
                <a:srgbClr val="01ACE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pic>
        <p:nvPicPr>
          <p:cNvPr id="12" name="Espace réservé pour une image 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09" b="7809"/>
          <a:stretch/>
        </p:blipFill>
        <p:spPr>
          <a:xfrm>
            <a:off x="1119673" y="2052735"/>
            <a:ext cx="7184571" cy="6848669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ar-TN" altLang="ja-JP" dirty="0" smtClean="0"/>
          </a:p>
          <a:p>
            <a:endParaRPr lang="ar-TN" altLang="ja-JP" dirty="0" smtClean="0"/>
          </a:p>
          <a:p>
            <a:endParaRPr kumimoji="1" lang="ar-TN" altLang="ja-JP" dirty="0" smtClean="0"/>
          </a:p>
          <a:p>
            <a:endParaRPr lang="ar-TN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" name="Espace réservé pour une image  15" descr="حمام الشط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8996" b="8996"/>
          <a:stretch>
            <a:fillRect/>
          </a:stretch>
        </p:blipFill>
        <p:spPr>
          <a:xfrm>
            <a:off x="-11004331" y="-2645761"/>
            <a:ext cx="2585546" cy="1352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3" name="Espace réservé du texte 32"/>
          <p:cNvSpPr>
            <a:spLocks noGrp="1"/>
          </p:cNvSpPr>
          <p:nvPr>
            <p:ph type="body" sz="quarter" idx="15"/>
          </p:nvPr>
        </p:nvSpPr>
        <p:spPr>
          <a:xfrm>
            <a:off x="2228409" y="3526971"/>
            <a:ext cx="3649878" cy="1175657"/>
          </a:xfrm>
        </p:spPr>
        <p:txBody>
          <a:bodyPr/>
          <a:lstStyle/>
          <a:p>
            <a:r>
              <a:rPr lang="ar-TN" sz="8000" b="1" dirty="0" smtClean="0"/>
              <a:t>الموارد</a:t>
            </a:r>
            <a:endParaRPr lang="fr-FR" sz="8000" b="1" dirty="0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11108621" y="6514289"/>
            <a:ext cx="6336704" cy="100811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ar-SA" sz="6000" b="1" dirty="0">
                <a:solidFill>
                  <a:srgbClr val="FFFFFF"/>
                </a:solidFill>
              </a:rPr>
              <a:t>موارد العنوان </a:t>
            </a:r>
            <a:r>
              <a:rPr lang="ar-TN" sz="6000" b="1" dirty="0" smtClean="0">
                <a:solidFill>
                  <a:srgbClr val="FFFFFF"/>
                </a:solidFill>
              </a:rPr>
              <a:t>الأول</a:t>
            </a:r>
            <a:endParaRPr lang="fr-FR" sz="6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344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228">
        <p14:flip dir="r"/>
      </p:transition>
    </mc:Choice>
    <mc:Fallback>
      <p:transition spd="slow" advTm="4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837794" y="536028"/>
            <a:ext cx="4507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sz="6000" b="1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الموارد</a:t>
            </a:r>
            <a:endParaRPr lang="fr-FR" sz="600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295821" y="1399468"/>
            <a:ext cx="16200313" cy="3312368"/>
          </a:xfrm>
        </p:spPr>
        <p:txBody>
          <a:bodyPr>
            <a:normAutofit/>
          </a:bodyPr>
          <a:lstStyle/>
          <a:p>
            <a:pPr algn="r" rtl="1"/>
            <a:endParaRPr lang="ar-TN" altLang="fr-FR" sz="4400" dirty="0"/>
          </a:p>
          <a:p>
            <a:pPr algn="r" rtl="1"/>
            <a:r>
              <a:rPr lang="ar-TN" altLang="fr-FR" sz="4400" dirty="0"/>
              <a:t>خلال سنوات 2014-2017</a:t>
            </a:r>
            <a:r>
              <a:rPr lang="fr-FR" altLang="fr-FR" sz="4400" dirty="0"/>
              <a:t> </a:t>
            </a:r>
            <a:r>
              <a:rPr lang="ar-TN" altLang="fr-FR" sz="4400" dirty="0"/>
              <a:t> حققت البلدية نسقا تصاعديا في الموارد حيث خلال هذه الفترة كانت نسبة </a:t>
            </a:r>
            <a:r>
              <a:rPr lang="ar-TN" altLang="fr-FR" sz="4400" dirty="0" smtClean="0"/>
              <a:t>الاستخلاص </a:t>
            </a:r>
            <a:r>
              <a:rPr lang="ar-TN" altLang="fr-FR" sz="4400" dirty="0"/>
              <a:t>تفوق 100 </a:t>
            </a:r>
            <a:r>
              <a:rPr lang="fr-FR" altLang="fr-FR" sz="4400" dirty="0"/>
              <a:t>%</a:t>
            </a:r>
            <a:r>
              <a:rPr lang="ar-TN" altLang="fr-FR" sz="4400" dirty="0"/>
              <a:t> مثلما يبينه الجدول التالي:</a:t>
            </a:r>
            <a:endParaRPr lang="fr-FR" altLang="fr-FR" sz="4400" dirty="0">
              <a:solidFill>
                <a:srgbClr val="002060"/>
              </a:solidFill>
            </a:endParaRPr>
          </a:p>
          <a:p>
            <a:pPr lvl="1">
              <a:buNone/>
            </a:pPr>
            <a:endParaRPr lang="fr-FR" sz="66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8518030"/>
              </p:ext>
            </p:extLst>
          </p:nvPr>
        </p:nvGraphicFramePr>
        <p:xfrm>
          <a:off x="1760689" y="4711837"/>
          <a:ext cx="15390481" cy="4523041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4867941"/>
                <a:gridCol w="2632583"/>
                <a:gridCol w="2628686"/>
                <a:gridCol w="2632583"/>
                <a:gridCol w="2628688"/>
              </a:tblGrid>
              <a:tr h="980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5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dobe Fan Heiti Std B" panose="020B0700000000000000" pitchFamily="34" charset="-128"/>
                        </a:rPr>
                        <a:t>السنة</a:t>
                      </a:r>
                      <a:endParaRPr kumimoji="0" lang="fr-FR" altLang="fr-FR" sz="5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dobe Fan Heiti Std B" panose="020B07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dobe Fan Heiti Std B" panose="020B0700000000000000" pitchFamily="34" charset="-128"/>
                        </a:rPr>
                        <a:t>2014</a:t>
                      </a:r>
                      <a:endParaRPr kumimoji="0" lang="fr-FR" altLang="fr-FR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dobe Fan Heiti Std B" panose="020B07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dobe Fan Heiti Std B" panose="020B0700000000000000" pitchFamily="34" charset="-128"/>
                        </a:rPr>
                        <a:t>2015</a:t>
                      </a:r>
                      <a:endParaRPr kumimoji="0" lang="fr-FR" altLang="fr-FR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dobe Fan Heiti Std B" panose="020B07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dobe Fan Heiti Std B" panose="020B0700000000000000" pitchFamily="34" charset="-128"/>
                        </a:rPr>
                        <a:t>2016</a:t>
                      </a:r>
                      <a:endParaRPr kumimoji="0" lang="fr-FR" altLang="fr-FR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dobe Fan Heiti Std B" panose="020B07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dobe Fan Heiti Std B" panose="020B0700000000000000" pitchFamily="34" charset="-128"/>
                        </a:rPr>
                        <a:t>2017</a:t>
                      </a:r>
                      <a:endParaRPr kumimoji="0" lang="fr-FR" altLang="fr-FR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dobe Fan Heiti Std B" panose="020B07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</a:tr>
              <a:tr h="1415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تقديرات موارد العنوان الاول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3300</a:t>
                      </a:r>
                      <a:endParaRPr kumimoji="0" lang="fr-FR" altLang="fr-F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3630</a:t>
                      </a:r>
                      <a:endParaRPr kumimoji="0" lang="fr-FR" alt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4016</a:t>
                      </a:r>
                      <a:endParaRPr kumimoji="0" lang="fr-FR" alt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4473</a:t>
                      </a:r>
                      <a:endParaRPr kumimoji="0" lang="fr-FR" alt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</a:tr>
              <a:tr h="980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الإنجازات</a:t>
                      </a:r>
                      <a:r>
                        <a:rPr kumimoji="0" lang="ar-SA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المحققة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3712</a:t>
                      </a:r>
                      <a:endParaRPr kumimoji="0" lang="fr-FR" altLang="fr-F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4787</a:t>
                      </a:r>
                      <a:endParaRPr kumimoji="0" lang="fr-FR" alt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4797</a:t>
                      </a:r>
                      <a:endParaRPr kumimoji="0" lang="fr-FR" alt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4456</a:t>
                      </a:r>
                      <a:endParaRPr kumimoji="0" lang="fr-FR" alt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</a:tr>
              <a:tr h="9839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النسبة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%112,5</a:t>
                      </a:r>
                      <a:endParaRPr kumimoji="0" lang="fr-FR" alt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%131,9</a:t>
                      </a:r>
                      <a:endParaRPr kumimoji="0" lang="fr-FR" altLang="fr-F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r>
                        <a:rPr kumimoji="0" lang="fr-FR" altLang="fr-FR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kumimoji="0" lang="fr-FR" alt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99.62</a:t>
                      </a:r>
                      <a:r>
                        <a:rPr kumimoji="0" lang="fr-FR" altLang="fr-F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fr-FR" altLang="fr-F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3716000" y="4011731"/>
            <a:ext cx="4068148" cy="58477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761932" y="6769679"/>
            <a:ext cx="2389238" cy="58477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2015412" y="1828800"/>
          <a:ext cx="14723706" cy="621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130806" y="345606"/>
            <a:ext cx="11080391" cy="1203151"/>
          </a:xfrm>
        </p:spPr>
        <p:txBody>
          <a:bodyPr>
            <a:noAutofit/>
          </a:bodyPr>
          <a:lstStyle/>
          <a:p>
            <a:r>
              <a:rPr lang="ar-TN" altLang="fr-FR" sz="7200" dirty="0" smtClean="0">
                <a:solidFill>
                  <a:srgbClr val="00B0F0"/>
                </a:solidFill>
              </a:rPr>
              <a:t>الإنجازات المحققة بالنسبة للتقديرات </a:t>
            </a:r>
            <a:endParaRPr lang="fr-FR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638" y="196316"/>
            <a:ext cx="11080391" cy="1203151"/>
          </a:xfrm>
        </p:spPr>
        <p:txBody>
          <a:bodyPr>
            <a:noAutofit/>
          </a:bodyPr>
          <a:lstStyle/>
          <a:p>
            <a:r>
              <a:rPr lang="ar-TN" altLang="fr-FR" sz="8000" dirty="0">
                <a:solidFill>
                  <a:srgbClr val="00B0F0"/>
                </a:solidFill>
              </a:rPr>
              <a:t>تحليل الموارد الذاتية للبلدية </a:t>
            </a:r>
            <a:endParaRPr lang="fr-FR" sz="8000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166542" y="1399468"/>
            <a:ext cx="14329592" cy="504056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8580" y="3725763"/>
            <a:ext cx="8668439" cy="58477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="" xmlns:p14="http://schemas.microsoft.com/office/powerpoint/2010/main" val="4187220264"/>
              </p:ext>
            </p:extLst>
          </p:nvPr>
        </p:nvGraphicFramePr>
        <p:xfrm>
          <a:off x="965524" y="1018620"/>
          <a:ext cx="15710217" cy="676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space réservé du contenu 2"/>
          <p:cNvSpPr txBox="1">
            <a:spLocks noGrp="1"/>
          </p:cNvSpPr>
          <p:nvPr>
            <p:ph type="body" sz="quarter" idx="14"/>
          </p:nvPr>
        </p:nvSpPr>
        <p:spPr bwMode="auto">
          <a:xfrm>
            <a:off x="475303" y="7787147"/>
            <a:ext cx="162004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r" rtl="1">
              <a:spcBef>
                <a:spcPct val="20000"/>
              </a:spcBef>
              <a:buClr>
                <a:schemeClr val="tx1"/>
              </a:buClr>
              <a:defRPr/>
            </a:pP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      تطور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 هام </a:t>
            </a:r>
            <a:r>
              <a:rPr lang="ar-SA" sz="4400" dirty="0" err="1">
                <a:solidFill>
                  <a:schemeClr val="bg1">
                    <a:lumMod val="10000"/>
                  </a:schemeClr>
                </a:solidFill>
              </a:rPr>
              <a:t>للمعاليم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 الموظفة على الانشطة و خاصة منها المعلوم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 على 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المؤسسات 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ذات 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الصبغة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الصناعية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 و </a:t>
            </a:r>
            <a:r>
              <a:rPr lang="ar-SA" sz="4400" dirty="0" smtClean="0">
                <a:solidFill>
                  <a:schemeClr val="bg1">
                    <a:lumMod val="10000"/>
                  </a:schemeClr>
                </a:solidFill>
              </a:rPr>
              <a:t>المهنية</a:t>
            </a:r>
            <a:r>
              <a:rPr lang="ar-TN" sz="4400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و التجارية و ذلك نتيجة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 حذف الحد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 الاقصى</a:t>
            </a:r>
            <a:r>
              <a:rPr lang="ar-TN" sz="4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4400" dirty="0">
                <a:solidFill>
                  <a:schemeClr val="bg1">
                    <a:lumMod val="10000"/>
                  </a:schemeClr>
                </a:solidFill>
              </a:rPr>
              <a:t> الموظف على المؤسسات .</a:t>
            </a:r>
            <a:endParaRPr lang="fr-FR" sz="13800" kern="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85088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12" name="Espace réservé pour une image  1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46" b="15346"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182563" lvl="1" indent="0" algn="ctr" rtl="1">
              <a:lnSpc>
                <a:spcPct val="150000"/>
              </a:lnSpc>
              <a:buNone/>
            </a:pPr>
            <a:r>
              <a:rPr lang="ar-TN" altLang="fr-FR" sz="4000" b="1" dirty="0">
                <a:solidFill>
                  <a:schemeClr val="bg1"/>
                </a:solidFill>
              </a:rPr>
              <a:t>أهمية العمل الذي تقوم به البلدية في تعبئة الموارد </a:t>
            </a:r>
            <a:endParaRPr lang="fr-FR" altLang="fr-FR" sz="4000" b="1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1"/>
          </p:nvPr>
        </p:nvSpPr>
        <p:spPr>
          <a:xfrm>
            <a:off x="430238" y="3713224"/>
            <a:ext cx="8498925" cy="773203"/>
          </a:xfrm>
        </p:spPr>
        <p:txBody>
          <a:bodyPr/>
          <a:lstStyle/>
          <a:p>
            <a:pPr marL="182563" lvl="1" indent="0" algn="r">
              <a:lnSpc>
                <a:spcPct val="150000"/>
              </a:lnSpc>
              <a:buNone/>
              <a:defRPr/>
            </a:pPr>
            <a:r>
              <a:rPr lang="ar-TN" sz="3600" b="1" kern="0" dirty="0">
                <a:solidFill>
                  <a:schemeClr val="bg1"/>
                </a:solidFill>
              </a:rPr>
              <a:t>يضمن توازن مالي للبلدية يساعد في حسن سير المصالح البلدية بتوفير الأجور اللازمة و مصاريف </a:t>
            </a:r>
            <a:r>
              <a:rPr lang="ar-TN" sz="3600" b="1" kern="0" dirty="0" smtClean="0">
                <a:solidFill>
                  <a:schemeClr val="bg1"/>
                </a:solidFill>
              </a:rPr>
              <a:t>التسيير</a:t>
            </a:r>
            <a:endParaRPr lang="fr-FR" sz="3600" b="1" kern="0" dirty="0">
              <a:solidFill>
                <a:schemeClr val="bg1"/>
              </a:solidFill>
            </a:endParaRPr>
          </a:p>
          <a:p>
            <a:pPr marL="182563" lvl="1" indent="0" algn="r">
              <a:lnSpc>
                <a:spcPct val="150000"/>
              </a:lnSpc>
              <a:buNone/>
              <a:defRPr/>
            </a:pPr>
            <a:endParaRPr lang="fr-FR" sz="36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82563" lvl="1" indent="0" algn="ctr">
              <a:lnSpc>
                <a:spcPct val="150000"/>
              </a:lnSpc>
              <a:buNone/>
              <a:defRPr/>
            </a:pPr>
            <a:r>
              <a:rPr lang="ar-TN" sz="6000" b="1" dirty="0">
                <a:solidFill>
                  <a:schemeClr val="tx1"/>
                </a:solidFill>
              </a:rPr>
              <a:t> إضافة  إلى ضمان سير برامج </a:t>
            </a:r>
            <a:r>
              <a:rPr lang="ar-TN" sz="6000" b="1" dirty="0" smtClean="0">
                <a:solidFill>
                  <a:schemeClr val="tx1"/>
                </a:solidFill>
              </a:rPr>
              <a:t>الاستثمار</a:t>
            </a:r>
            <a:endParaRPr lang="fr-FR" sz="6000" b="1" dirty="0">
              <a:solidFill>
                <a:schemeClr val="tx1"/>
              </a:solidFill>
            </a:endParaRPr>
          </a:p>
        </p:txBody>
      </p:sp>
      <p:pic>
        <p:nvPicPr>
          <p:cNvPr id="15" name="Espace réservé pour une image  1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30" b="923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5689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361" y="274363"/>
            <a:ext cx="11080391" cy="1203151"/>
          </a:xfrm>
        </p:spPr>
        <p:txBody>
          <a:bodyPr>
            <a:noAutofit/>
          </a:bodyPr>
          <a:lstStyle/>
          <a:p>
            <a:pPr rtl="1"/>
            <a:r>
              <a:rPr lang="ar-TN" altLang="fr-FR" sz="8000" b="1" dirty="0">
                <a:solidFill>
                  <a:srgbClr val="01ACE1"/>
                </a:solidFill>
              </a:rPr>
              <a:t>و تنقسم هذه الموارد </a:t>
            </a:r>
            <a:endParaRPr lang="fr-FR" altLang="fr-FR" sz="8000" b="1" dirty="0">
              <a:solidFill>
                <a:srgbClr val="01ACE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0" y="3762669"/>
            <a:ext cx="6902245" cy="73742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68361" y="6837182"/>
            <a:ext cx="15521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algn="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ar-TN" altLang="fr-FR" sz="4400" kern="0" dirty="0"/>
              <a:t> و تبيين هذه النسب مجهودات البلدية في استخلاص مواردها الذاتية التي </a:t>
            </a:r>
            <a:r>
              <a:rPr lang="ar-TN" altLang="fr-FR" sz="4400" kern="0" dirty="0" smtClean="0"/>
              <a:t>تتراوح </a:t>
            </a:r>
            <a:r>
              <a:rPr lang="ar-TN" altLang="fr-FR" sz="4400" kern="0" dirty="0"/>
              <a:t>بين65 و72 بالمائة </a:t>
            </a:r>
            <a:endParaRPr lang="fr-FR" altLang="fr-FR" sz="4400" kern="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128471"/>
              </p:ext>
            </p:extLst>
          </p:nvPr>
        </p:nvGraphicFramePr>
        <p:xfrm>
          <a:off x="1623261" y="1936774"/>
          <a:ext cx="15222373" cy="4759472"/>
        </p:xfrm>
        <a:graphic>
          <a:graphicData uri="http://schemas.openxmlformats.org/drawingml/2006/table">
            <a:tbl>
              <a:tblPr rtl="1">
                <a:tableStyleId>{775DCB02-9BB8-47FD-8907-85C794F793BA}</a:tableStyleId>
              </a:tblPr>
              <a:tblGrid>
                <a:gridCol w="5075266"/>
                <a:gridCol w="2534209"/>
                <a:gridCol w="2537632"/>
                <a:gridCol w="2537634"/>
                <a:gridCol w="2537632"/>
              </a:tblGrid>
              <a:tr h="73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kumimoji="0" lang="ar-TN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</a:tr>
              <a:tr h="73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موارد ذاتية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2586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3450,2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3324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2973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</a:tr>
              <a:tr h="903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النسبة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69,7%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72,1%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kumimoji="0" lang="ar-TN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69.3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66.7</a:t>
                      </a:r>
                      <a:r>
                        <a:rPr kumimoji="0" lang="fr-FR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</a:tr>
              <a:tr h="73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تحويلات من الدولة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1126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1336,8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1473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1483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</a:tr>
              <a:tr h="73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النسبة</a:t>
                      </a:r>
                      <a:endParaRPr kumimoji="0" lang="fr-FR" altLang="fr-FR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30,3%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27,9%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kumimoji="0" lang="ar-TN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30.7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33.3</a:t>
                      </a:r>
                      <a:r>
                        <a:rPr kumimoji="0" lang="fr-FR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</a:tr>
              <a:tr h="73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الجملة</a:t>
                      </a:r>
                      <a:endParaRPr kumimoji="0" lang="fr-FR" altLang="fr-FR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3712</a:t>
                      </a:r>
                      <a:endParaRPr kumimoji="0" lang="fr-FR" alt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4787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4797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4456</a:t>
                      </a:r>
                      <a:endParaRPr kumimoji="0" lang="fr-FR" alt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 horzOverflow="overflow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14016954" y="1180141"/>
            <a:ext cx="2772697" cy="594745"/>
          </a:xfrm>
          <a:prstGeom prst="roundRect">
            <a:avLst/>
          </a:prstGeom>
          <a:noFill/>
          <a:ln>
            <a:solidFill>
              <a:srgbClr val="B042D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10000"/>
                  </a:schemeClr>
                </a:solidFill>
              </a:rPr>
              <a:t>ال</a:t>
            </a:r>
            <a:r>
              <a:rPr lang="ar-TN" b="1" dirty="0">
                <a:solidFill>
                  <a:schemeClr val="bg1">
                    <a:lumMod val="10000"/>
                  </a:schemeClr>
                </a:solidFill>
              </a:rPr>
              <a:t>و</a:t>
            </a:r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حدة: ألف دينار</a:t>
            </a:r>
            <a:endParaRPr lang="fr-FR" sz="44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kumimoji="1"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3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0" y="2671809"/>
            <a:ext cx="6799385" cy="2102885"/>
          </a:xfrm>
        </p:spPr>
        <p:txBody>
          <a:bodyPr/>
          <a:lstStyle/>
          <a:p>
            <a:pPr rtl="1">
              <a:buClr>
                <a:schemeClr val="bg2">
                  <a:lumMod val="75000"/>
                </a:schemeClr>
              </a:buClr>
              <a:defRPr/>
            </a:pP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 smtClean="0"/>
              <a:t> *</a:t>
            </a:r>
            <a:r>
              <a:rPr lang="ar-SA" sz="4000" b="1" dirty="0" smtClean="0"/>
              <a:t>ضعف </a:t>
            </a:r>
            <a:r>
              <a:rPr lang="ar-SA" sz="4000" b="1" dirty="0"/>
              <a:t>مردود </a:t>
            </a:r>
            <a:r>
              <a:rPr lang="ar-SA" sz="4000" b="1" dirty="0" err="1"/>
              <a:t>المعاليم</a:t>
            </a:r>
            <a:r>
              <a:rPr lang="ar-SA" sz="4000" b="1" dirty="0"/>
              <a:t> الموظفة على العقارات رغم ما يتوفر بالمنطقة البلدية من عقارات معدة للسكنى حوالي </a:t>
            </a:r>
            <a:r>
              <a:rPr lang="ar-TN" sz="4000" b="1" dirty="0"/>
              <a:t>   </a:t>
            </a:r>
            <a:r>
              <a:rPr lang="ar-TN" sz="4000" b="1" dirty="0" smtClean="0"/>
              <a:t>10 </a:t>
            </a:r>
            <a:r>
              <a:rPr lang="ar-SA" sz="4000" b="1" dirty="0"/>
              <a:t>آلاف مسكن، و أراضي غير مبنية و تقاسيم بصدد التهيئة.</a:t>
            </a:r>
            <a:r>
              <a:rPr lang="fr-FR" sz="4000" b="1" dirty="0"/>
              <a:t/>
            </a:r>
            <a:br>
              <a:rPr lang="fr-FR" sz="4000" b="1" dirty="0"/>
            </a:br>
            <a:endParaRPr lang="fr-FR" altLang="fr-FR" sz="4000" b="1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>
            <a:off x="9156330" y="4293197"/>
            <a:ext cx="8733085" cy="3209571"/>
          </a:xfrm>
        </p:spPr>
        <p:txBody>
          <a:bodyPr>
            <a:noAutofit/>
          </a:bodyPr>
          <a:lstStyle/>
          <a:p>
            <a:pPr algn="r" rtl="1"/>
            <a:r>
              <a:rPr lang="fr-FR" sz="4000" b="1" dirty="0" smtClean="0"/>
              <a:t>*</a:t>
            </a:r>
            <a:r>
              <a:rPr lang="ar-SA" sz="3600" b="1" dirty="0" smtClean="0"/>
              <a:t>ضعف </a:t>
            </a:r>
            <a:r>
              <a:rPr lang="ar-SA" sz="3600" b="1" dirty="0"/>
              <a:t>مداخيل الأملاك و الذي يقتصر على مداخيل قاعة الافراح وهو ما يستدعي ضرورة تضافر الجهود لتسوية الوضعية العقارية للأرض التي سيقام فوقها السوق اليومي ببئر الباي. وتوفير مقاسم لإنشاء مشاريع تجارية أخرى.</a:t>
            </a:r>
            <a:r>
              <a:rPr lang="ar-TN" sz="3600" b="1" dirty="0"/>
              <a:t/>
            </a:r>
            <a:br>
              <a:rPr lang="ar-TN" sz="3600" b="1" dirty="0"/>
            </a:br>
            <a:r>
              <a:rPr lang="fr-FR" sz="3600" b="1" dirty="0"/>
              <a:t/>
            </a:r>
            <a:br>
              <a:rPr lang="fr-FR" sz="3600" b="1" dirty="0"/>
            </a:br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79988805"/>
      </p:ext>
    </p:extLst>
  </p:cSld>
  <p:clrMapOvr>
    <a:masterClrMapping/>
  </p:clrMapOvr>
  <p:transition spd="slow" advTm="3806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02" y="0"/>
            <a:ext cx="1486562" cy="129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482" y="1698816"/>
            <a:ext cx="14658510" cy="813564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rtl="1">
              <a:lnSpc>
                <a:spcPct val="150000"/>
              </a:lnSpc>
            </a:pP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تندرج أعمال هذه الجلسة في إطار تنفيذ برنامج التنمية الحضرية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الحوكمة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المحلية لإعداد البرنامج السنوي للاستثمار البلدي لسنة 2019 تطبيقا للأمر عدد 3505 لسنة 2014 المؤرخ في 30سبتمبر 2014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القرار المشترك لوزير الداخلية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وزير المالية المؤرخ في 13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جويلية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2015 والقرار المشترك المؤرخ في 14 نوفمبر 2017 المتعلق بضبط الشروط الدنيا المستوجبة لتحويل المساعدات السنوية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إتباع المنهجية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التشاركية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المعدة في الغرض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التي تضم مراحل إعداد البرنامج منها هذه الجلسة الأولى </a:t>
            </a:r>
            <a:r>
              <a:rPr lang="ar-TN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التشاركية</a:t>
            </a:r>
            <a:r>
              <a:rPr lang="ar-TN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و التي سيقع من خلالها تقديم النقاط التالية:</a:t>
            </a:r>
            <a:r>
              <a:rPr lang="ar-TN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TN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74229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7593563"/>
            <a:ext cx="16508413" cy="1203325"/>
          </a:xfrm>
        </p:spPr>
        <p:txBody>
          <a:bodyPr>
            <a:normAutofit fontScale="90000"/>
          </a:bodyPr>
          <a:lstStyle/>
          <a:p>
            <a:pPr algn="r" rtl="1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4400" b="1" dirty="0">
                <a:solidFill>
                  <a:sysClr val="windowText" lastClr="000000"/>
                </a:solidFill>
              </a:rPr>
              <a:t/>
            </a:r>
            <a:br>
              <a:rPr lang="fr-FR" sz="4400" b="1" dirty="0">
                <a:solidFill>
                  <a:sysClr val="windowText" lastClr="000000"/>
                </a:solidFill>
              </a:rPr>
            </a:br>
            <a:r>
              <a:rPr lang="ar-SA" sz="4400" b="1" dirty="0">
                <a:solidFill>
                  <a:sysClr val="windowText" lastClr="000000"/>
                </a:solidFill>
              </a:rPr>
              <a:t>مساهمة المواطن في ميزانية البلدية حيث أنه و خلال سنة 201</a:t>
            </a:r>
            <a:r>
              <a:rPr lang="ar-TN" sz="4400" b="1" dirty="0">
                <a:solidFill>
                  <a:sysClr val="windowText" lastClr="000000"/>
                </a:solidFill>
              </a:rPr>
              <a:t>7</a:t>
            </a:r>
            <a:r>
              <a:rPr lang="ar-SA" sz="4400" b="1" dirty="0">
                <a:solidFill>
                  <a:sysClr val="windowText" lastClr="000000"/>
                </a:solidFill>
              </a:rPr>
              <a:t> لم تتعدى </a:t>
            </a:r>
            <a:r>
              <a:rPr lang="ar-SA" sz="4400" b="1">
                <a:solidFill>
                  <a:sysClr val="windowText" lastClr="000000"/>
                </a:solidFill>
              </a:rPr>
              <a:t>هذه </a:t>
            </a:r>
            <a:r>
              <a:rPr lang="ar-SA" sz="4400" b="1" smtClean="0">
                <a:solidFill>
                  <a:sysClr val="windowText" lastClr="000000"/>
                </a:solidFill>
              </a:rPr>
              <a:t>المساهمة</a:t>
            </a:r>
            <a:r>
              <a:rPr lang="ar-TN" sz="4400" b="1" smtClean="0">
                <a:solidFill>
                  <a:sysClr val="windowText" lastClr="000000"/>
                </a:solidFill>
              </a:rPr>
              <a:t>.66</a:t>
            </a:r>
            <a:r>
              <a:rPr lang="ar-SA" sz="4400" b="1" dirty="0">
                <a:solidFill>
                  <a:sysClr val="windowText" lastClr="000000"/>
                </a:solidFill>
              </a:rPr>
              <a:t>دنانير في السنة</a:t>
            </a:r>
            <a:endParaRPr lang="ar-T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091380"/>
            <a:ext cx="18523974" cy="707923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1" y="4011731"/>
            <a:ext cx="18877936" cy="707923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761932" y="6769679"/>
            <a:ext cx="2389238" cy="58477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8121610"/>
              </p:ext>
            </p:extLst>
          </p:nvPr>
        </p:nvGraphicFramePr>
        <p:xfrm>
          <a:off x="1445341" y="1091380"/>
          <a:ext cx="15485807" cy="678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-1804168" y="8594014"/>
            <a:ext cx="17191704" cy="26633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 fontScale="975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ar-SA" sz="4800" b="1" dirty="0">
                <a:solidFill>
                  <a:srgbClr val="FF0000"/>
                </a:solidFill>
              </a:rPr>
              <a:t>مساهمة ضعيفة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ar-SA" sz="4800" b="1" dirty="0">
                <a:solidFill>
                  <a:srgbClr val="FF0000"/>
                </a:solidFill>
              </a:rPr>
              <a:t>مقارنة بما تقد</a:t>
            </a:r>
            <a:r>
              <a:rPr lang="ar-TN" sz="4800" b="1" dirty="0">
                <a:solidFill>
                  <a:srgbClr val="FF0000"/>
                </a:solidFill>
              </a:rPr>
              <a:t>ّ</a:t>
            </a:r>
            <a:r>
              <a:rPr lang="ar-SA" sz="4800" b="1" dirty="0">
                <a:solidFill>
                  <a:srgbClr val="FF0000"/>
                </a:solidFill>
              </a:rPr>
              <a:t>مه البلدية من خدمات.</a:t>
            </a:r>
            <a:endParaRPr lang="ar-TN" sz="4800" b="1" dirty="0">
              <a:solidFill>
                <a:srgbClr val="FF0000"/>
              </a:solidFill>
            </a:endParaRPr>
          </a:p>
          <a:p>
            <a:pPr algn="r" rtl="1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ar-TN" sz="48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15324082" y="8986346"/>
            <a:ext cx="1072055" cy="882868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4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ar-TN" altLang="ja-JP" dirty="0" smtClean="0"/>
          </a:p>
          <a:p>
            <a:endParaRPr lang="ar-TN" altLang="ja-JP" dirty="0" smtClean="0"/>
          </a:p>
          <a:p>
            <a:endParaRPr kumimoji="1" lang="ar-TN" altLang="ja-JP" dirty="0" smtClean="0"/>
          </a:p>
          <a:p>
            <a:endParaRPr lang="ar-TN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" name="Espace réservé pour une image  15" descr="حمام الشط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8996" b="8996"/>
          <a:stretch>
            <a:fillRect/>
          </a:stretch>
        </p:blipFill>
        <p:spPr>
          <a:xfrm>
            <a:off x="-11004331" y="-2645761"/>
            <a:ext cx="2585546" cy="1352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3" name="Espace réservé du texte 32"/>
          <p:cNvSpPr>
            <a:spLocks noGrp="1"/>
          </p:cNvSpPr>
          <p:nvPr>
            <p:ph type="body" sz="quarter" idx="15"/>
          </p:nvPr>
        </p:nvSpPr>
        <p:spPr>
          <a:xfrm>
            <a:off x="2228409" y="3526971"/>
            <a:ext cx="3649878" cy="1175657"/>
          </a:xfrm>
        </p:spPr>
        <p:txBody>
          <a:bodyPr/>
          <a:lstStyle/>
          <a:p>
            <a:r>
              <a:rPr lang="ar-TN" sz="8000" b="1" dirty="0" smtClean="0"/>
              <a:t>الموارد</a:t>
            </a:r>
            <a:endParaRPr lang="fr-FR" sz="8000" b="1" dirty="0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11108621" y="6514289"/>
            <a:ext cx="6336704" cy="100811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ar-SA" sz="6000" b="1" dirty="0">
                <a:solidFill>
                  <a:srgbClr val="FFFFFF"/>
                </a:solidFill>
              </a:rPr>
              <a:t>موارد العنوان </a:t>
            </a:r>
            <a:r>
              <a:rPr lang="ar-TN" sz="6000" b="1" dirty="0" smtClean="0">
                <a:solidFill>
                  <a:srgbClr val="FFFFFF"/>
                </a:solidFill>
              </a:rPr>
              <a:t>الثاني</a:t>
            </a:r>
            <a:endParaRPr lang="fr-FR" sz="6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344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228">
        <p14:flip dir="r"/>
      </p:transition>
    </mc:Choice>
    <mc:Fallback>
      <p:transition spd="slow" advTm="4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3484" y="214269"/>
            <a:ext cx="8450826" cy="1203151"/>
          </a:xfrm>
        </p:spPr>
        <p:txBody>
          <a:bodyPr>
            <a:noAutofit/>
          </a:bodyPr>
          <a:lstStyle/>
          <a:p>
            <a:r>
              <a:rPr lang="ar-SA" sz="8000" b="1" dirty="0">
                <a:solidFill>
                  <a:srgbClr val="01ACE1"/>
                </a:solidFill>
              </a:rPr>
              <a:t>موارد العنوان الثاني</a:t>
            </a:r>
            <a:endParaRPr lang="fr-FR" sz="8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166542" y="1399468"/>
            <a:ext cx="14329592" cy="504056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4025762"/>
            <a:ext cx="8052619" cy="686074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0645026"/>
              </p:ext>
            </p:extLst>
          </p:nvPr>
        </p:nvGraphicFramePr>
        <p:xfrm>
          <a:off x="832970" y="2161428"/>
          <a:ext cx="16370707" cy="691093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071692"/>
                <a:gridCol w="1890599"/>
                <a:gridCol w="1669666"/>
                <a:gridCol w="1930440"/>
                <a:gridCol w="1604474"/>
                <a:gridCol w="1999255"/>
                <a:gridCol w="1604475"/>
                <a:gridCol w="1995631"/>
                <a:gridCol w="1604475"/>
              </a:tblGrid>
              <a:tr h="1484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بيان المورد</a:t>
                      </a:r>
                      <a:endParaRPr kumimoji="0" lang="fr-FR" altLang="fr-FR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kumimoji="0" lang="fr-FR" altLang="fr-FR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kumimoji="0" lang="ar-SA" altLang="fr-FR" sz="4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fr-FR" altLang="fr-FR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kumimoji="0" lang="ar-TN" altLang="fr-FR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fr-FR" altLang="fr-F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745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3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fr-FR" altLang="fr-FR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الإنجاز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الإنجاز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الإنجاز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الإنجاز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</a:tr>
              <a:tr h="13379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الموارد الذاتية</a:t>
                      </a:r>
                      <a:endParaRPr kumimoji="0" lang="fr-FR" altLang="fr-FR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1151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52,6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828,2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49,7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1486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65.4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1942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62,4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</a:tr>
              <a:tr h="826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قروض</a:t>
                      </a:r>
                      <a:endParaRPr kumimoji="0" lang="fr-FR" altLang="fr-FR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542,2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24,8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341,1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20,5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21.4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763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24,3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</a:tr>
              <a:tr h="1597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مساعدات</a:t>
                      </a:r>
                      <a:endParaRPr kumimoji="0" lang="fr-FR" altLang="fr-FR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495,5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22,6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495,7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13.2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13,3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</a:tr>
              <a:tr h="826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r-FR" sz="4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الجملة</a:t>
                      </a:r>
                      <a:endParaRPr kumimoji="0" lang="fr-FR" altLang="fr-FR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2188,7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1665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2272</a:t>
                      </a:r>
                      <a:endParaRPr kumimoji="0" lang="fr-FR" alt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21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15000"/>
                        </a:spcBef>
                        <a:buClr>
                          <a:schemeClr val="tx1"/>
                        </a:buClr>
                        <a:defRPr sz="19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7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altLang="fr-FR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3142</a:t>
                      </a:r>
                      <a:endParaRPr kumimoji="0" lang="fr-FR" alt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15072851" y="1179870"/>
            <a:ext cx="2772697" cy="59474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10000"/>
                  </a:schemeClr>
                </a:solidFill>
              </a:rPr>
              <a:t>ال</a:t>
            </a:r>
            <a:r>
              <a:rPr lang="ar-TN" b="1" dirty="0">
                <a:solidFill>
                  <a:schemeClr val="bg1">
                    <a:lumMod val="10000"/>
                  </a:schemeClr>
                </a:solidFill>
              </a:rPr>
              <a:t>و</a:t>
            </a:r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حدة: ألف دينار</a:t>
            </a:r>
            <a:endParaRPr lang="fr-FR" sz="44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kumimoji="1"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75638" y="196316"/>
            <a:ext cx="1108039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smtClean="0">
                <a:solidFill>
                  <a:srgbClr val="01ACE1"/>
                </a:solidFill>
              </a:rPr>
              <a:t>موارد العنوان الثاني</a:t>
            </a:r>
            <a:endParaRPr lang="fr-FR" sz="8000" dirty="0">
              <a:solidFill>
                <a:srgbClr val="00B0F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3725763"/>
            <a:ext cx="8967019" cy="58477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Espace réservé du contenu 2"/>
          <p:cNvSpPr txBox="1">
            <a:spLocks noGrp="1"/>
          </p:cNvSpPr>
          <p:nvPr>
            <p:ph type="body" sz="quarter" idx="14"/>
          </p:nvPr>
        </p:nvSpPr>
        <p:spPr bwMode="auto">
          <a:xfrm>
            <a:off x="950732" y="7664673"/>
            <a:ext cx="162004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ar-SA" sz="4800" dirty="0">
                <a:solidFill>
                  <a:schemeClr val="bg1">
                    <a:lumMod val="10000"/>
                  </a:schemeClr>
                </a:solidFill>
              </a:rPr>
              <a:t>تسعى البلدية دائما لتوفير القدر الكافي من التمويل الذاتي للمشاريع وهو في اغلب الأحيان يفوق </a:t>
            </a:r>
            <a:r>
              <a:rPr lang="ar-TN" sz="4800" dirty="0">
                <a:solidFill>
                  <a:schemeClr val="bg1">
                    <a:lumMod val="10000"/>
                  </a:schemeClr>
                </a:solidFill>
              </a:rPr>
              <a:t>50</a:t>
            </a:r>
            <a:r>
              <a:rPr lang="fr-FR" sz="4800" dirty="0">
                <a:solidFill>
                  <a:schemeClr val="bg1">
                    <a:lumMod val="10000"/>
                  </a:schemeClr>
                </a:solidFill>
              </a:rPr>
              <a:t>%</a:t>
            </a:r>
            <a:r>
              <a:rPr lang="ar-SA" sz="4800" dirty="0">
                <a:solidFill>
                  <a:schemeClr val="bg1">
                    <a:lumMod val="10000"/>
                  </a:schemeClr>
                </a:solidFill>
              </a:rPr>
              <a:t> من جملة الموارد.</a:t>
            </a:r>
            <a:endParaRPr lang="fr-FR" sz="4800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91583439"/>
              </p:ext>
            </p:extLst>
          </p:nvPr>
        </p:nvGraphicFramePr>
        <p:xfrm>
          <a:off x="279918" y="1513351"/>
          <a:ext cx="17216216" cy="576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140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268361" y="274363"/>
            <a:ext cx="1108039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pPr rtl="1"/>
            <a:r>
              <a:rPr lang="ar-TN" altLang="fr-FR" sz="8000" b="1" smtClean="0">
                <a:solidFill>
                  <a:srgbClr val="01ACE1"/>
                </a:solidFill>
              </a:rPr>
              <a:t>و تنقسم هذه الموارد </a:t>
            </a:r>
            <a:endParaRPr lang="fr-FR" altLang="fr-FR" sz="8000" b="1" dirty="0">
              <a:solidFill>
                <a:srgbClr val="01ACE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3762669"/>
            <a:ext cx="6902245" cy="73742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268361" y="7411462"/>
            <a:ext cx="15521290" cy="13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altLang="fr-FR" sz="3600" b="1" dirty="0">
                <a:solidFill>
                  <a:srgbClr val="0D181E"/>
                </a:solidFill>
                <a:latin typeface="Calibri" panose="020F0502020204030204" pitchFamily="34" charset="0"/>
              </a:rPr>
              <a:t>موارد ميزانية العنوان الأول تساهم مباشرة في توفير موارد للتنمية من خلال مساهمة موارد العنوان الأول في نفقات العنوان الثاني</a:t>
            </a:r>
            <a:r>
              <a:rPr lang="fr-FR" altLang="fr-FR" sz="3600" b="1" dirty="0">
                <a:solidFill>
                  <a:srgbClr val="0D181E"/>
                </a:solidFill>
                <a:latin typeface="Calibri" panose="020F0502020204030204" pitchFamily="34" charset="0"/>
              </a:rPr>
              <a:t> </a:t>
            </a:r>
            <a:r>
              <a:rPr lang="ar-TN" altLang="fr-FR" sz="3600" b="1" dirty="0">
                <a:solidFill>
                  <a:srgbClr val="0D181E"/>
                </a:solidFill>
                <a:latin typeface="Calibri" panose="020F0502020204030204" pitchFamily="34" charset="0"/>
              </a:rPr>
              <a:t> أو يعرف بالادخار الإداري </a:t>
            </a:r>
            <a:endParaRPr lang="fr-FR" altLang="fr-FR" sz="3600" b="1" dirty="0">
              <a:solidFill>
                <a:srgbClr val="0D181E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662959"/>
              </p:ext>
            </p:extLst>
          </p:nvPr>
        </p:nvGraphicFramePr>
        <p:xfrm>
          <a:off x="1571625" y="2149472"/>
          <a:ext cx="15218026" cy="468770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6683996"/>
                <a:gridCol w="2135165"/>
                <a:gridCol w="2131849"/>
                <a:gridCol w="2135165"/>
                <a:gridCol w="2131851"/>
              </a:tblGrid>
              <a:tr h="1132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4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fr-F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4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fr-F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4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ar-TN" sz="4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fr-F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11327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موارد العنوان الثاني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2188,7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1665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2272.4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2536</a:t>
                      </a:r>
                      <a:endParaRPr kumimoji="0" lang="fr-F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+mn-cs"/>
                      </a:endParaRPr>
                    </a:p>
                  </a:txBody>
                  <a:tcPr marL="44450" marR="44450" marT="0" marB="0" anchor="b" horzOverflow="overflow"/>
                </a:tc>
              </a:tr>
              <a:tr h="124330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مساهمة العنوان الاول في نفقات العنوان الثاني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328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309,1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199.2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TN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230.9</a:t>
                      </a:r>
                      <a:endParaRPr kumimoji="0" lang="fr-F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+mn-cs"/>
                      </a:endParaRPr>
                    </a:p>
                  </a:txBody>
                  <a:tcPr marL="44450" marR="44450" marT="0" marB="0" anchor="b" horzOverflow="overflow"/>
                </a:tc>
              </a:tr>
              <a:tr h="117883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نسبة المساهمة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15,0%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18,6%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8.76</a:t>
                      </a:r>
                      <a:r>
                        <a:rPr kumimoji="0" lang="fr-FR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r>
                        <a:rPr kumimoji="0" lang="ar-TN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9.10</a:t>
                      </a:r>
                      <a:endParaRPr kumimoji="0" lang="fr-F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181E"/>
                        </a:solidFill>
                        <a:effectLst/>
                        <a:latin typeface="Calibri" pitchFamily="34" charset="0"/>
                        <a:cs typeface="+mn-cs"/>
                      </a:endParaRPr>
                    </a:p>
                  </a:txBody>
                  <a:tcPr marL="44450" marR="44450" marT="0" marB="0" anchor="b" horzOverflow="overflow"/>
                </a:tc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13928463" y="1308779"/>
            <a:ext cx="2772697" cy="59474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10000"/>
                  </a:schemeClr>
                </a:solidFill>
              </a:rPr>
              <a:t>ال</a:t>
            </a:r>
            <a:r>
              <a:rPr lang="ar-TN" b="1" dirty="0">
                <a:solidFill>
                  <a:schemeClr val="bg1">
                    <a:lumMod val="10000"/>
                  </a:schemeClr>
                </a:solidFill>
              </a:rPr>
              <a:t>و</a:t>
            </a:r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حدة: ألف دينار</a:t>
            </a:r>
            <a:endParaRPr lang="fr-FR" sz="44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kumimoji="1"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9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>
          <a:xfrm>
            <a:off x="0" y="29497"/>
            <a:ext cx="18286413" cy="10287000"/>
          </a:xfrm>
        </p:spPr>
      </p:sp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525121" y="5318489"/>
            <a:ext cx="6893169" cy="1954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SA" altLang="fr-FR" sz="9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النفقات</a:t>
            </a:r>
            <a:endParaRPr lang="fr-FR" sz="9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="" xmlns:p14="http://schemas.microsoft.com/office/powerpoint/2010/main" val="1874662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273">
        <p14:flip dir="r"/>
      </p:transition>
    </mc:Choice>
    <mc:Fallback>
      <p:transition spd="slow" advTm="42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196317"/>
            <a:ext cx="10810568" cy="1203151"/>
          </a:xfrm>
        </p:spPr>
        <p:txBody>
          <a:bodyPr>
            <a:noAutofit/>
          </a:bodyPr>
          <a:lstStyle/>
          <a:p>
            <a:pPr algn="ctr" rtl="1">
              <a:lnSpc>
                <a:spcPct val="115000"/>
              </a:lnSpc>
            </a:pPr>
            <a:r>
              <a:rPr lang="ar-SA" altLang="fr-FR" sz="5400" b="1" dirty="0">
                <a:solidFill>
                  <a:srgbClr val="01ACE1"/>
                </a:solidFill>
              </a:rPr>
              <a:t>تطور النفقات خلال </a:t>
            </a:r>
            <a:r>
              <a:rPr lang="ar-SA" altLang="fr-FR" sz="5400" b="1" dirty="0" smtClean="0">
                <a:solidFill>
                  <a:srgbClr val="01ACE1"/>
                </a:solidFill>
              </a:rPr>
              <a:t>سنوات</a:t>
            </a:r>
            <a:r>
              <a:rPr lang="fr-FR" altLang="fr-FR" sz="5400" b="1" dirty="0" smtClean="0">
                <a:solidFill>
                  <a:srgbClr val="01ACE1"/>
                </a:solidFill>
              </a:rPr>
              <a:t> </a:t>
            </a:r>
            <a:r>
              <a:rPr lang="ar-TN" altLang="fr-FR" sz="5400" b="1" dirty="0" smtClean="0">
                <a:solidFill>
                  <a:srgbClr val="01ACE1"/>
                </a:solidFill>
              </a:rPr>
              <a:t>2014</a:t>
            </a:r>
            <a:r>
              <a:rPr lang="ar-SA" altLang="fr-FR" sz="5400" b="1" dirty="0">
                <a:solidFill>
                  <a:srgbClr val="01ACE1"/>
                </a:solidFill>
              </a:rPr>
              <a:t>-201</a:t>
            </a:r>
            <a:r>
              <a:rPr lang="ar-TN" altLang="fr-FR" sz="5400" b="1" dirty="0">
                <a:solidFill>
                  <a:srgbClr val="01ACE1"/>
                </a:solidFill>
              </a:rPr>
              <a:t>7</a:t>
            </a:r>
            <a:endParaRPr lang="fr-FR" altLang="fr-FR" sz="5400" b="1" dirty="0">
              <a:solidFill>
                <a:srgbClr val="01ACE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0" y="4025762"/>
            <a:ext cx="8052619" cy="686074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1395308"/>
              </p:ext>
            </p:extLst>
          </p:nvPr>
        </p:nvGraphicFramePr>
        <p:xfrm>
          <a:off x="701088" y="2056230"/>
          <a:ext cx="16990142" cy="6114374"/>
        </p:xfrm>
        <a:graphic>
          <a:graphicData uri="http://schemas.openxmlformats.org/drawingml/2006/table">
            <a:tbl>
              <a:tblPr rtl="1" firstRow="1" firstCol="1" bandRow="1">
                <a:tableStyleId>{08FB837D-C827-4EFA-A057-4D05807E0F7C}</a:tableStyleId>
              </a:tblPr>
              <a:tblGrid>
                <a:gridCol w="6291201"/>
                <a:gridCol w="2457081"/>
                <a:gridCol w="2598237"/>
                <a:gridCol w="2386693"/>
                <a:gridCol w="3256930"/>
              </a:tblGrid>
              <a:tr h="669814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fr-FR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2014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2015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2016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</a:rPr>
                        <a:t>2017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</a:tr>
              <a:tr h="10889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dirty="0">
                          <a:effectLst/>
                        </a:rPr>
                        <a:t> نفقــات العنــوان الأوّل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</a:rPr>
                        <a:t>2 807 596</a:t>
                      </a:r>
                      <a:endParaRPr lang="fr-FR" sz="3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3 334 015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3736547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</a:rPr>
                        <a:t>3726060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</a:tr>
              <a:tr h="10889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</a:rPr>
                        <a:t>         القسم الأول: التأجيـر العمومي 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</a:rPr>
                        <a:t>1 723 073</a:t>
                      </a:r>
                      <a:endParaRPr lang="fr-FR" sz="3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</a:rPr>
                        <a:t>1 972 686</a:t>
                      </a:r>
                      <a:endParaRPr lang="fr-FR" sz="3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2179845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</a:rPr>
                        <a:t>2141514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</a:tr>
              <a:tr h="10889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</a:rPr>
                        <a:t>        القسـم الثـانـي : وسائـــل المصـالــح 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</a:rPr>
                        <a:t>800 996</a:t>
                      </a:r>
                      <a:endParaRPr lang="fr-FR" sz="3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</a:rPr>
                        <a:t>1 043 043</a:t>
                      </a:r>
                      <a:endParaRPr lang="fr-FR" sz="3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1167212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</a:rPr>
                        <a:t>1178847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</a:tr>
              <a:tr h="10889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</a:rPr>
                        <a:t>         القسم الثالث: التدخل العمومي 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110 738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169 118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196983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</a:rPr>
                        <a:t>249316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</a:tr>
              <a:tr h="10889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</a:rPr>
                        <a:t>         القسم الخامس: فوائد الدين 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172 789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149 168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193000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</a:rPr>
                        <a:t>156381</a:t>
                      </a:r>
                      <a:endParaRPr lang="fr-F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/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14752933" y="1141895"/>
            <a:ext cx="2772697" cy="594745"/>
          </a:xfrm>
          <a:prstGeom prst="roundRect">
            <a:avLst/>
          </a:prstGeom>
          <a:noFill/>
          <a:ln>
            <a:solidFill>
              <a:srgbClr val="01ACE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10000"/>
                  </a:schemeClr>
                </a:solidFill>
              </a:rPr>
              <a:t>ال</a:t>
            </a:r>
            <a:r>
              <a:rPr lang="ar-TN" b="1" dirty="0">
                <a:solidFill>
                  <a:schemeClr val="bg1">
                    <a:lumMod val="10000"/>
                  </a:schemeClr>
                </a:solidFill>
              </a:rPr>
              <a:t>و</a:t>
            </a:r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حدة: ألف دينار</a:t>
            </a:r>
            <a:endParaRPr lang="fr-FR" sz="44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kumimoji="1"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2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361" y="274363"/>
            <a:ext cx="11080391" cy="1203151"/>
          </a:xfrm>
        </p:spPr>
        <p:txBody>
          <a:bodyPr>
            <a:noAutofit/>
          </a:bodyPr>
          <a:lstStyle/>
          <a:p>
            <a:r>
              <a:rPr lang="ar-SA" altLang="fr-FR" b="1" dirty="0">
                <a:solidFill>
                  <a:srgbClr val="5CB8D1"/>
                </a:solidFill>
              </a:rPr>
              <a:t>نفقــات</a:t>
            </a:r>
            <a:r>
              <a:rPr lang="ar-TN" altLang="fr-FR" b="1" dirty="0">
                <a:solidFill>
                  <a:srgbClr val="5CB8D1"/>
                </a:solidFill>
              </a:rPr>
              <a:t> </a:t>
            </a:r>
            <a:r>
              <a:rPr lang="ar-TN" altLang="fr-FR" b="1" dirty="0" smtClean="0">
                <a:solidFill>
                  <a:srgbClr val="5CB8D1"/>
                </a:solidFill>
              </a:rPr>
              <a:t>العنوان </a:t>
            </a:r>
            <a:r>
              <a:rPr lang="ar-TN" altLang="fr-FR" b="1" dirty="0">
                <a:solidFill>
                  <a:srgbClr val="5CB8D1"/>
                </a:solidFill>
              </a:rPr>
              <a:t>الأول لسنة 2017</a:t>
            </a:r>
            <a:r>
              <a:rPr lang="fr-FR" altLang="fr-FR" b="1" dirty="0">
                <a:solidFill>
                  <a:srgbClr val="5CB8D1"/>
                </a:solidFill>
              </a:rPr>
              <a:t> </a:t>
            </a:r>
            <a:r>
              <a:rPr lang="ar-TN" altLang="fr-FR" b="1" dirty="0">
                <a:solidFill>
                  <a:srgbClr val="5CB8D1"/>
                </a:solidFill>
              </a:rPr>
              <a:t> </a:t>
            </a:r>
            <a:endParaRPr lang="fr-FR" altLang="fr-FR" b="1" dirty="0">
              <a:solidFill>
                <a:srgbClr val="5CB8D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0" y="3762669"/>
            <a:ext cx="6902245" cy="73742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94841626"/>
              </p:ext>
            </p:extLst>
          </p:nvPr>
        </p:nvGraphicFramePr>
        <p:xfrm>
          <a:off x="737419" y="1681316"/>
          <a:ext cx="16413751" cy="598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re 11"/>
          <p:cNvSpPr txBox="1">
            <a:spLocks noChangeArrowheads="1"/>
          </p:cNvSpPr>
          <p:nvPr/>
        </p:nvSpPr>
        <p:spPr bwMode="auto">
          <a:xfrm>
            <a:off x="412955" y="7426230"/>
            <a:ext cx="16508413" cy="8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63275" tIns="81638" rIns="163275" bIns="81638" rtlCol="0" anchor="ctr">
            <a:spAutoFit/>
          </a:bodyPr>
          <a:lstStyle>
            <a:lvl1pPr marL="457200" algn="l" defTabSz="1632753" rtl="0" eaLnBrk="1" latinLnBrk="0" hangingPunct="1">
              <a:spcBef>
                <a:spcPct val="0"/>
              </a:spcBef>
              <a:buNone/>
              <a:defRPr kumimoji="1" sz="1600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TN" altLang="fr-F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تطور حجم الإنفاق السنوي وهو ما من شأنه أن يؤثر سلبا على الاستثمار في المستقبل.</a:t>
            </a:r>
            <a:endParaRPr lang="fr-FR" altLang="fr-FR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0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196317"/>
            <a:ext cx="10810568" cy="1203151"/>
          </a:xfrm>
        </p:spPr>
        <p:txBody>
          <a:bodyPr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altLang="fr-FR" sz="5400" b="1" dirty="0">
                <a:solidFill>
                  <a:srgbClr val="01ACE1"/>
                </a:solidFill>
                <a:latin typeface="Calibri" panose="020F0502020204030204" pitchFamily="34" charset="0"/>
              </a:rPr>
              <a:t>نفقات العنوان الثاني:</a:t>
            </a:r>
            <a:endParaRPr lang="fr-FR" altLang="fr-FR" sz="5400" dirty="0">
              <a:solidFill>
                <a:srgbClr val="01ACE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0" y="4025762"/>
            <a:ext cx="8052619" cy="686074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2740998"/>
              </p:ext>
            </p:extLst>
          </p:nvPr>
        </p:nvGraphicFramePr>
        <p:xfrm>
          <a:off x="1297860" y="2300747"/>
          <a:ext cx="15338321" cy="6105834"/>
        </p:xfrm>
        <a:graphic>
          <a:graphicData uri="http://schemas.openxmlformats.org/drawingml/2006/table">
            <a:tbl>
              <a:tblPr rtl="1" firstRow="1" firstCol="1" bandRow="1">
                <a:tableStyleId>{F5AB1C69-6EDB-4FF4-983F-18BD219EF322}</a:tableStyleId>
              </a:tblPr>
              <a:tblGrid>
                <a:gridCol w="3996739"/>
                <a:gridCol w="2863360"/>
                <a:gridCol w="2769621"/>
                <a:gridCol w="2788628"/>
                <a:gridCol w="2919973"/>
              </a:tblGrid>
              <a:tr h="103449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effectLst/>
                        </a:rPr>
                        <a:t> 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effectLst/>
                        </a:rPr>
                        <a:t>2014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effectLst/>
                        </a:rPr>
                        <a:t>2015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effectLst/>
                        </a:rPr>
                        <a:t>201</a:t>
                      </a:r>
                      <a:r>
                        <a:rPr lang="ar-SA" sz="4000" b="1" dirty="0">
                          <a:effectLst/>
                        </a:rPr>
                        <a:t>6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 smtClean="0">
                          <a:effectLst/>
                        </a:rPr>
                        <a:t>2017</a:t>
                      </a:r>
                      <a:endParaRPr lang="fr-FR" sz="4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</a:tr>
              <a:tr h="1669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 dirty="0">
                          <a:effectLst/>
                        </a:rPr>
                        <a:t>موارد العنوان الثاني</a:t>
                      </a:r>
                      <a:endParaRPr lang="fr-FR" sz="4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solidFill>
                            <a:schemeClr val="tx1"/>
                          </a:solidFill>
                          <a:effectLst/>
                        </a:rPr>
                        <a:t>2188,7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solidFill>
                            <a:schemeClr val="tx1"/>
                          </a:solidFill>
                          <a:effectLst/>
                        </a:rPr>
                        <a:t>1665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chemeClr val="tx1"/>
                          </a:solidFill>
                          <a:effectLst/>
                        </a:rPr>
                        <a:t>2180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 smtClean="0">
                          <a:solidFill>
                            <a:schemeClr val="tx1"/>
                          </a:solidFill>
                          <a:effectLst/>
                        </a:rPr>
                        <a:t>2786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</a:tr>
              <a:tr h="1669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 dirty="0">
                          <a:effectLst/>
                        </a:rPr>
                        <a:t>نفقات العنوان الثاني</a:t>
                      </a:r>
                      <a:endParaRPr lang="fr-FR" sz="4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solidFill>
                            <a:schemeClr val="tx1"/>
                          </a:solidFill>
                          <a:effectLst/>
                        </a:rPr>
                        <a:t>2002,9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solidFill>
                            <a:schemeClr val="tx1"/>
                          </a:solidFill>
                          <a:effectLst/>
                        </a:rPr>
                        <a:t>1193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chemeClr val="tx1"/>
                          </a:solidFill>
                          <a:effectLst/>
                        </a:rPr>
                        <a:t>1344.9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 smtClean="0">
                          <a:solidFill>
                            <a:schemeClr val="tx1"/>
                          </a:solidFill>
                          <a:effectLst/>
                        </a:rPr>
                        <a:t>2435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</a:tr>
              <a:tr h="17322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 dirty="0">
                          <a:effectLst/>
                        </a:rPr>
                        <a:t>نسبة الإنفاق</a:t>
                      </a:r>
                      <a:endParaRPr lang="fr-FR" sz="4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solidFill>
                            <a:schemeClr val="tx1"/>
                          </a:solidFill>
                          <a:effectLst/>
                        </a:rPr>
                        <a:t>91,5%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>
                          <a:solidFill>
                            <a:schemeClr val="tx1"/>
                          </a:solidFill>
                          <a:effectLst/>
                        </a:rPr>
                        <a:t>71,7%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/>
                        </a:rPr>
                        <a:t>61.65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b="1" dirty="0" smtClean="0">
                          <a:solidFill>
                            <a:schemeClr val="tx1"/>
                          </a:solidFill>
                          <a:effectLst/>
                        </a:rPr>
                        <a:t>87.4%</a:t>
                      </a:r>
                      <a:endParaRPr lang="fr-FR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13863484" y="1359377"/>
            <a:ext cx="2772697" cy="594745"/>
          </a:xfrm>
          <a:prstGeom prst="roundRect">
            <a:avLst/>
          </a:prstGeom>
          <a:noFill/>
          <a:ln>
            <a:solidFill>
              <a:srgbClr val="87C3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10000"/>
                  </a:schemeClr>
                </a:solidFill>
              </a:rPr>
              <a:t>ال</a:t>
            </a:r>
            <a:r>
              <a:rPr lang="ar-TN" b="1" dirty="0">
                <a:solidFill>
                  <a:schemeClr val="bg1">
                    <a:lumMod val="10000"/>
                  </a:schemeClr>
                </a:solidFill>
              </a:rPr>
              <a:t>و</a:t>
            </a:r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حدة: ألف دينار</a:t>
            </a:r>
            <a:endParaRPr lang="fr-FR" sz="44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kumimoji="1"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9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196317"/>
            <a:ext cx="10810568" cy="1203151"/>
          </a:xfrm>
        </p:spPr>
        <p:txBody>
          <a:bodyPr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altLang="fr-FR" sz="5400" b="1" dirty="0">
                <a:solidFill>
                  <a:srgbClr val="01ACE1"/>
                </a:solidFill>
                <a:latin typeface="Calibri" panose="020F0502020204030204" pitchFamily="34" charset="0"/>
              </a:rPr>
              <a:t>نفقات العنوان الثاني بالنسبة للموارد</a:t>
            </a:r>
            <a:endParaRPr lang="fr-FR" altLang="fr-FR" sz="5400" dirty="0">
              <a:solidFill>
                <a:srgbClr val="01ACE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0" y="4025762"/>
            <a:ext cx="8052619" cy="686074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2673104"/>
              </p:ext>
            </p:extLst>
          </p:nvPr>
        </p:nvGraphicFramePr>
        <p:xfrm>
          <a:off x="927944" y="2005782"/>
          <a:ext cx="16223226" cy="742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118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819807"/>
            <a:ext cx="17401510" cy="876562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25" y="8317023"/>
            <a:ext cx="2711918" cy="196997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329967" y="9285467"/>
            <a:ext cx="227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384" y="2427889"/>
            <a:ext cx="919998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sz="11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منهجية تقسيم</a:t>
            </a:r>
            <a:r>
              <a:rPr lang="fr-FR" sz="11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TN" sz="11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البلدية إلى مناطق</a:t>
            </a:r>
            <a:endParaRPr lang="fr-FR" sz="11500" b="1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3045" y="821094"/>
            <a:ext cx="7701848" cy="7650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370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0" y="2671809"/>
            <a:ext cx="6799385" cy="2102885"/>
          </a:xfrm>
        </p:spPr>
        <p:txBody>
          <a:bodyPr/>
          <a:lstStyle/>
          <a:p>
            <a:r>
              <a:rPr lang="ar-SA" altLang="fr-FR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ar-TN" altLang="fr-FR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* </a:t>
            </a:r>
            <a:r>
              <a:rPr lang="ar-SA" altLang="fr-FR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تتراوح </a:t>
            </a:r>
            <a:r>
              <a:rPr lang="ar-SA" altLang="fr-FR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نسبة </a:t>
            </a:r>
            <a:r>
              <a:rPr lang="ar-SA" altLang="fr-FR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استهلاك الاعتمادات </a:t>
            </a:r>
            <a:r>
              <a:rPr lang="ar-SA" altLang="fr-FR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بين </a:t>
            </a:r>
            <a:r>
              <a:rPr lang="ar-TN" altLang="fr-FR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60      </a:t>
            </a:r>
            <a:r>
              <a:rPr lang="ar-SA" altLang="fr-FR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و</a:t>
            </a:r>
            <a:r>
              <a:rPr lang="ar-TN" altLang="fr-FR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90</a:t>
            </a:r>
            <a:endParaRPr lang="fr-FR" altLang="fr-FR" sz="4000" b="1" dirty="0">
              <a:solidFill>
                <a:srgbClr val="000000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>
            <a:off x="9156330" y="4293197"/>
            <a:ext cx="8733085" cy="3209571"/>
          </a:xfrm>
        </p:spPr>
        <p:txBody>
          <a:bodyPr>
            <a:no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العمل في السنوات القادمة على </a:t>
            </a:r>
            <a:r>
              <a:rPr lang="ar-SA" altLang="fr-FR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استهلاك </a:t>
            </a:r>
            <a:r>
              <a:rPr lang="ar-SA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كامل </a:t>
            </a:r>
            <a:r>
              <a:rPr lang="ar-SA" altLang="fr-FR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الاعتمادات </a:t>
            </a:r>
            <a:r>
              <a:rPr lang="ar-SA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المرصودة و إنجاز المشاريع المبرمجة خاصة مع </a:t>
            </a:r>
            <a:r>
              <a:rPr lang="ar-SA" altLang="fr-FR" sz="3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إعتماد</a:t>
            </a:r>
            <a:r>
              <a:rPr lang="ar-SA" altLang="fr-FR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ar-SA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المنهجية التشاركية في إعداد برامج </a:t>
            </a:r>
            <a:r>
              <a:rPr lang="ar-SA" altLang="fr-FR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الاستثمار </a:t>
            </a:r>
            <a:r>
              <a:rPr lang="ar-SA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r-FR" altLang="fr-FR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2" name="ZoneTexte 1"/>
          <p:cNvSpPr txBox="1"/>
          <p:nvPr/>
        </p:nvSpPr>
        <p:spPr>
          <a:xfrm>
            <a:off x="4572001" y="3752748"/>
            <a:ext cx="70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%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98578" y="3752748"/>
            <a:ext cx="70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%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956189552"/>
      </p:ext>
    </p:extLst>
  </p:cSld>
  <p:clrMapOvr>
    <a:masterClrMapping/>
  </p:clrMapOvr>
  <p:transition spd="slow" advTm="3806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196317"/>
            <a:ext cx="10810568" cy="1203151"/>
          </a:xfrm>
        </p:spPr>
        <p:txBody>
          <a:bodyPr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altLang="fr-FR" sz="5400" b="1" dirty="0" smtClean="0">
                <a:solidFill>
                  <a:srgbClr val="01ACE1"/>
                </a:solidFill>
                <a:latin typeface="Calibri" panose="020F0502020204030204" pitchFamily="34" charset="0"/>
              </a:rPr>
              <a:t>استخلاص </a:t>
            </a:r>
            <a:r>
              <a:rPr lang="ar-SA" altLang="fr-FR" sz="5400" b="1" dirty="0">
                <a:solidFill>
                  <a:srgbClr val="01ACE1"/>
                </a:solidFill>
                <a:latin typeface="Calibri" panose="020F0502020204030204" pitchFamily="34" charset="0"/>
              </a:rPr>
              <a:t>الديون:</a:t>
            </a:r>
            <a:endParaRPr lang="fr-FR" altLang="fr-FR" sz="5400" dirty="0">
              <a:solidFill>
                <a:srgbClr val="01ACE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0" y="4025762"/>
            <a:ext cx="8052619" cy="686074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8489251"/>
              </p:ext>
            </p:extLst>
          </p:nvPr>
        </p:nvGraphicFramePr>
        <p:xfrm>
          <a:off x="801203" y="2149764"/>
          <a:ext cx="17044345" cy="5666880"/>
        </p:xfrm>
        <a:graphic>
          <a:graphicData uri="http://schemas.openxmlformats.org/drawingml/2006/table">
            <a:tbl>
              <a:tblPr rtl="1" firstRow="1" firstCol="1" bandRow="1">
                <a:tableStyleId>{7DF18680-E054-41AD-8BC1-D1AEF772440D}</a:tableStyleId>
              </a:tblPr>
              <a:tblGrid>
                <a:gridCol w="2742482"/>
                <a:gridCol w="2956181"/>
                <a:gridCol w="2956181"/>
                <a:gridCol w="2956181"/>
                <a:gridCol w="2956181"/>
                <a:gridCol w="2477139"/>
              </a:tblGrid>
              <a:tr h="10752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أصل الدين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الفائدة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الجملة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المبلغ المدفوع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 err="1">
                          <a:solidFill>
                            <a:schemeClr val="tx1"/>
                          </a:solidFill>
                          <a:effectLst/>
                        </a:rPr>
                        <a:t>المتخلد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</a:tr>
              <a:tr h="9184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172,7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>
                          <a:solidFill>
                            <a:schemeClr val="tx1"/>
                          </a:solidFill>
                          <a:effectLst/>
                        </a:rPr>
                        <a:t>378,9</a:t>
                      </a:r>
                      <a:endParaRPr lang="fr-FR" sz="3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>
                          <a:solidFill>
                            <a:schemeClr val="tx1"/>
                          </a:solidFill>
                          <a:effectLst/>
                        </a:rPr>
                        <a:t>551,6</a:t>
                      </a:r>
                      <a:endParaRPr lang="fr-FR" sz="3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551,6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</a:tr>
              <a:tr h="9184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149,1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>
                          <a:solidFill>
                            <a:schemeClr val="tx1"/>
                          </a:solidFill>
                          <a:effectLst/>
                        </a:rPr>
                        <a:t>289,1</a:t>
                      </a:r>
                      <a:endParaRPr lang="fr-FR" sz="3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>
                          <a:solidFill>
                            <a:schemeClr val="tx1"/>
                          </a:solidFill>
                          <a:effectLst/>
                        </a:rPr>
                        <a:t>438,2</a:t>
                      </a:r>
                      <a:endParaRPr lang="fr-FR" sz="3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438,2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</a:tr>
              <a:tr h="9184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345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344.9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537.4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</a:tr>
              <a:tr h="9184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340.024</a:t>
                      </a:r>
                      <a:endParaRPr lang="fr-FR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156.381</a:t>
                      </a:r>
                      <a:endParaRPr lang="fr-FR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496.405</a:t>
                      </a:r>
                      <a:endParaRPr lang="fr-FR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</a:rPr>
                        <a:t>496.405</a:t>
                      </a:r>
                      <a:endParaRPr lang="fr-FR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3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4453" marR="44453" marT="0" marB="0" anchor="b"/>
                </a:tc>
              </a:tr>
              <a:tr h="91801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fr-FR" sz="3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  <a:effectLst/>
                        </a:rPr>
                        <a:t>307755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  <a:effectLst/>
                        </a:rPr>
                        <a:t>160.961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  <a:effectLst/>
                        </a:rPr>
                        <a:t>468.716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  <a:effectLst/>
                        </a:rPr>
                        <a:t>468.716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3" marR="44453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10813" y="8467691"/>
            <a:ext cx="1465672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  <a:buSzPts val="1600"/>
              <a:buFont typeface="Symbol" panose="05050102010706020507" pitchFamily="18" charset="2"/>
              <a:buChar char=""/>
            </a:pPr>
            <a:r>
              <a:rPr lang="ar-TN" alt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ar-SA" alt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خلاص </a:t>
            </a:r>
            <a:r>
              <a:rPr lang="ar-SA" alt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كامل مستحقات صندوق القروض و مساعدة الجماعات المحلية في آجالها حسب ما يبينه الجدول المصاحب وهو ما من شأنه أن يحسن صورة البلدية لدى المؤسسة المقرضة.</a:t>
            </a: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5072851" y="1356852"/>
            <a:ext cx="2772697" cy="594745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10000"/>
                  </a:schemeClr>
                </a:solidFill>
              </a:rPr>
              <a:t>ال</a:t>
            </a:r>
            <a:r>
              <a:rPr lang="ar-TN" b="1" dirty="0">
                <a:solidFill>
                  <a:schemeClr val="bg1">
                    <a:lumMod val="10000"/>
                  </a:schemeClr>
                </a:solidFill>
              </a:rPr>
              <a:t>و</a:t>
            </a:r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حدة: ألف دينار</a:t>
            </a:r>
            <a:endParaRPr lang="fr-FR" sz="44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kumimoji="1"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6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6413" cy="10287000"/>
          </a:xfrm>
        </p:spPr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923314" y="1045029"/>
            <a:ext cx="10578506" cy="5355771"/>
          </a:xfrm>
        </p:spPr>
        <p:txBody>
          <a:bodyPr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altLang="fr-FR" sz="6600" b="1" dirty="0" smtClean="0">
                <a:solidFill>
                  <a:srgbClr val="01ACE1"/>
                </a:solidFill>
                <a:latin typeface="Calibri" panose="020F0502020204030204" pitchFamily="34" charset="0"/>
              </a:rPr>
              <a:t>الموارد </a:t>
            </a:r>
            <a:r>
              <a:rPr lang="ar-SA" altLang="fr-FR" sz="6600" b="1" dirty="0">
                <a:solidFill>
                  <a:srgbClr val="01ACE1"/>
                </a:solidFill>
                <a:latin typeface="Calibri" panose="020F0502020204030204" pitchFamily="34" charset="0"/>
              </a:rPr>
              <a:t>المخصصة للبرنامج السنوي </a:t>
            </a:r>
            <a:r>
              <a:rPr lang="ar-SA" altLang="fr-FR" sz="6600" b="1" dirty="0" err="1">
                <a:solidFill>
                  <a:srgbClr val="01ACE1"/>
                </a:solidFill>
                <a:latin typeface="Calibri" panose="020F0502020204030204" pitchFamily="34" charset="0"/>
              </a:rPr>
              <a:t>للإستثمار</a:t>
            </a:r>
            <a:r>
              <a:rPr lang="ar-SA" altLang="fr-FR" sz="6600" b="1" dirty="0">
                <a:solidFill>
                  <a:srgbClr val="01ACE1"/>
                </a:solidFill>
                <a:latin typeface="Calibri" panose="020F0502020204030204" pitchFamily="34" charset="0"/>
              </a:rPr>
              <a:t> لسنة 201</a:t>
            </a:r>
            <a:r>
              <a:rPr lang="ar-TN" altLang="fr-FR" sz="6600" b="1" dirty="0" smtClean="0">
                <a:solidFill>
                  <a:srgbClr val="01ACE1"/>
                </a:solidFill>
                <a:latin typeface="Calibri" panose="020F0502020204030204" pitchFamily="34" charset="0"/>
              </a:rPr>
              <a:t>9</a:t>
            </a:r>
            <a:endParaRPr lang="fr-FR" altLang="fr-FR" sz="6600" dirty="0">
              <a:solidFill>
                <a:srgbClr val="01ACE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56"/>
          <p:cNvSpPr>
            <a:spLocks noGrp="1" noChangeArrowheads="1"/>
          </p:cNvSpPr>
          <p:nvPr>
            <p:ph type="body" sz="quarter" idx="11"/>
          </p:nvPr>
        </p:nvSpPr>
        <p:spPr bwMode="gray"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rgbClr val="FFFFFF">
                <a:alpha val="70195"/>
              </a:srgbClr>
            </a:solidFill>
            <a:round/>
            <a:headEnd/>
            <a:tailEnd/>
          </a:ln>
          <a:effectLst>
            <a:outerShdw dist="107763" dir="2700000" algn="ctr" rotWithShape="0">
              <a:srgbClr val="1F497D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9" y="196317"/>
            <a:ext cx="13760245" cy="1203151"/>
          </a:xfrm>
        </p:spPr>
        <p:txBody>
          <a:bodyPr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altLang="fr-FR" sz="5400" b="1" dirty="0">
                <a:solidFill>
                  <a:srgbClr val="01ACE1"/>
                </a:solidFill>
                <a:latin typeface="Calibri" panose="020F0502020204030204" pitchFamily="34" charset="0"/>
              </a:rPr>
              <a:t>الموارد المخصصة للبرنامج السنوي </a:t>
            </a:r>
            <a:r>
              <a:rPr lang="ar-SA" altLang="fr-FR" sz="5400" b="1" dirty="0" err="1">
                <a:solidFill>
                  <a:srgbClr val="01ACE1"/>
                </a:solidFill>
                <a:latin typeface="Calibri" panose="020F0502020204030204" pitchFamily="34" charset="0"/>
              </a:rPr>
              <a:t>للإستثمار</a:t>
            </a:r>
            <a:r>
              <a:rPr lang="ar-SA" altLang="fr-FR" sz="5400" b="1" dirty="0">
                <a:solidFill>
                  <a:srgbClr val="01ACE1"/>
                </a:solidFill>
                <a:latin typeface="Calibri" panose="020F0502020204030204" pitchFamily="34" charset="0"/>
              </a:rPr>
              <a:t> لسنة 201</a:t>
            </a:r>
            <a:r>
              <a:rPr lang="ar-TN" altLang="fr-FR" sz="5400" b="1" dirty="0">
                <a:solidFill>
                  <a:srgbClr val="01ACE1"/>
                </a:solidFill>
                <a:latin typeface="Calibri" panose="020F0502020204030204" pitchFamily="34" charset="0"/>
              </a:rPr>
              <a:t>9</a:t>
            </a:r>
            <a:r>
              <a:rPr lang="ar-SA" altLang="fr-FR" sz="5400" b="1" dirty="0">
                <a:solidFill>
                  <a:srgbClr val="01ACE1"/>
                </a:solidFill>
                <a:latin typeface="Calibri" panose="020F0502020204030204" pitchFamily="34" charset="0"/>
              </a:rPr>
              <a:t>:</a:t>
            </a:r>
            <a:endParaRPr lang="fr-FR" altLang="fr-FR" sz="5400" dirty="0">
              <a:solidFill>
                <a:srgbClr val="01ACE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0" y="4025762"/>
            <a:ext cx="8052619" cy="686074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13703" y="1419686"/>
            <a:ext cx="146567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altLang="fr-FR" sz="4000" b="1" dirty="0">
                <a:latin typeface="Calibri" panose="020F0502020204030204" pitchFamily="34" charset="0"/>
              </a:rPr>
              <a:t>تم تقدير الموارد المخصصة للبرنامج السنوي </a:t>
            </a:r>
            <a:r>
              <a:rPr lang="ar-SA" altLang="fr-FR" sz="4000" b="1" dirty="0" smtClean="0">
                <a:latin typeface="Calibri" panose="020F0502020204030204" pitchFamily="34" charset="0"/>
              </a:rPr>
              <a:t>للاستثمار </a:t>
            </a:r>
            <a:r>
              <a:rPr lang="ar-SA" altLang="fr-FR" sz="4000" b="1" dirty="0">
                <a:latin typeface="Calibri" panose="020F0502020204030204" pitchFamily="34" charset="0"/>
              </a:rPr>
              <a:t>لسنة 201</a:t>
            </a:r>
            <a:r>
              <a:rPr lang="ar-TN" altLang="fr-FR" sz="4000" b="1" dirty="0">
                <a:latin typeface="Calibri" panose="020F0502020204030204" pitchFamily="34" charset="0"/>
              </a:rPr>
              <a:t>8</a:t>
            </a:r>
            <a:r>
              <a:rPr lang="ar-SA" altLang="fr-FR" sz="4000" b="1" dirty="0">
                <a:latin typeface="Calibri" panose="020F0502020204030204" pitchFamily="34" charset="0"/>
              </a:rPr>
              <a:t> </a:t>
            </a:r>
            <a:r>
              <a:rPr lang="ar-SA" altLang="fr-FR" sz="4000" b="1" dirty="0" err="1" smtClean="0">
                <a:latin typeface="Calibri" panose="020F0502020204030204" pitchFamily="34" charset="0"/>
              </a:rPr>
              <a:t>بـ</a:t>
            </a:r>
            <a:r>
              <a:rPr lang="ar-SA" altLang="fr-FR" sz="4000" b="1" dirty="0" smtClean="0">
                <a:latin typeface="Calibri" panose="020F0502020204030204" pitchFamily="34" charset="0"/>
              </a:rPr>
              <a:t>:</a:t>
            </a:r>
            <a:r>
              <a:rPr lang="fr-FR" altLang="fr-FR" sz="4000" b="1" dirty="0" smtClean="0">
                <a:latin typeface="Calibri" panose="020F0502020204030204" pitchFamily="34" charset="0"/>
              </a:rPr>
              <a:t>1130</a:t>
            </a:r>
            <a:r>
              <a:rPr lang="ar-TN" altLang="fr-FR" sz="4000" b="1" dirty="0" smtClean="0">
                <a:latin typeface="Calibri" panose="020F0502020204030204" pitchFamily="34" charset="0"/>
              </a:rPr>
              <a:t>ألف</a:t>
            </a:r>
            <a:r>
              <a:rPr lang="ar-SA" altLang="fr-FR" sz="4000" b="1" dirty="0" smtClean="0">
                <a:latin typeface="Calibri" panose="020F0502020204030204" pitchFamily="34" charset="0"/>
              </a:rPr>
              <a:t> </a:t>
            </a:r>
            <a:r>
              <a:rPr lang="fr-FR" altLang="fr-FR" sz="4000" b="1" dirty="0" smtClean="0">
                <a:latin typeface="Calibri" panose="020F0502020204030204" pitchFamily="34" charset="0"/>
              </a:rPr>
              <a:t> </a:t>
            </a:r>
            <a:r>
              <a:rPr lang="ar-SA" altLang="fr-FR" sz="4000" b="1" dirty="0" smtClean="0">
                <a:latin typeface="Calibri" panose="020F0502020204030204" pitchFamily="34" charset="0"/>
              </a:rPr>
              <a:t>دينارا </a:t>
            </a:r>
            <a:r>
              <a:rPr lang="ar-SA" altLang="fr-FR" sz="4000" b="1" dirty="0">
                <a:latin typeface="Calibri" panose="020F0502020204030204" pitchFamily="34" charset="0"/>
              </a:rPr>
              <a:t>مفصلة كالآتي</a:t>
            </a:r>
            <a:r>
              <a:rPr lang="ar-SA" altLang="fr-FR" sz="4000" b="1" dirty="0" smtClean="0">
                <a:latin typeface="Calibri" panose="020F0502020204030204" pitchFamily="34" charset="0"/>
              </a:rPr>
              <a:t>:</a:t>
            </a:r>
            <a:r>
              <a:rPr lang="fr-FR" altLang="fr-FR" sz="4000" b="1" dirty="0" smtClean="0">
                <a:latin typeface="Calibri" panose="020F0502020204030204" pitchFamily="34" charset="0"/>
              </a:rPr>
              <a:t> </a:t>
            </a:r>
            <a:endParaRPr lang="fr-FR" altLang="fr-FR" sz="40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537096"/>
              </p:ext>
            </p:extLst>
          </p:nvPr>
        </p:nvGraphicFramePr>
        <p:xfrm>
          <a:off x="1619250" y="2920181"/>
          <a:ext cx="15164415" cy="5539885"/>
        </p:xfrm>
        <a:graphic>
          <a:graphicData uri="http://schemas.openxmlformats.org/drawingml/2006/table">
            <a:tbl>
              <a:tblPr rtl="1" firstRow="1" firstCol="1" bandRow="1">
                <a:tableStyleId>{9DCAF9ED-07DC-4A11-8D7F-57B35C25682E}</a:tableStyleId>
              </a:tblPr>
              <a:tblGrid>
                <a:gridCol w="9395440"/>
                <a:gridCol w="5768975"/>
              </a:tblGrid>
              <a:tr h="131270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</a:rPr>
                        <a:t> </a:t>
                      </a:r>
                      <a:r>
                        <a:rPr lang="ar-TN" sz="4000" dirty="0" smtClean="0">
                          <a:effectLst/>
                        </a:rPr>
                        <a:t>تمويل</a:t>
                      </a:r>
                      <a:r>
                        <a:rPr lang="ar-TN" sz="4000" baseline="0" dirty="0" smtClean="0">
                          <a:effectLst/>
                        </a:rPr>
                        <a:t>  ذاتي </a:t>
                      </a:r>
                      <a:endParaRPr lang="fr-FR" sz="2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dirty="0" smtClean="0">
                          <a:effectLst/>
                        </a:rPr>
                        <a:t>257</a:t>
                      </a:r>
                    </a:p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182749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 smtClean="0">
                          <a:effectLst/>
                        </a:rPr>
                        <a:t>قروض من صندوق القروض و مساعدة الجماعات المحلية</a:t>
                      </a:r>
                      <a:endParaRPr lang="fr-FR" sz="2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800" dirty="0" smtClean="0">
                          <a:effectLst/>
                        </a:rPr>
                        <a:t>500</a:t>
                      </a:r>
                      <a:endParaRPr lang="fr-FR" sz="4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13481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</a:rPr>
                        <a:t>مساعدة غير </a:t>
                      </a:r>
                      <a:r>
                        <a:rPr lang="ar-SA" sz="4000" dirty="0" smtClean="0">
                          <a:effectLst/>
                        </a:rPr>
                        <a:t>موظفة</a:t>
                      </a:r>
                      <a:endParaRPr lang="fr-FR" sz="2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800" dirty="0" smtClean="0">
                          <a:effectLst/>
                        </a:rPr>
                        <a:t>373</a:t>
                      </a:r>
                      <a:endParaRPr lang="fr-FR" sz="4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89813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5400" b="1" dirty="0">
                          <a:effectLst/>
                        </a:rPr>
                        <a:t>الجملة</a:t>
                      </a:r>
                      <a:endParaRPr lang="fr-FR" sz="3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0" b="1" dirty="0" smtClean="0">
                          <a:effectLst/>
                        </a:rPr>
                        <a:t>1130</a:t>
                      </a:r>
                      <a:endParaRPr lang="fr-FR" sz="60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1619250" y="2207676"/>
            <a:ext cx="2772697" cy="594745"/>
          </a:xfrm>
          <a:prstGeom prst="roundRect">
            <a:avLst/>
          </a:prstGeom>
          <a:noFill/>
          <a:ln>
            <a:solidFill>
              <a:srgbClr val="FE477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10000"/>
                  </a:schemeClr>
                </a:solidFill>
              </a:rPr>
              <a:t>ال</a:t>
            </a:r>
            <a:r>
              <a:rPr lang="ar-TN" b="1" dirty="0">
                <a:solidFill>
                  <a:schemeClr val="bg1">
                    <a:lumMod val="10000"/>
                  </a:schemeClr>
                </a:solidFill>
              </a:rPr>
              <a:t>و</a:t>
            </a:r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حدة: ألف دينار</a:t>
            </a:r>
            <a:endParaRPr lang="fr-FR" sz="44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kumimoji="1"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5539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579" y="234952"/>
            <a:ext cx="15264882" cy="1761799"/>
          </a:xfrm>
        </p:spPr>
        <p:txBody>
          <a:bodyPr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altLang="fr-FR" b="1" dirty="0">
                <a:solidFill>
                  <a:srgbClr val="5CB8D1"/>
                </a:solidFill>
                <a:latin typeface="Calibri" panose="020F0502020204030204" pitchFamily="34" charset="0"/>
              </a:rPr>
              <a:t>الموارد المخصصة للبرنامج السنوي </a:t>
            </a:r>
            <a:r>
              <a:rPr lang="ar-SA" altLang="fr-FR" b="1" dirty="0" smtClean="0">
                <a:solidFill>
                  <a:srgbClr val="5CB8D1"/>
                </a:solidFill>
                <a:latin typeface="Calibri" panose="020F0502020204030204" pitchFamily="34" charset="0"/>
              </a:rPr>
              <a:t>للاستثمار </a:t>
            </a:r>
            <a:r>
              <a:rPr lang="ar-SA" altLang="fr-FR" b="1" dirty="0">
                <a:solidFill>
                  <a:srgbClr val="5CB8D1"/>
                </a:solidFill>
                <a:latin typeface="Calibri" panose="020F0502020204030204" pitchFamily="34" charset="0"/>
              </a:rPr>
              <a:t>لسنة 201</a:t>
            </a:r>
            <a:r>
              <a:rPr lang="ar-TN" altLang="fr-FR" b="1" dirty="0" smtClean="0">
                <a:solidFill>
                  <a:srgbClr val="5CB8D1"/>
                </a:solidFill>
                <a:latin typeface="Calibri" panose="020F0502020204030204" pitchFamily="34" charset="0"/>
              </a:rPr>
              <a:t>9</a:t>
            </a:r>
            <a:endParaRPr lang="fr-FR" altLang="fr-FR" dirty="0">
              <a:solidFill>
                <a:srgbClr val="5CB8D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0" y="3762669"/>
            <a:ext cx="6902245" cy="73742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2892489" y="2146041"/>
          <a:ext cx="12577666" cy="599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82770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06880" y="1754155"/>
            <a:ext cx="15781402" cy="42360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ar-TN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الطبيعة الجغرافية لمدينة حمام الشط تفرض التقسيم المبين بالخريطة التالية </a:t>
            </a:r>
            <a:endParaRPr kumimoji="1" lang="fr-FR" sz="8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pic>
        <p:nvPicPr>
          <p:cNvPr id="1027" name="Picture 3" descr="E:\التشحيص الفني\IMG_20181016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833" y="630621"/>
            <a:ext cx="16490733" cy="923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/>
          <p:cNvSpPr>
            <a:spLocks noGrp="1"/>
          </p:cNvSpPr>
          <p:nvPr>
            <p:ph type="pic" sz="quarter" idx="10"/>
          </p:nvPr>
        </p:nvSpPr>
        <p:spPr>
          <a:xfrm>
            <a:off x="0" y="-391886"/>
            <a:ext cx="18286413" cy="10287000"/>
          </a:xfrm>
        </p:spPr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9871788" y="2034073"/>
            <a:ext cx="7696156" cy="7645733"/>
          </a:xfrm>
        </p:spPr>
        <p:txBody>
          <a:bodyPr>
            <a:normAutofit/>
          </a:bodyPr>
          <a:lstStyle/>
          <a:p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pour une image  2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0" name="Espace réservé du texte 29"/>
          <p:cNvSpPr>
            <a:spLocks noGrp="1"/>
          </p:cNvSpPr>
          <p:nvPr>
            <p:ph type="body" sz="quarter" idx="17"/>
          </p:nvPr>
        </p:nvSpPr>
        <p:spPr>
          <a:xfrm>
            <a:off x="1679510" y="839754"/>
            <a:ext cx="8322907" cy="1903446"/>
          </a:xfrm>
        </p:spPr>
        <p:txBody>
          <a:bodyPr>
            <a:noAutofit/>
          </a:bodyPr>
          <a:lstStyle/>
          <a:p>
            <a:r>
              <a:rPr lang="ar-TN" sz="6600" b="1" dirty="0" smtClean="0">
                <a:solidFill>
                  <a:srgbClr val="01ACE1"/>
                </a:solidFill>
              </a:rPr>
              <a:t>نتائج التشخيص الفني</a:t>
            </a:r>
            <a:endParaRPr lang="fr-FR" sz="6600" b="1" dirty="0" smtClean="0">
              <a:solidFill>
                <a:srgbClr val="01ACE1"/>
              </a:solidFill>
            </a:endParaRP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7913" y="3377681"/>
            <a:ext cx="6163642" cy="38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شعار البلدية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5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709130" y="1716833"/>
          <a:ext cx="16645805" cy="8199120"/>
        </p:xfrm>
        <a:graphic>
          <a:graphicData uri="http://schemas.openxmlformats.org/drawingml/2006/table">
            <a:tbl>
              <a:tblPr/>
              <a:tblGrid>
                <a:gridCol w="953181"/>
                <a:gridCol w="819505"/>
                <a:gridCol w="819505"/>
                <a:gridCol w="819505"/>
                <a:gridCol w="953181"/>
                <a:gridCol w="953181"/>
                <a:gridCol w="953181"/>
                <a:gridCol w="953181"/>
                <a:gridCol w="953181"/>
                <a:gridCol w="953181"/>
                <a:gridCol w="953181"/>
                <a:gridCol w="953181"/>
                <a:gridCol w="953181"/>
                <a:gridCol w="953181"/>
                <a:gridCol w="953181"/>
                <a:gridCol w="819505"/>
                <a:gridCol w="1929613"/>
              </a:tblGrid>
              <a:tr h="481823">
                <a:tc gridSpan="16">
                  <a:txBody>
                    <a:bodyPr/>
                    <a:lstStyle/>
                    <a:p>
                      <a:pPr algn="ctr" rtl="1" fontAlgn="ctr"/>
                      <a:r>
                        <a:rPr lang="ar-TN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التعبيد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مجاري المياه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الحواشي (4)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نوعية (3)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المساحة حسب الحالة (2)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المساحة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العرض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الطول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العدد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82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نوعية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طول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نوعية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طول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Béton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Enrobé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tri  couche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  couche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غير معبد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رديئة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متوسطة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جيدة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11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1,155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29,495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84,540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165,137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280,327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71,878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106,652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85,760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106,820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13.33%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13,886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13,858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54,049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90,291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11816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المنطقة 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28,679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149,524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161,352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19419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7.07%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20,652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69,094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132,070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526,348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745,442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82,406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مجموع الطرقات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26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23">
                <a:tc rowSpan="3" gridSpan="6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المفترقات(5)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ar-TN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الأرصفة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النوعية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المساحة حسب الحالة (2)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العرض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الطول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823"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Béton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Pavés auto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Bicouche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غير مرصف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رديئة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متوسطة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جيدة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11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9,504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56,032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47,516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6,288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المنطقة 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16,681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108,097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180,582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23,632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15,055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299,048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322,704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38,838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9,662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89,266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116,013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مجموع الارصفة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12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r" rtl="1" fontAlgn="ctr"/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(1)   </a:t>
                      </a:r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اعتماد التقسيم </a:t>
                      </a:r>
                      <a:r>
                        <a:rPr lang="ar-TN" sz="1600" b="0" i="0" u="none" strike="noStrike" dirty="0" err="1">
                          <a:solidFill>
                            <a:srgbClr val="000000"/>
                          </a:solidFill>
                          <a:latin typeface="Simplified Arabic"/>
                        </a:rPr>
                        <a:t>المجالي</a:t>
                      </a:r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 حسب ما هو مبين بالفقرة 4 من الدليل الفني مع إرفاق الجذاذة بمستخرج من مثال التهيئة العمرانية مبين </a:t>
                      </a:r>
                      <a:r>
                        <a:rPr lang="ar-TN" sz="1600" b="0" i="0" u="none" strike="noStrike" dirty="0" err="1">
                          <a:solidFill>
                            <a:srgbClr val="000000"/>
                          </a:solidFill>
                          <a:latin typeface="Simplified Arabic"/>
                        </a:rPr>
                        <a:t>به</a:t>
                      </a:r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 حدود المنطقة وطرقاته الرئيسية والفرعية</a:t>
                      </a:r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1823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r" rtl="1" fontAlgn="ctr"/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(2)    </a:t>
                      </a:r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 توضيح المساحة للحالات التالية : جيدة : حالة لا تستوجب التدخل / متوسطة : تستوجب صيانة جزئية (مثال إعادة طبقة السير أو صيانة جزئية للحفر) / رديئة : تستوجب إعادة كلية لطبقة السير وطبقات الأسس</a:t>
                      </a:r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12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r" rtl="1" fontAlgn="ctr"/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(3)    </a:t>
                      </a:r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نوعية التعبيد : غير معبد (تربة)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bicouche –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tricouche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– Enrobé – Béton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r" rtl="1" fontAlgn="ctr"/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(4)    </a:t>
                      </a:r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التنصيص على </a:t>
                      </a:r>
                      <a:r>
                        <a:rPr lang="ar-TN" sz="1600" b="0" i="0" u="none" strike="noStrike" dirty="0" smtClean="0">
                          <a:solidFill>
                            <a:srgbClr val="000000"/>
                          </a:solidFill>
                          <a:latin typeface="Simplified Arabic"/>
                        </a:rPr>
                        <a:t>طول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latin typeface="Simplified Arabic"/>
                        </a:rPr>
                        <a:t>h</a:t>
                      </a:r>
                      <a:r>
                        <a:rPr lang="ar-TN" sz="1600" b="0" i="0" u="none" strike="noStrike" dirty="0" smtClean="0">
                          <a:solidFill>
                            <a:srgbClr val="000000"/>
                          </a:solidFill>
                          <a:latin typeface="Simplified Arabic"/>
                        </a:rPr>
                        <a:t>لحواشي</a:t>
                      </a:r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12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r" rtl="1" fontAlgn="ctr"/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(5)    </a:t>
                      </a:r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الطرقات المرقمة لا يشملها التدخل ويقع النظر في شأنها مع مصالح وزارة التجهيز</a:t>
                      </a:r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12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r" rtl="1" fontAlgn="ctr"/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(6)    </a:t>
                      </a:r>
                      <a:r>
                        <a:rPr lang="ar-TN" sz="16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ذكر المفترقات التي تستوجب التهيئة وذلك على مستوى الطرقات التي تشهد كثافة مرورية</a:t>
                      </a:r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 fontAlgn="ctr"/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48882" y="722537"/>
          <a:ext cx="14387803" cy="891540"/>
        </p:xfrm>
        <a:graphic>
          <a:graphicData uri="http://schemas.openxmlformats.org/drawingml/2006/table">
            <a:tbl>
              <a:tblPr/>
              <a:tblGrid>
                <a:gridCol w="14387803"/>
              </a:tblGrid>
              <a:tr h="445770">
                <a:tc>
                  <a:txBody>
                    <a:bodyPr/>
                    <a:lstStyle/>
                    <a:p>
                      <a:pPr algn="ctr" fontAlgn="b"/>
                      <a:r>
                        <a:rPr lang="ar-TN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بطاقة </a:t>
                      </a:r>
                      <a:r>
                        <a:rPr lang="ar-TN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احصاء</a:t>
                      </a:r>
                      <a:r>
                        <a:rPr lang="ar-TN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وصفية لشبكة الطرقات </a:t>
                      </a:r>
                      <a:r>
                        <a:rPr lang="ar-TN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و</a:t>
                      </a:r>
                      <a:r>
                        <a:rPr lang="ar-TN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ar-TN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الارصفة</a:t>
                      </a:r>
                      <a:endParaRPr lang="ar-T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بكامل المنطقة البلدية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Image 5" descr="شعار البلدية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5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s://encrypted-tbn0.gstatic.com/images?q=tbn:ANd9GcR7bUnOeoE2CB0jng54t29zsPNmFzjh42zITvVUu6CXdj5kPK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44232" y="272337"/>
            <a:ext cx="90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Espace réservé pour une image  12"/>
          <p:cNvGraphicFramePr>
            <a:graphicFrameLocks noGrp="1"/>
          </p:cNvGraphicFramePr>
          <p:nvPr>
            <p:ph type="pic" sz="quarter" idx="10"/>
          </p:nvPr>
        </p:nvGraphicFramePr>
        <p:xfrm>
          <a:off x="951720" y="1604854"/>
          <a:ext cx="16123303" cy="8022754"/>
        </p:xfrm>
        <a:graphic>
          <a:graphicData uri="http://schemas.openxmlformats.org/drawingml/2006/table">
            <a:tbl>
              <a:tblPr/>
              <a:tblGrid>
                <a:gridCol w="1127967"/>
                <a:gridCol w="1017383"/>
                <a:gridCol w="1017383"/>
                <a:gridCol w="1017383"/>
                <a:gridCol w="1017383"/>
                <a:gridCol w="1017383"/>
                <a:gridCol w="1017383"/>
                <a:gridCol w="1017383"/>
                <a:gridCol w="1017383"/>
                <a:gridCol w="1017383"/>
                <a:gridCol w="1017383"/>
                <a:gridCol w="2410753"/>
                <a:gridCol w="2410753"/>
              </a:tblGrid>
              <a:tr h="525017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ar-TN" sz="3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بطاقة </a:t>
                      </a:r>
                      <a:r>
                        <a:rPr lang="ar-TN" sz="3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احصاء</a:t>
                      </a:r>
                      <a:r>
                        <a:rPr lang="ar-TN" sz="3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وصفية للشبكات العمومية </a:t>
                      </a:r>
                      <a:endParaRPr lang="ar-T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25017">
                <a:tc gridSpan="13">
                  <a:txBody>
                    <a:bodyPr/>
                    <a:lstStyle/>
                    <a:p>
                      <a:pPr algn="ctr" rtl="1" fontAlgn="ctr"/>
                      <a:r>
                        <a:rPr lang="ar-TN" sz="3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بكامل المنطقة البلدية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0651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التنوير العمومي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الماء الصالح للشرب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0065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اعتماد التقنيات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الحالة</a:t>
                      </a:r>
                      <a:r>
                        <a:rPr lang="ar-TN" sz="18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  <a:endParaRPr lang="ar-TN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نسبة التنوير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عدد النقاط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الحالة</a:t>
                      </a:r>
                      <a:r>
                        <a:rPr lang="ar-TN" sz="18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  <a:endParaRPr lang="ar-TN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نسبة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عدد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طول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065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المقتصدة للطاقة</a:t>
                      </a:r>
                      <a:r>
                        <a:rPr lang="ar-TN" sz="18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  <a:endParaRPr lang="ar-TN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رديئة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متوسطة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جيدة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العمومي</a:t>
                      </a:r>
                      <a:r>
                        <a:rPr lang="ar-TN" sz="12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  <a:endParaRPr lang="ar-TN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الضوئية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رديئة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متوسطة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جيدة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الربط</a:t>
                      </a:r>
                      <a:r>
                        <a:rPr lang="ar-TN" sz="18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(4)</a:t>
                      </a:r>
                      <a:endParaRPr lang="ar-TN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المساكن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0651"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ar-TN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معدلات الجهد + فوانيس الصوديوم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17,094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3,498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60,233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10,383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74,151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المجموع العام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3"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تصريف مياه الأمطار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ar-TN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التطهير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00651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الحالة</a:t>
                      </a:r>
                      <a:r>
                        <a:rPr lang="ar-TN" sz="18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  <a:endParaRPr lang="ar-TN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نوعيتها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طول الشبكة</a:t>
                      </a:r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(3)</a:t>
                      </a:r>
                      <a:endParaRPr lang="ar-TN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الحالة</a:t>
                      </a:r>
                      <a:r>
                        <a:rPr lang="ar-TN" sz="18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  <a:endParaRPr lang="ar-TN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الوسط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محطة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نسبة الربط</a:t>
                      </a:r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(2)</a:t>
                      </a:r>
                      <a:endParaRPr lang="ar-TN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طول الشبكة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065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رديئة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متوسطة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جيدة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رديئة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متوسطة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جيدة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المتقبل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معالجة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الحالية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0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3,822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4,274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1,970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2,333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5,832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11,858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1,063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5,628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7,768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7,768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المنطقة 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4,477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24,565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45,702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74,151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المجموع العام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67">
                <a:tc gridSpan="13">
                  <a:txBody>
                    <a:bodyPr/>
                    <a:lstStyle/>
                    <a:p>
                      <a:pPr algn="r" rtl="1" fontAlgn="ctr"/>
                      <a:r>
                        <a:rPr lang="ar-T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(1)</a:t>
                      </a:r>
                      <a:r>
                        <a:rPr lang="ar-T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    </a:t>
                      </a:r>
                      <a:r>
                        <a:rPr lang="ar-TN" sz="1050" b="0" i="0" u="none" strike="noStrike">
                          <a:solidFill>
                            <a:srgbClr val="000000"/>
                          </a:solidFill>
                          <a:latin typeface="Simplified Arabic"/>
                        </a:rPr>
                        <a:t>توضيح طول الشبكة حسب الحالات التالية : جيدة – حالة حسنة لا تستوجب التدخل / متوسطة : تستوجب صيانة جزئية / رديئة : تستوجب إعادة كلية</a:t>
                      </a:r>
                      <a:endParaRPr lang="ar-TN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4367">
                <a:tc gridSpan="13">
                  <a:txBody>
                    <a:bodyPr/>
                    <a:lstStyle/>
                    <a:p>
                      <a:pPr algn="r" rtl="1" fontAlgn="ctr"/>
                      <a:r>
                        <a:rPr lang="ar-T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(2)</a:t>
                      </a:r>
                      <a:r>
                        <a:rPr lang="ar-T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    </a:t>
                      </a:r>
                      <a:r>
                        <a:rPr lang="ar-TN" sz="1050" b="0" i="0" u="none" strike="noStrike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التنوير بالطريق = طول الطريق = طول الطريق المجهزة بالشبكة/الطول الجملي للطريق</a:t>
                      </a:r>
                      <a:endParaRPr lang="ar-TN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4367">
                <a:tc gridSpan="13">
                  <a:txBody>
                    <a:bodyPr/>
                    <a:lstStyle/>
                    <a:p>
                      <a:pPr algn="r" rtl="1" fontAlgn="ctr"/>
                      <a:r>
                        <a:rPr lang="ar-T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(3)</a:t>
                      </a:r>
                      <a:r>
                        <a:rPr lang="ar-T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    </a:t>
                      </a:r>
                      <a:r>
                        <a:rPr lang="ar-TN" sz="1050" b="0" i="0" u="none" strike="noStrike">
                          <a:solidFill>
                            <a:srgbClr val="000000"/>
                          </a:solidFill>
                          <a:latin typeface="Simplified Arabic"/>
                        </a:rPr>
                        <a:t>ذكر التقنيات المعتمدة (فوانيس الصوديوم – معدلات الجهد – التنوير باعتماد الطاقة الشمسية – 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photovoltaïque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4367">
                <a:tc gridSpan="13">
                  <a:txBody>
                    <a:bodyPr/>
                    <a:lstStyle/>
                    <a:p>
                      <a:pPr algn="r" rtl="1" fontAlgn="ctr"/>
                      <a:r>
                        <a:rPr lang="ar-T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(4)</a:t>
                      </a:r>
                      <a:r>
                        <a:rPr lang="ar-T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    </a:t>
                      </a:r>
                      <a:r>
                        <a:rPr lang="ar-TN" sz="1050" b="0" i="0" u="none" strike="noStrike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الربط : عدد المساكن المنتفعة/العدد الجملي للمساكن</a:t>
                      </a:r>
                      <a:endParaRPr lang="ar-TN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4367">
                <a:tc gridSpan="13">
                  <a:txBody>
                    <a:bodyPr/>
                    <a:lstStyle/>
                    <a:p>
                      <a:pPr algn="r" rtl="1" fontAlgn="ctr"/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(5)</a:t>
                      </a:r>
                      <a:r>
                        <a:rPr lang="ar-TN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 </a:t>
                      </a:r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الاقتصار على الشبكات التحتية :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conduites/dallât/fossé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Image 13" descr="شعار البلدية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28575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https://encrypted-tbn0.gstatic.com/images?q=tbn:ANd9GcR7bUnOeoE2CB0jng54t29zsPNmFzjh42zITvVUu6CXdj5kPK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953" y="235014"/>
            <a:ext cx="90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pour une image  11"/>
          <p:cNvGraphicFramePr>
            <a:graphicFrameLocks noGrp="1"/>
          </p:cNvGraphicFramePr>
          <p:nvPr>
            <p:ph type="pic" sz="quarter" idx="10"/>
          </p:nvPr>
        </p:nvGraphicFramePr>
        <p:xfrm>
          <a:off x="933056" y="1026370"/>
          <a:ext cx="16197948" cy="8623398"/>
        </p:xfrm>
        <a:graphic>
          <a:graphicData uri="http://schemas.openxmlformats.org/drawingml/2006/table">
            <a:tbl>
              <a:tblPr/>
              <a:tblGrid>
                <a:gridCol w="1245996"/>
                <a:gridCol w="1245996"/>
                <a:gridCol w="1245996"/>
                <a:gridCol w="1245996"/>
                <a:gridCol w="1245996"/>
                <a:gridCol w="1245996"/>
                <a:gridCol w="1245996"/>
                <a:gridCol w="1245996"/>
                <a:gridCol w="1245996"/>
                <a:gridCol w="1245996"/>
                <a:gridCol w="1245996"/>
                <a:gridCol w="1245996"/>
                <a:gridCol w="1245996"/>
              </a:tblGrid>
              <a:tr h="26912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1" fontAlgn="b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الجمهورية التونسية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0"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1" fontAlgn="b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وزارة الداخلية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0"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1" fontAlgn="b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ولاية بن عروس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0"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1" fontAlgn="b"/>
                      <a:r>
                        <a:rPr lang="ar-TN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برنامج مخطط الإستثمار البلدي التشاركي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80"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حمام الشط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البلدية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680"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 fontAlgn="b"/>
                      <a:endParaRPr lang="ar-TN" sz="2400" b="1" i="0" u="none" strike="noStrike" dirty="0">
                        <a:solidFill>
                          <a:srgbClr val="000000"/>
                        </a:solidFill>
                        <a:latin typeface="AL-Matee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بن عروس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الولاية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836"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ar-TN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بطاقة إحصاء وصفية تقديرية للبنية الأساسية بالمناطق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0"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36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وجود إشكاليات لتصريف مياه الأمطار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الربط بشبكة تطهير المياه المستعملة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التنوير العمومي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الطول الجملي للأنهج و الشوارع بالكلم(1)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المناطق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4868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الأرصفة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TN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معبد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05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نسبة التغطية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عدد النقاط التي تتطلب صيانة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العدد الجملي لنقاط الإضاءة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المساحة المرصفة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المساحة الجملية التقديرية (م2)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حالتها سيئة وتتطلب صيانة  (م</a:t>
                      </a:r>
                      <a:r>
                        <a:rPr lang="ar-TN" sz="12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بالطبقة المضاعفة أو غيرها وحالتها جيدة أو متوسطة (م</a:t>
                      </a:r>
                      <a:r>
                        <a:rPr lang="ar-TN" sz="12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بالطبقة الأسفلتية وحالتها جيدة أو متوسطة (م</a:t>
                      </a:r>
                      <a:r>
                        <a:rPr lang="ar-TN" sz="12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غير معبد (م</a:t>
                      </a:r>
                      <a:r>
                        <a:rPr lang="ar-TN" sz="1200" b="1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302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84,212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84,540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165,137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23,758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منطقة 1 </a:t>
                      </a:r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حمام الشط الصنوبر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71,878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10,943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منطقة 2</a:t>
                      </a:r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حي  الامــل و الانس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85,760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16,470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منطقة 3   </a:t>
                      </a:r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بئر الباي 1+2+3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85.56%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25,335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13,858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54,049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11,816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منطقة 4</a:t>
                      </a:r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برج السدرية  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54,958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149,524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19,419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ar-TN" sz="16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منطقة 5 </a:t>
                      </a:r>
                      <a:r>
                        <a:rPr lang="ar-TN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نزهة السلطان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465.56%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177,247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212,837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63,374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132,070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526,348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20,652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82,406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المجموع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Image 12" descr="https://encrypted-tbn0.gstatic.com/images?q=tbn:ANd9GcR7bUnOeoE2CB0jng54t29zsPNmFzjh42zITvVUu6CXdj5kPK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2685" y="310048"/>
            <a:ext cx="1000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شعار البلدية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013" y="391885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30357</TotalTime>
  <Words>1969</Words>
  <Application>Microsoft Office PowerPoint</Application>
  <PresentationFormat>Personnalisé</PresentationFormat>
  <Paragraphs>1032</Paragraphs>
  <Slides>34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37" baseType="lpstr">
      <vt:lpstr>Vega - Header</vt:lpstr>
      <vt:lpstr>Vega - Footer Only</vt:lpstr>
      <vt:lpstr>Vega - Free</vt:lpstr>
      <vt:lpstr>التشخيص الفني و المالي</vt:lpstr>
      <vt:lpstr>تندرج أعمال هذه الجلسة في إطار تنفيذ برنامج التنمية الحضرية و الحوكمة المحلية لإعداد البرنامج السنوي للاستثمار البلدي لسنة 2019 تطبيقا للأمر عدد 3505 لسنة 2014 المؤرخ في 30سبتمبر 2014 و القرار المشترك لوزير الداخلية و وزير المالية المؤرخ في 13 جويلية 2015 والقرار المشترك المؤرخ في 14 نوفمبر 2017 المتعلق بضبط الشروط الدنيا المستوجبة لتحويل المساعدات السنوية و إتباع المنهجية التشاركية المعدة في الغرض و التي تضم مراحل إعداد البرنامج منها هذه الجلسة الأولى التشاركية و التي سيقع من خلالها تقديم النقاط التالية: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الإنجازات المحققة بالنسبة للتقديرات </vt:lpstr>
      <vt:lpstr>تحليل الموارد الذاتية للبلدية </vt:lpstr>
      <vt:lpstr> إضافة  إلى ضمان سير برامج الاستثمار</vt:lpstr>
      <vt:lpstr>و تنقسم هذه الموارد </vt:lpstr>
      <vt:lpstr>  *ضعف مردود المعاليم الموظفة على العقارات رغم ما يتوفر بالمنطقة البلدية من عقارات معدة للسكنى حوالي    10 آلاف مسكن، و أراضي غير مبنية و تقاسيم بصدد التهيئة. </vt:lpstr>
      <vt:lpstr> مساهمة المواطن في ميزانية البلدية حيث أنه و خلال سنة 2017 لم تتعدى هذه المساهمة.66دنانير في السنة</vt:lpstr>
      <vt:lpstr>Diapositive 21</vt:lpstr>
      <vt:lpstr>موارد العنوان الثاني</vt:lpstr>
      <vt:lpstr>Diapositive 23</vt:lpstr>
      <vt:lpstr>Diapositive 24</vt:lpstr>
      <vt:lpstr>Diapositive 25</vt:lpstr>
      <vt:lpstr>تطور النفقات خلال سنوات 2014-2017</vt:lpstr>
      <vt:lpstr>نفقــات العنوان الأول لسنة 2017  </vt:lpstr>
      <vt:lpstr>نفقات العنوان الثاني:</vt:lpstr>
      <vt:lpstr>نفقات العنوان الثاني بالنسبة للموارد</vt:lpstr>
      <vt:lpstr>  * تتراوح نسبة استهلاك الاعتمادات بين  60      و 90</vt:lpstr>
      <vt:lpstr>استخلاص الديون:</vt:lpstr>
      <vt:lpstr>الموارد المخصصة للبرنامج السنوي للإستثمار لسنة 2019</vt:lpstr>
      <vt:lpstr>الموارد المخصصة للبرنامج السنوي للإستثمار لسنة 2019:</vt:lpstr>
      <vt:lpstr>الموارد المخصصة للبرنامج السنوي للاستثمار لسنة 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user</cp:lastModifiedBy>
  <cp:revision>882</cp:revision>
  <dcterms:created xsi:type="dcterms:W3CDTF">2015-09-05T11:42:45Z</dcterms:created>
  <dcterms:modified xsi:type="dcterms:W3CDTF">2019-01-28T08:50:19Z</dcterms:modified>
</cp:coreProperties>
</file>