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diagrams/drawing2.xml" ContentType="application/vnd.ms-office.drawingml.diagramDrawing+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diagrams/layout1.xml" ContentType="application/vnd.openxmlformats-officedocument.drawingml.diagramLayout+xml"/>
  <Override PartName="/ppt/diagrams/data2.xml" ContentType="application/vnd.openxmlformats-officedocument.drawingml.diagramData+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diagrams/drawing3.xml" ContentType="application/vnd.ms-office.drawingml.diagramDrawing+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Default Extension="gif" ContentType="image/gif"/>
  <Override PartName="/ppt/diagrams/data3.xml" ContentType="application/vnd.openxmlformats-officedocument.drawingml.diagramData+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layout3.xml" ContentType="application/vnd.openxmlformats-officedocument.drawingml.diagramLayout+xml"/>
  <Override PartName="/ppt/slides/slide7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theme/theme4.xml" ContentType="application/vnd.openxmlformats-officedocument.theme+xml"/>
  <Override PartName="/ppt/diagrams/colors2.xml" ContentType="application/vnd.openxmlformats-officedocument.drawingml.diagramColors+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60" r:id="rId1"/>
    <p:sldMasterId id="2147483672" r:id="rId2"/>
    <p:sldMasterId id="2147483686" r:id="rId3"/>
  </p:sldMasterIdLst>
  <p:notesMasterIdLst>
    <p:notesMasterId r:id="rId86"/>
  </p:notesMasterIdLst>
  <p:sldIdLst>
    <p:sldId id="344" r:id="rId4"/>
    <p:sldId id="345" r:id="rId5"/>
    <p:sldId id="346" r:id="rId6"/>
    <p:sldId id="347" r:id="rId7"/>
    <p:sldId id="348" r:id="rId8"/>
    <p:sldId id="349" r:id="rId9"/>
    <p:sldId id="350" r:id="rId10"/>
    <p:sldId id="351" r:id="rId11"/>
    <p:sldId id="352" r:id="rId12"/>
    <p:sldId id="353" r:id="rId13"/>
    <p:sldId id="262" r:id="rId14"/>
    <p:sldId id="263" r:id="rId15"/>
    <p:sldId id="266" r:id="rId16"/>
    <p:sldId id="275" r:id="rId17"/>
    <p:sldId id="267" r:id="rId18"/>
    <p:sldId id="330" r:id="rId19"/>
    <p:sldId id="269" r:id="rId20"/>
    <p:sldId id="270" r:id="rId21"/>
    <p:sldId id="271" r:id="rId22"/>
    <p:sldId id="272" r:id="rId23"/>
    <p:sldId id="273" r:id="rId24"/>
    <p:sldId id="277" r:id="rId25"/>
    <p:sldId id="278" r:id="rId26"/>
    <p:sldId id="279" r:id="rId27"/>
    <p:sldId id="276" r:id="rId28"/>
    <p:sldId id="308" r:id="rId29"/>
    <p:sldId id="311" r:id="rId30"/>
    <p:sldId id="312" r:id="rId31"/>
    <p:sldId id="313" r:id="rId32"/>
    <p:sldId id="314" r:id="rId33"/>
    <p:sldId id="315" r:id="rId34"/>
    <p:sldId id="317" r:id="rId35"/>
    <p:sldId id="318" r:id="rId36"/>
    <p:sldId id="319" r:id="rId37"/>
    <p:sldId id="320" r:id="rId38"/>
    <p:sldId id="321" r:id="rId39"/>
    <p:sldId id="322" r:id="rId40"/>
    <p:sldId id="323" r:id="rId41"/>
    <p:sldId id="309" r:id="rId42"/>
    <p:sldId id="324" r:id="rId43"/>
    <p:sldId id="327" r:id="rId44"/>
    <p:sldId id="354" r:id="rId45"/>
    <p:sldId id="381" r:id="rId46"/>
    <p:sldId id="355" r:id="rId47"/>
    <p:sldId id="356" r:id="rId48"/>
    <p:sldId id="357" r:id="rId49"/>
    <p:sldId id="358" r:id="rId50"/>
    <p:sldId id="359" r:id="rId51"/>
    <p:sldId id="361" r:id="rId52"/>
    <p:sldId id="362" r:id="rId53"/>
    <p:sldId id="363" r:id="rId54"/>
    <p:sldId id="364" r:id="rId55"/>
    <p:sldId id="384" r:id="rId56"/>
    <p:sldId id="365" r:id="rId57"/>
    <p:sldId id="366" r:id="rId58"/>
    <p:sldId id="382" r:id="rId59"/>
    <p:sldId id="367" r:id="rId60"/>
    <p:sldId id="368" r:id="rId61"/>
    <p:sldId id="369" r:id="rId62"/>
    <p:sldId id="370" r:id="rId63"/>
    <p:sldId id="383" r:id="rId64"/>
    <p:sldId id="371" r:id="rId65"/>
    <p:sldId id="372" r:id="rId66"/>
    <p:sldId id="373" r:id="rId67"/>
    <p:sldId id="385" r:id="rId68"/>
    <p:sldId id="386" r:id="rId69"/>
    <p:sldId id="374" r:id="rId70"/>
    <p:sldId id="375" r:id="rId71"/>
    <p:sldId id="376" r:id="rId72"/>
    <p:sldId id="377" r:id="rId73"/>
    <p:sldId id="379" r:id="rId74"/>
    <p:sldId id="339" r:id="rId75"/>
    <p:sldId id="340" r:id="rId76"/>
    <p:sldId id="328" r:id="rId77"/>
    <p:sldId id="387" r:id="rId78"/>
    <p:sldId id="331" r:id="rId79"/>
    <p:sldId id="388" r:id="rId80"/>
    <p:sldId id="389" r:id="rId81"/>
    <p:sldId id="390" r:id="rId82"/>
    <p:sldId id="334" r:id="rId83"/>
    <p:sldId id="335" r:id="rId84"/>
    <p:sldId id="329" r:id="rId85"/>
  </p:sldIdLst>
  <p:sldSz cx="9144000" cy="6858000" type="screen4x3"/>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8080"/>
    <a:srgbClr val="0000FF"/>
    <a:srgbClr val="339966"/>
    <a:srgbClr val="009999"/>
    <a:srgbClr val="FF0066"/>
    <a:srgbClr val="FF00FF"/>
    <a:srgbClr val="0000CC"/>
    <a:srgbClr val="66FFFF"/>
    <a:srgbClr val="99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8B1032C-EA38-4F05-BA0D-38AFFFC7BED3}" styleName="Style léger 3 - Accentuation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D083AE6-46FA-4A59-8FB0-9F97EB10719F}" styleName="Style léger 3 - Accentuation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1" d="100"/>
          <a:sy n="91" d="100"/>
        </p:scale>
        <p:origin x="-150" y="216"/>
      </p:cViewPr>
      <p:guideLst>
        <p:guide orient="horz" pos="2160"/>
        <p:guide pos="2880"/>
      </p:guideLst>
    </p:cSldViewPr>
  </p:slideViewPr>
  <p:notesTextViewPr>
    <p:cViewPr>
      <p:scale>
        <a:sx n="1" d="1"/>
        <a:sy n="1" d="1"/>
      </p:scale>
      <p:origin x="0" y="0"/>
    </p:cViewPr>
  </p:notesTextViewPr>
  <p:sorterViewPr>
    <p:cViewPr>
      <p:scale>
        <a:sx n="100" d="100"/>
        <a:sy n="100" d="100"/>
      </p:scale>
      <p:origin x="0" y="11718"/>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slide" Target="slides/slide73.xml"/><Relationship Id="rId84" Type="http://schemas.openxmlformats.org/officeDocument/2006/relationships/slide" Target="slides/slide81.xml"/><Relationship Id="rId89" Type="http://schemas.openxmlformats.org/officeDocument/2006/relationships/theme" Target="theme/theme1.xml"/><Relationship Id="rId7" Type="http://schemas.openxmlformats.org/officeDocument/2006/relationships/slide" Target="slides/slide4.xml"/><Relationship Id="rId71" Type="http://schemas.openxmlformats.org/officeDocument/2006/relationships/slide" Target="slides/slide68.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slide" Target="slides/slide76.xml"/><Relationship Id="rId87" Type="http://schemas.openxmlformats.org/officeDocument/2006/relationships/presProps" Target="presProps.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slide" Target="slides/slide79.xml"/><Relationship Id="rId90" Type="http://schemas.openxmlformats.org/officeDocument/2006/relationships/tableStyles" Target="tableStyles.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slide" Target="slides/slide82.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slide" Target="slides/slide80.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6DEF49-24EA-4F4E-8680-BC0801851C2F}" type="doc">
      <dgm:prSet loTypeId="urn:microsoft.com/office/officeart/2005/8/layout/chevron2" loCatId="list" qsTypeId="urn:microsoft.com/office/officeart/2005/8/quickstyle/simple1" qsCatId="simple" csTypeId="urn:microsoft.com/office/officeart/2005/8/colors/colorful2" csCatId="colorful" phldr="1"/>
      <dgm:spPr/>
      <dgm:t>
        <a:bodyPr/>
        <a:lstStyle/>
        <a:p>
          <a:endParaRPr lang="fr-FR"/>
        </a:p>
      </dgm:t>
    </dgm:pt>
    <dgm:pt modelId="{286AB09E-55F4-464C-A75A-CB5FDA4B717F}">
      <dgm:prSet phldrT="[Texte]" custT="1"/>
      <dgm:spPr/>
      <dgm:t>
        <a:bodyPr/>
        <a:lstStyle/>
        <a:p>
          <a:pPr algn="ctr" rtl="1"/>
          <a:r>
            <a:rPr lang="ar-DZ" sz="4000" b="1" dirty="0" smtClean="0">
              <a:solidFill>
                <a:schemeClr val="tx1"/>
              </a:solidFill>
            </a:rPr>
            <a:t>1</a:t>
          </a:r>
          <a:endParaRPr lang="fr-FR" sz="4000" b="1" dirty="0">
            <a:solidFill>
              <a:schemeClr val="tx1"/>
            </a:solidFill>
          </a:endParaRPr>
        </a:p>
      </dgm:t>
    </dgm:pt>
    <dgm:pt modelId="{0447F3F7-226D-42B3-9BEE-15990322E167}" type="parTrans" cxnId="{DE1E5173-27B5-4EAF-A620-5E70E920BD16}">
      <dgm:prSet/>
      <dgm:spPr/>
      <dgm:t>
        <a:bodyPr/>
        <a:lstStyle/>
        <a:p>
          <a:pPr algn="r" rtl="1"/>
          <a:endParaRPr lang="fr-FR" sz="4000">
            <a:solidFill>
              <a:schemeClr val="tx1"/>
            </a:solidFill>
          </a:endParaRPr>
        </a:p>
      </dgm:t>
    </dgm:pt>
    <dgm:pt modelId="{85D002CE-AEC2-44B2-83E9-050F97EBFC20}" type="sibTrans" cxnId="{DE1E5173-27B5-4EAF-A620-5E70E920BD16}">
      <dgm:prSet/>
      <dgm:spPr/>
      <dgm:t>
        <a:bodyPr/>
        <a:lstStyle/>
        <a:p>
          <a:pPr algn="r" rtl="1"/>
          <a:endParaRPr lang="fr-FR" sz="4000">
            <a:solidFill>
              <a:schemeClr val="tx1"/>
            </a:solidFill>
          </a:endParaRPr>
        </a:p>
      </dgm:t>
    </dgm:pt>
    <dgm:pt modelId="{D12F4CDA-B42C-4479-A750-60086E07B1E5}">
      <dgm:prSet phldrT="[Texte]" custT="1"/>
      <dgm:spPr/>
      <dgm:t>
        <a:bodyPr/>
        <a:lstStyle/>
        <a:p>
          <a:pPr algn="r" rtl="1"/>
          <a:r>
            <a:rPr lang="ar-DZ" sz="4000" dirty="0" smtClean="0">
              <a:solidFill>
                <a:schemeClr val="tx1"/>
              </a:solidFill>
              <a:latin typeface="Sakkal Majalla" pitchFamily="2" charset="-78"/>
              <a:cs typeface="Sakkal Majalla" pitchFamily="2" charset="-78"/>
            </a:rPr>
            <a:t>الأعمال التحضيرية</a:t>
          </a:r>
          <a:endParaRPr lang="fr-FR" sz="4000" dirty="0">
            <a:solidFill>
              <a:schemeClr val="tx1"/>
            </a:solidFill>
            <a:latin typeface="Sakkal Majalla" pitchFamily="2" charset="-78"/>
            <a:cs typeface="Sakkal Majalla" pitchFamily="2" charset="-78"/>
          </a:endParaRPr>
        </a:p>
      </dgm:t>
    </dgm:pt>
    <dgm:pt modelId="{BF424229-95C2-4FB4-9770-C1AB1BD3AC5D}" type="parTrans" cxnId="{401D6289-9A96-48C0-8D6B-DC8E4BBB7C32}">
      <dgm:prSet/>
      <dgm:spPr/>
      <dgm:t>
        <a:bodyPr/>
        <a:lstStyle/>
        <a:p>
          <a:pPr algn="r" rtl="1"/>
          <a:endParaRPr lang="fr-FR" sz="4000">
            <a:solidFill>
              <a:schemeClr val="tx1"/>
            </a:solidFill>
          </a:endParaRPr>
        </a:p>
      </dgm:t>
    </dgm:pt>
    <dgm:pt modelId="{0760BE7A-E079-41C5-9C0A-186D43CC754F}" type="sibTrans" cxnId="{401D6289-9A96-48C0-8D6B-DC8E4BBB7C32}">
      <dgm:prSet/>
      <dgm:spPr/>
      <dgm:t>
        <a:bodyPr/>
        <a:lstStyle/>
        <a:p>
          <a:pPr algn="r" rtl="1"/>
          <a:endParaRPr lang="fr-FR" sz="4000">
            <a:solidFill>
              <a:schemeClr val="tx1"/>
            </a:solidFill>
          </a:endParaRPr>
        </a:p>
      </dgm:t>
    </dgm:pt>
    <dgm:pt modelId="{BE4D43CB-318B-4893-A0A8-A1F79C23D8DC}">
      <dgm:prSet phldrT="[Texte]" custT="1"/>
      <dgm:spPr/>
      <dgm:t>
        <a:bodyPr/>
        <a:lstStyle/>
        <a:p>
          <a:pPr algn="ctr" rtl="1"/>
          <a:r>
            <a:rPr lang="ar-DZ" sz="4000" b="1" dirty="0" smtClean="0">
              <a:solidFill>
                <a:schemeClr val="tx1"/>
              </a:solidFill>
            </a:rPr>
            <a:t>2</a:t>
          </a:r>
          <a:endParaRPr lang="fr-FR" sz="4000" b="1" dirty="0">
            <a:solidFill>
              <a:schemeClr val="tx1"/>
            </a:solidFill>
          </a:endParaRPr>
        </a:p>
      </dgm:t>
    </dgm:pt>
    <dgm:pt modelId="{BE33DAE0-A68E-4D90-86B2-6B0202B570BE}" type="parTrans" cxnId="{05CFA97B-0744-4DBD-A569-0CCE03BDCBEF}">
      <dgm:prSet/>
      <dgm:spPr/>
      <dgm:t>
        <a:bodyPr/>
        <a:lstStyle/>
        <a:p>
          <a:pPr algn="r" rtl="1"/>
          <a:endParaRPr lang="fr-FR" sz="4000">
            <a:solidFill>
              <a:schemeClr val="tx1"/>
            </a:solidFill>
          </a:endParaRPr>
        </a:p>
      </dgm:t>
    </dgm:pt>
    <dgm:pt modelId="{52393BB2-E1CE-40B9-84B5-6AA6A6FB5E15}" type="sibTrans" cxnId="{05CFA97B-0744-4DBD-A569-0CCE03BDCBEF}">
      <dgm:prSet/>
      <dgm:spPr/>
      <dgm:t>
        <a:bodyPr/>
        <a:lstStyle/>
        <a:p>
          <a:pPr algn="r" rtl="1"/>
          <a:endParaRPr lang="fr-FR" sz="4000">
            <a:solidFill>
              <a:schemeClr val="tx1"/>
            </a:solidFill>
          </a:endParaRPr>
        </a:p>
      </dgm:t>
    </dgm:pt>
    <dgm:pt modelId="{B3931327-22AB-40B0-AD68-E15AD82DEA7E}">
      <dgm:prSet phldrT="[Texte]" custT="1"/>
      <dgm:spPr/>
      <dgm:t>
        <a:bodyPr/>
        <a:lstStyle/>
        <a:p>
          <a:pPr algn="r" rtl="1"/>
          <a:r>
            <a:rPr lang="ar-DZ" sz="4000" dirty="0" smtClean="0">
              <a:solidFill>
                <a:schemeClr val="tx1"/>
              </a:solidFill>
              <a:latin typeface="Sakkal Majalla" pitchFamily="2" charset="-78"/>
              <a:cs typeface="Sakkal Majalla" pitchFamily="2" charset="-78"/>
            </a:rPr>
            <a:t>التشخيص الفني والمالي </a:t>
          </a:r>
          <a:endParaRPr lang="fr-FR" sz="4000" dirty="0">
            <a:solidFill>
              <a:schemeClr val="tx1"/>
            </a:solidFill>
            <a:latin typeface="Sakkal Majalla" pitchFamily="2" charset="-78"/>
            <a:cs typeface="Sakkal Majalla" pitchFamily="2" charset="-78"/>
          </a:endParaRPr>
        </a:p>
      </dgm:t>
    </dgm:pt>
    <dgm:pt modelId="{70499DCC-F064-4C7D-BF78-55FD0A48E609}" type="parTrans" cxnId="{51F6DBDE-73A9-49C6-9921-305630D85493}">
      <dgm:prSet/>
      <dgm:spPr/>
      <dgm:t>
        <a:bodyPr/>
        <a:lstStyle/>
        <a:p>
          <a:pPr algn="r" rtl="1"/>
          <a:endParaRPr lang="fr-FR" sz="4000">
            <a:solidFill>
              <a:schemeClr val="tx1"/>
            </a:solidFill>
          </a:endParaRPr>
        </a:p>
      </dgm:t>
    </dgm:pt>
    <dgm:pt modelId="{B14387C3-3B4C-4C09-B4EC-99167D6B36CB}" type="sibTrans" cxnId="{51F6DBDE-73A9-49C6-9921-305630D85493}">
      <dgm:prSet/>
      <dgm:spPr/>
      <dgm:t>
        <a:bodyPr/>
        <a:lstStyle/>
        <a:p>
          <a:pPr algn="r" rtl="1"/>
          <a:endParaRPr lang="fr-FR" sz="4000">
            <a:solidFill>
              <a:schemeClr val="tx1"/>
            </a:solidFill>
          </a:endParaRPr>
        </a:p>
      </dgm:t>
    </dgm:pt>
    <dgm:pt modelId="{9F5EF368-223D-4D97-9512-A3C0AE783B3A}">
      <dgm:prSet custT="1"/>
      <dgm:spPr/>
      <dgm:t>
        <a:bodyPr/>
        <a:lstStyle/>
        <a:p>
          <a:pPr algn="ctr" rtl="1"/>
          <a:r>
            <a:rPr lang="ar-DZ" sz="4000" b="1" dirty="0" smtClean="0">
              <a:solidFill>
                <a:schemeClr val="tx1"/>
              </a:solidFill>
            </a:rPr>
            <a:t>3</a:t>
          </a:r>
          <a:endParaRPr lang="fr-FR" sz="4000" b="1" dirty="0">
            <a:solidFill>
              <a:schemeClr val="tx1"/>
            </a:solidFill>
          </a:endParaRPr>
        </a:p>
      </dgm:t>
    </dgm:pt>
    <dgm:pt modelId="{14417E0A-3F06-452D-99A2-DFAECBB04636}" type="parTrans" cxnId="{3E8A168A-E790-47C0-8619-589BD0715C61}">
      <dgm:prSet/>
      <dgm:spPr/>
      <dgm:t>
        <a:bodyPr/>
        <a:lstStyle/>
        <a:p>
          <a:pPr algn="r" rtl="1"/>
          <a:endParaRPr lang="fr-FR" sz="4000">
            <a:solidFill>
              <a:schemeClr val="tx1"/>
            </a:solidFill>
          </a:endParaRPr>
        </a:p>
      </dgm:t>
    </dgm:pt>
    <dgm:pt modelId="{B4E54457-EFBB-4323-89EC-AC5438565A96}" type="sibTrans" cxnId="{3E8A168A-E790-47C0-8619-589BD0715C61}">
      <dgm:prSet/>
      <dgm:spPr/>
      <dgm:t>
        <a:bodyPr/>
        <a:lstStyle/>
        <a:p>
          <a:pPr algn="r" rtl="1"/>
          <a:endParaRPr lang="fr-FR" sz="4000">
            <a:solidFill>
              <a:schemeClr val="tx1"/>
            </a:solidFill>
          </a:endParaRPr>
        </a:p>
      </dgm:t>
    </dgm:pt>
    <dgm:pt modelId="{3B488732-D03D-44CC-A63A-90900B62E8E4}">
      <dgm:prSet custT="1"/>
      <dgm:spPr/>
      <dgm:t>
        <a:bodyPr/>
        <a:lstStyle/>
        <a:p>
          <a:pPr algn="ctr" rtl="1"/>
          <a:r>
            <a:rPr lang="ar-DZ" sz="4000" b="1" dirty="0" smtClean="0">
              <a:solidFill>
                <a:schemeClr val="tx1"/>
              </a:solidFill>
            </a:rPr>
            <a:t>4</a:t>
          </a:r>
          <a:endParaRPr lang="fr-FR" sz="4000" b="1" dirty="0">
            <a:solidFill>
              <a:schemeClr val="tx1"/>
            </a:solidFill>
          </a:endParaRPr>
        </a:p>
      </dgm:t>
    </dgm:pt>
    <dgm:pt modelId="{E6515ADC-458D-4F38-BA2A-8D4D093A2BD7}" type="parTrans" cxnId="{859FCB0D-E577-4E50-8471-493A7BB18605}">
      <dgm:prSet/>
      <dgm:spPr/>
      <dgm:t>
        <a:bodyPr/>
        <a:lstStyle/>
        <a:p>
          <a:pPr algn="r" rtl="1"/>
          <a:endParaRPr lang="fr-FR" sz="4000">
            <a:solidFill>
              <a:schemeClr val="tx1"/>
            </a:solidFill>
          </a:endParaRPr>
        </a:p>
      </dgm:t>
    </dgm:pt>
    <dgm:pt modelId="{4E941789-0943-48F3-B6B1-FFE08A73DE1A}" type="sibTrans" cxnId="{859FCB0D-E577-4E50-8471-493A7BB18605}">
      <dgm:prSet/>
      <dgm:spPr/>
      <dgm:t>
        <a:bodyPr/>
        <a:lstStyle/>
        <a:p>
          <a:pPr algn="r" rtl="1"/>
          <a:endParaRPr lang="fr-FR" sz="4000">
            <a:solidFill>
              <a:schemeClr val="tx1"/>
            </a:solidFill>
          </a:endParaRPr>
        </a:p>
      </dgm:t>
    </dgm:pt>
    <dgm:pt modelId="{72CBC224-72E8-481A-8768-38D4EE6CB458}">
      <dgm:prSet custT="1"/>
      <dgm:spPr/>
      <dgm:t>
        <a:bodyPr/>
        <a:lstStyle/>
        <a:p>
          <a:pPr algn="ctr" rtl="1"/>
          <a:r>
            <a:rPr lang="ar-DZ" sz="4000" b="1" dirty="0" smtClean="0">
              <a:solidFill>
                <a:schemeClr val="tx1"/>
              </a:solidFill>
            </a:rPr>
            <a:t>5</a:t>
          </a:r>
          <a:endParaRPr lang="fr-FR" sz="4000" b="1" dirty="0">
            <a:solidFill>
              <a:schemeClr val="tx1"/>
            </a:solidFill>
          </a:endParaRPr>
        </a:p>
      </dgm:t>
    </dgm:pt>
    <dgm:pt modelId="{6E9D92E5-2E65-4FC6-894D-4FDC53A00BD4}" type="parTrans" cxnId="{90A7BF8B-8C21-4EE1-8EAB-AC6B60E818C8}">
      <dgm:prSet/>
      <dgm:spPr/>
      <dgm:t>
        <a:bodyPr/>
        <a:lstStyle/>
        <a:p>
          <a:pPr algn="r" rtl="1"/>
          <a:endParaRPr lang="fr-FR" sz="4000">
            <a:solidFill>
              <a:schemeClr val="tx1"/>
            </a:solidFill>
          </a:endParaRPr>
        </a:p>
      </dgm:t>
    </dgm:pt>
    <dgm:pt modelId="{E24F85D8-F288-4EA7-A860-C8B95DDA7472}" type="sibTrans" cxnId="{90A7BF8B-8C21-4EE1-8EAB-AC6B60E818C8}">
      <dgm:prSet/>
      <dgm:spPr/>
      <dgm:t>
        <a:bodyPr/>
        <a:lstStyle/>
        <a:p>
          <a:pPr algn="r" rtl="1"/>
          <a:endParaRPr lang="fr-FR" sz="4000">
            <a:solidFill>
              <a:schemeClr val="tx1"/>
            </a:solidFill>
          </a:endParaRPr>
        </a:p>
      </dgm:t>
    </dgm:pt>
    <dgm:pt modelId="{5F2D2F78-244A-4887-AE28-76FC3250E597}">
      <dgm:prSet custT="1"/>
      <dgm:spPr/>
      <dgm:t>
        <a:bodyPr/>
        <a:lstStyle/>
        <a:p>
          <a:pPr algn="r" rtl="1"/>
          <a:r>
            <a:rPr lang="ar-DZ" sz="4000" dirty="0" smtClean="0">
              <a:solidFill>
                <a:schemeClr val="tx1"/>
              </a:solidFill>
              <a:latin typeface="Sakkal Majalla" pitchFamily="2" charset="-78"/>
              <a:cs typeface="Sakkal Majalla" pitchFamily="2" charset="-78"/>
            </a:rPr>
            <a:t>الجلسة العامة  التشاركية</a:t>
          </a:r>
          <a:r>
            <a:rPr lang="ar-TN" sz="4000" dirty="0" smtClean="0">
              <a:solidFill>
                <a:schemeClr val="tx1"/>
              </a:solidFill>
              <a:latin typeface="Sakkal Majalla" pitchFamily="2" charset="-78"/>
              <a:cs typeface="Sakkal Majalla" pitchFamily="2" charset="-78"/>
            </a:rPr>
            <a:t> الأولى</a:t>
          </a:r>
          <a:endParaRPr lang="fr-FR" sz="4000" dirty="0">
            <a:solidFill>
              <a:schemeClr val="tx1"/>
            </a:solidFill>
            <a:latin typeface="Sakkal Majalla" pitchFamily="2" charset="-78"/>
            <a:cs typeface="Sakkal Majalla" pitchFamily="2" charset="-78"/>
          </a:endParaRPr>
        </a:p>
      </dgm:t>
    </dgm:pt>
    <dgm:pt modelId="{97896D07-D0B4-4879-9844-7AD2C316F746}" type="parTrans" cxnId="{4EECA054-11CD-4875-BCA5-338AECCDB2CD}">
      <dgm:prSet/>
      <dgm:spPr/>
      <dgm:t>
        <a:bodyPr/>
        <a:lstStyle/>
        <a:p>
          <a:pPr algn="r" rtl="1"/>
          <a:endParaRPr lang="fr-FR" sz="4000">
            <a:solidFill>
              <a:schemeClr val="tx1"/>
            </a:solidFill>
          </a:endParaRPr>
        </a:p>
      </dgm:t>
    </dgm:pt>
    <dgm:pt modelId="{DC99C3C3-144A-494C-953C-EE6FDE57CADD}" type="sibTrans" cxnId="{4EECA054-11CD-4875-BCA5-338AECCDB2CD}">
      <dgm:prSet/>
      <dgm:spPr/>
      <dgm:t>
        <a:bodyPr/>
        <a:lstStyle/>
        <a:p>
          <a:pPr algn="r" rtl="1"/>
          <a:endParaRPr lang="fr-FR" sz="4000">
            <a:solidFill>
              <a:schemeClr val="tx1"/>
            </a:solidFill>
          </a:endParaRPr>
        </a:p>
      </dgm:t>
    </dgm:pt>
    <dgm:pt modelId="{C0EA6D16-C705-422D-A6B1-AD2657B81331}">
      <dgm:prSet custT="1"/>
      <dgm:spPr/>
      <dgm:t>
        <a:bodyPr/>
        <a:lstStyle/>
        <a:p>
          <a:pPr rtl="1"/>
          <a:r>
            <a:rPr lang="ar-DZ" sz="4000" dirty="0" smtClean="0">
              <a:solidFill>
                <a:schemeClr val="tx1"/>
              </a:solidFill>
              <a:latin typeface="Sakkal Majalla" pitchFamily="2" charset="-78"/>
              <a:cs typeface="Sakkal Majalla" pitchFamily="2" charset="-78"/>
            </a:rPr>
            <a:t>جلسات المناطق </a:t>
          </a:r>
          <a:endParaRPr lang="fr-FR" sz="4000" dirty="0">
            <a:solidFill>
              <a:schemeClr val="tx1"/>
            </a:solidFill>
            <a:latin typeface="Sakkal Majalla" pitchFamily="2" charset="-78"/>
            <a:cs typeface="Sakkal Majalla" pitchFamily="2" charset="-78"/>
          </a:endParaRPr>
        </a:p>
      </dgm:t>
    </dgm:pt>
    <dgm:pt modelId="{CA352E40-975F-4B95-9CEA-96E05A44C7C6}" type="parTrans" cxnId="{8D654A0E-FA35-458E-84B2-297600F2CAE8}">
      <dgm:prSet/>
      <dgm:spPr/>
      <dgm:t>
        <a:bodyPr/>
        <a:lstStyle/>
        <a:p>
          <a:endParaRPr lang="fr-FR" sz="4000">
            <a:solidFill>
              <a:schemeClr val="tx1"/>
            </a:solidFill>
          </a:endParaRPr>
        </a:p>
      </dgm:t>
    </dgm:pt>
    <dgm:pt modelId="{5DFA9555-4EA8-459F-9B7A-3CAED8D32E02}" type="sibTrans" cxnId="{8D654A0E-FA35-458E-84B2-297600F2CAE8}">
      <dgm:prSet/>
      <dgm:spPr/>
      <dgm:t>
        <a:bodyPr/>
        <a:lstStyle/>
        <a:p>
          <a:endParaRPr lang="fr-FR" sz="4000">
            <a:solidFill>
              <a:schemeClr val="tx1"/>
            </a:solidFill>
          </a:endParaRPr>
        </a:p>
      </dgm:t>
    </dgm:pt>
    <dgm:pt modelId="{F84D9D0C-3B3A-422E-89C9-5C2E0B475529}">
      <dgm:prSet custT="1"/>
      <dgm:spPr/>
      <dgm:t>
        <a:bodyPr/>
        <a:lstStyle/>
        <a:p>
          <a:pPr rtl="1"/>
          <a:r>
            <a:rPr lang="ar-DZ" sz="4000" dirty="0" smtClean="0">
              <a:solidFill>
                <a:schemeClr val="tx1"/>
              </a:solidFill>
              <a:latin typeface="Sakkal Majalla" pitchFamily="2" charset="-78"/>
              <a:cs typeface="Sakkal Majalla" pitchFamily="2" charset="-78"/>
            </a:rPr>
            <a:t>الأعمال النهائية</a:t>
          </a:r>
          <a:r>
            <a:rPr lang="ar-TN" sz="4000" dirty="0" smtClean="0">
              <a:solidFill>
                <a:schemeClr val="tx1"/>
              </a:solidFill>
              <a:latin typeface="Sakkal Majalla" pitchFamily="2" charset="-78"/>
              <a:cs typeface="Sakkal Majalla" pitchFamily="2" charset="-78"/>
            </a:rPr>
            <a:t> و</a:t>
          </a:r>
          <a:r>
            <a:rPr lang="ar-DZ" sz="4000" dirty="0" smtClean="0">
              <a:solidFill>
                <a:schemeClr val="tx1"/>
              </a:solidFill>
              <a:latin typeface="Sakkal Majalla" pitchFamily="2" charset="-78"/>
              <a:cs typeface="Sakkal Majalla" pitchFamily="2" charset="-78"/>
            </a:rPr>
            <a:t>الجلسة العامة  التشاركية</a:t>
          </a:r>
          <a:r>
            <a:rPr lang="ar-TN" sz="4000" dirty="0" smtClean="0">
              <a:solidFill>
                <a:schemeClr val="tx1"/>
              </a:solidFill>
              <a:latin typeface="Sakkal Majalla" pitchFamily="2" charset="-78"/>
              <a:cs typeface="Sakkal Majalla" pitchFamily="2" charset="-78"/>
            </a:rPr>
            <a:t> الثانية</a:t>
          </a:r>
          <a:r>
            <a:rPr lang="ar-DZ" sz="4000" dirty="0" smtClean="0">
              <a:solidFill>
                <a:schemeClr val="tx1"/>
              </a:solidFill>
              <a:latin typeface="Sakkal Majalla" pitchFamily="2" charset="-78"/>
              <a:cs typeface="Sakkal Majalla" pitchFamily="2" charset="-78"/>
            </a:rPr>
            <a:t> </a:t>
          </a:r>
          <a:endParaRPr lang="fr-FR" sz="4000" dirty="0">
            <a:solidFill>
              <a:schemeClr val="tx1"/>
            </a:solidFill>
            <a:latin typeface="Sakkal Majalla" pitchFamily="2" charset="-78"/>
            <a:cs typeface="Sakkal Majalla" pitchFamily="2" charset="-78"/>
          </a:endParaRPr>
        </a:p>
      </dgm:t>
    </dgm:pt>
    <dgm:pt modelId="{F03B907D-8EE7-40CE-A1B6-683AC5071624}" type="parTrans" cxnId="{6995B70D-5651-4C99-B8F5-B310E88E0EAE}">
      <dgm:prSet/>
      <dgm:spPr/>
      <dgm:t>
        <a:bodyPr/>
        <a:lstStyle/>
        <a:p>
          <a:endParaRPr lang="fr-FR" sz="4000">
            <a:solidFill>
              <a:schemeClr val="tx1"/>
            </a:solidFill>
          </a:endParaRPr>
        </a:p>
      </dgm:t>
    </dgm:pt>
    <dgm:pt modelId="{2C45ED67-C6FA-4B8F-85A2-A7E7CA81952F}" type="sibTrans" cxnId="{6995B70D-5651-4C99-B8F5-B310E88E0EAE}">
      <dgm:prSet/>
      <dgm:spPr/>
      <dgm:t>
        <a:bodyPr/>
        <a:lstStyle/>
        <a:p>
          <a:endParaRPr lang="fr-FR" sz="4000">
            <a:solidFill>
              <a:schemeClr val="tx1"/>
            </a:solidFill>
          </a:endParaRPr>
        </a:p>
      </dgm:t>
    </dgm:pt>
    <dgm:pt modelId="{924ABE63-D6C0-40BF-8C12-EFE8D04CBAF8}" type="pres">
      <dgm:prSet presAssocID="{4A6DEF49-24EA-4F4E-8680-BC0801851C2F}" presName="linearFlow" presStyleCnt="0">
        <dgm:presLayoutVars>
          <dgm:dir/>
          <dgm:animLvl val="lvl"/>
          <dgm:resizeHandles val="exact"/>
        </dgm:presLayoutVars>
      </dgm:prSet>
      <dgm:spPr/>
      <dgm:t>
        <a:bodyPr/>
        <a:lstStyle/>
        <a:p>
          <a:endParaRPr lang="fr-FR"/>
        </a:p>
      </dgm:t>
    </dgm:pt>
    <dgm:pt modelId="{EB750E9F-09E1-43F2-BC7E-8A40BE1460DB}" type="pres">
      <dgm:prSet presAssocID="{286AB09E-55F4-464C-A75A-CB5FDA4B717F}" presName="composite" presStyleCnt="0"/>
      <dgm:spPr/>
      <dgm:t>
        <a:bodyPr/>
        <a:lstStyle/>
        <a:p>
          <a:endParaRPr lang="fr-FR"/>
        </a:p>
      </dgm:t>
    </dgm:pt>
    <dgm:pt modelId="{4345C64B-645E-4D84-8904-9729A11FF6FC}" type="pres">
      <dgm:prSet presAssocID="{286AB09E-55F4-464C-A75A-CB5FDA4B717F}" presName="parentText" presStyleLbl="alignNode1" presStyleIdx="0" presStyleCnt="5">
        <dgm:presLayoutVars>
          <dgm:chMax val="1"/>
          <dgm:bulletEnabled val="1"/>
        </dgm:presLayoutVars>
      </dgm:prSet>
      <dgm:spPr/>
      <dgm:t>
        <a:bodyPr/>
        <a:lstStyle/>
        <a:p>
          <a:endParaRPr lang="fr-FR"/>
        </a:p>
      </dgm:t>
    </dgm:pt>
    <dgm:pt modelId="{D92F33B3-FA12-405C-9FB0-6D9D436E3733}" type="pres">
      <dgm:prSet presAssocID="{286AB09E-55F4-464C-A75A-CB5FDA4B717F}" presName="descendantText" presStyleLbl="alignAcc1" presStyleIdx="0" presStyleCnt="5" custLinFactNeighborX="9574">
        <dgm:presLayoutVars>
          <dgm:bulletEnabled val="1"/>
        </dgm:presLayoutVars>
      </dgm:prSet>
      <dgm:spPr/>
      <dgm:t>
        <a:bodyPr/>
        <a:lstStyle/>
        <a:p>
          <a:endParaRPr lang="fr-FR"/>
        </a:p>
      </dgm:t>
    </dgm:pt>
    <dgm:pt modelId="{CADC79C0-6246-4CFA-989C-414A58367DBB}" type="pres">
      <dgm:prSet presAssocID="{85D002CE-AEC2-44B2-83E9-050F97EBFC20}" presName="sp" presStyleCnt="0"/>
      <dgm:spPr/>
      <dgm:t>
        <a:bodyPr/>
        <a:lstStyle/>
        <a:p>
          <a:endParaRPr lang="fr-FR"/>
        </a:p>
      </dgm:t>
    </dgm:pt>
    <dgm:pt modelId="{3828435C-7E8A-49AC-A0D1-0064EE7D574E}" type="pres">
      <dgm:prSet presAssocID="{BE4D43CB-318B-4893-A0A8-A1F79C23D8DC}" presName="composite" presStyleCnt="0"/>
      <dgm:spPr/>
      <dgm:t>
        <a:bodyPr/>
        <a:lstStyle/>
        <a:p>
          <a:endParaRPr lang="fr-FR"/>
        </a:p>
      </dgm:t>
    </dgm:pt>
    <dgm:pt modelId="{3B407FB0-C474-4235-83A5-FE24AFCCE124}" type="pres">
      <dgm:prSet presAssocID="{BE4D43CB-318B-4893-A0A8-A1F79C23D8DC}" presName="parentText" presStyleLbl="alignNode1" presStyleIdx="1" presStyleCnt="5">
        <dgm:presLayoutVars>
          <dgm:chMax val="1"/>
          <dgm:bulletEnabled val="1"/>
        </dgm:presLayoutVars>
      </dgm:prSet>
      <dgm:spPr/>
      <dgm:t>
        <a:bodyPr/>
        <a:lstStyle/>
        <a:p>
          <a:endParaRPr lang="fr-FR"/>
        </a:p>
      </dgm:t>
    </dgm:pt>
    <dgm:pt modelId="{60341F7F-BA49-4934-80B6-F8C5CB8B2513}" type="pres">
      <dgm:prSet presAssocID="{BE4D43CB-318B-4893-A0A8-A1F79C23D8DC}" presName="descendantText" presStyleLbl="alignAcc1" presStyleIdx="1" presStyleCnt="5">
        <dgm:presLayoutVars>
          <dgm:bulletEnabled val="1"/>
        </dgm:presLayoutVars>
      </dgm:prSet>
      <dgm:spPr/>
      <dgm:t>
        <a:bodyPr/>
        <a:lstStyle/>
        <a:p>
          <a:endParaRPr lang="fr-FR"/>
        </a:p>
      </dgm:t>
    </dgm:pt>
    <dgm:pt modelId="{F1894988-A552-4D40-9866-DB0C036FB372}" type="pres">
      <dgm:prSet presAssocID="{52393BB2-E1CE-40B9-84B5-6AA6A6FB5E15}" presName="sp" presStyleCnt="0"/>
      <dgm:spPr/>
      <dgm:t>
        <a:bodyPr/>
        <a:lstStyle/>
        <a:p>
          <a:endParaRPr lang="fr-FR"/>
        </a:p>
      </dgm:t>
    </dgm:pt>
    <dgm:pt modelId="{AE3A8D65-6213-4E66-92AD-4FFB73871D9D}" type="pres">
      <dgm:prSet presAssocID="{9F5EF368-223D-4D97-9512-A3C0AE783B3A}" presName="composite" presStyleCnt="0"/>
      <dgm:spPr/>
      <dgm:t>
        <a:bodyPr/>
        <a:lstStyle/>
        <a:p>
          <a:endParaRPr lang="fr-FR"/>
        </a:p>
      </dgm:t>
    </dgm:pt>
    <dgm:pt modelId="{5BA6FEBE-CBFC-4F48-9305-BC48C35EFAE9}" type="pres">
      <dgm:prSet presAssocID="{9F5EF368-223D-4D97-9512-A3C0AE783B3A}" presName="parentText" presStyleLbl="alignNode1" presStyleIdx="2" presStyleCnt="5">
        <dgm:presLayoutVars>
          <dgm:chMax val="1"/>
          <dgm:bulletEnabled val="1"/>
        </dgm:presLayoutVars>
      </dgm:prSet>
      <dgm:spPr/>
      <dgm:t>
        <a:bodyPr/>
        <a:lstStyle/>
        <a:p>
          <a:endParaRPr lang="fr-FR"/>
        </a:p>
      </dgm:t>
    </dgm:pt>
    <dgm:pt modelId="{4525D5F8-F1E2-4709-B046-3798A183D602}" type="pres">
      <dgm:prSet presAssocID="{9F5EF368-223D-4D97-9512-A3C0AE783B3A}" presName="descendantText" presStyleLbl="alignAcc1" presStyleIdx="2" presStyleCnt="5">
        <dgm:presLayoutVars>
          <dgm:bulletEnabled val="1"/>
        </dgm:presLayoutVars>
      </dgm:prSet>
      <dgm:spPr/>
      <dgm:t>
        <a:bodyPr/>
        <a:lstStyle/>
        <a:p>
          <a:endParaRPr lang="fr-FR"/>
        </a:p>
      </dgm:t>
    </dgm:pt>
    <dgm:pt modelId="{CF38DACC-35B4-4DBD-9915-905DCF91A172}" type="pres">
      <dgm:prSet presAssocID="{B4E54457-EFBB-4323-89EC-AC5438565A96}" presName="sp" presStyleCnt="0"/>
      <dgm:spPr/>
      <dgm:t>
        <a:bodyPr/>
        <a:lstStyle/>
        <a:p>
          <a:endParaRPr lang="fr-FR"/>
        </a:p>
      </dgm:t>
    </dgm:pt>
    <dgm:pt modelId="{00F38030-FDCB-4D2B-8896-A33A678FF578}" type="pres">
      <dgm:prSet presAssocID="{3B488732-D03D-44CC-A63A-90900B62E8E4}" presName="composite" presStyleCnt="0"/>
      <dgm:spPr/>
      <dgm:t>
        <a:bodyPr/>
        <a:lstStyle/>
        <a:p>
          <a:endParaRPr lang="fr-FR"/>
        </a:p>
      </dgm:t>
    </dgm:pt>
    <dgm:pt modelId="{06CFDC86-C980-4FC3-BD48-E33BFCA7F767}" type="pres">
      <dgm:prSet presAssocID="{3B488732-D03D-44CC-A63A-90900B62E8E4}" presName="parentText" presStyleLbl="alignNode1" presStyleIdx="3" presStyleCnt="5">
        <dgm:presLayoutVars>
          <dgm:chMax val="1"/>
          <dgm:bulletEnabled val="1"/>
        </dgm:presLayoutVars>
      </dgm:prSet>
      <dgm:spPr/>
      <dgm:t>
        <a:bodyPr/>
        <a:lstStyle/>
        <a:p>
          <a:endParaRPr lang="fr-FR"/>
        </a:p>
      </dgm:t>
    </dgm:pt>
    <dgm:pt modelId="{24D86C08-07D9-4C91-902F-9D841EB6A1B6}" type="pres">
      <dgm:prSet presAssocID="{3B488732-D03D-44CC-A63A-90900B62E8E4}" presName="descendantText" presStyleLbl="alignAcc1" presStyleIdx="3" presStyleCnt="5">
        <dgm:presLayoutVars>
          <dgm:bulletEnabled val="1"/>
        </dgm:presLayoutVars>
      </dgm:prSet>
      <dgm:spPr/>
      <dgm:t>
        <a:bodyPr/>
        <a:lstStyle/>
        <a:p>
          <a:endParaRPr lang="fr-FR"/>
        </a:p>
      </dgm:t>
    </dgm:pt>
    <dgm:pt modelId="{FD1AAC7E-CB14-4318-B8F1-757472B90375}" type="pres">
      <dgm:prSet presAssocID="{4E941789-0943-48F3-B6B1-FFE08A73DE1A}" presName="sp" presStyleCnt="0"/>
      <dgm:spPr/>
      <dgm:t>
        <a:bodyPr/>
        <a:lstStyle/>
        <a:p>
          <a:endParaRPr lang="fr-FR"/>
        </a:p>
      </dgm:t>
    </dgm:pt>
    <dgm:pt modelId="{A291B370-3096-4D44-9E60-CE4C17672157}" type="pres">
      <dgm:prSet presAssocID="{72CBC224-72E8-481A-8768-38D4EE6CB458}" presName="composite" presStyleCnt="0"/>
      <dgm:spPr/>
      <dgm:t>
        <a:bodyPr/>
        <a:lstStyle/>
        <a:p>
          <a:endParaRPr lang="fr-FR"/>
        </a:p>
      </dgm:t>
    </dgm:pt>
    <dgm:pt modelId="{42DFF633-154E-4BD9-9AD9-CC74C509AD55}" type="pres">
      <dgm:prSet presAssocID="{72CBC224-72E8-481A-8768-38D4EE6CB458}" presName="parentText" presStyleLbl="alignNode1" presStyleIdx="4" presStyleCnt="5" custScaleY="101213" custLinFactNeighborY="-10101">
        <dgm:presLayoutVars>
          <dgm:chMax val="1"/>
          <dgm:bulletEnabled val="1"/>
        </dgm:presLayoutVars>
      </dgm:prSet>
      <dgm:spPr/>
      <dgm:t>
        <a:bodyPr/>
        <a:lstStyle/>
        <a:p>
          <a:endParaRPr lang="fr-FR"/>
        </a:p>
      </dgm:t>
    </dgm:pt>
    <dgm:pt modelId="{39A6AF55-7BDB-4E31-BF6F-DD3548D0ACEB}" type="pres">
      <dgm:prSet presAssocID="{72CBC224-72E8-481A-8768-38D4EE6CB458}" presName="descendantText" presStyleLbl="alignAcc1" presStyleIdx="4" presStyleCnt="5" custScaleY="146085">
        <dgm:presLayoutVars>
          <dgm:bulletEnabled val="1"/>
        </dgm:presLayoutVars>
      </dgm:prSet>
      <dgm:spPr/>
      <dgm:t>
        <a:bodyPr/>
        <a:lstStyle/>
        <a:p>
          <a:endParaRPr lang="fr-FR"/>
        </a:p>
      </dgm:t>
    </dgm:pt>
  </dgm:ptLst>
  <dgm:cxnLst>
    <dgm:cxn modelId="{05CFA97B-0744-4DBD-A569-0CCE03BDCBEF}" srcId="{4A6DEF49-24EA-4F4E-8680-BC0801851C2F}" destId="{BE4D43CB-318B-4893-A0A8-A1F79C23D8DC}" srcOrd="1" destOrd="0" parTransId="{BE33DAE0-A68E-4D90-86B2-6B0202B570BE}" sibTransId="{52393BB2-E1CE-40B9-84B5-6AA6A6FB5E15}"/>
    <dgm:cxn modelId="{426EC527-34D2-4D13-A639-EA4FD3E049C4}" type="presOf" srcId="{C0EA6D16-C705-422D-A6B1-AD2657B81331}" destId="{24D86C08-07D9-4C91-902F-9D841EB6A1B6}" srcOrd="0" destOrd="0" presId="urn:microsoft.com/office/officeart/2005/8/layout/chevron2"/>
    <dgm:cxn modelId="{4EECA054-11CD-4875-BCA5-338AECCDB2CD}" srcId="{9F5EF368-223D-4D97-9512-A3C0AE783B3A}" destId="{5F2D2F78-244A-4887-AE28-76FC3250E597}" srcOrd="0" destOrd="0" parTransId="{97896D07-D0B4-4879-9844-7AD2C316F746}" sibTransId="{DC99C3C3-144A-494C-953C-EE6FDE57CADD}"/>
    <dgm:cxn modelId="{9F53BCCA-CFB5-41D2-9F0D-43675A4FF9AB}" type="presOf" srcId="{9F5EF368-223D-4D97-9512-A3C0AE783B3A}" destId="{5BA6FEBE-CBFC-4F48-9305-BC48C35EFAE9}" srcOrd="0" destOrd="0" presId="urn:microsoft.com/office/officeart/2005/8/layout/chevron2"/>
    <dgm:cxn modelId="{D097B4A1-4628-467D-AC1F-CDAFCC8A509D}" type="presOf" srcId="{D12F4CDA-B42C-4479-A750-60086E07B1E5}" destId="{D92F33B3-FA12-405C-9FB0-6D9D436E3733}" srcOrd="0" destOrd="0" presId="urn:microsoft.com/office/officeart/2005/8/layout/chevron2"/>
    <dgm:cxn modelId="{6995B70D-5651-4C99-B8F5-B310E88E0EAE}" srcId="{72CBC224-72E8-481A-8768-38D4EE6CB458}" destId="{F84D9D0C-3B3A-422E-89C9-5C2E0B475529}" srcOrd="0" destOrd="0" parTransId="{F03B907D-8EE7-40CE-A1B6-683AC5071624}" sibTransId="{2C45ED67-C6FA-4B8F-85A2-A7E7CA81952F}"/>
    <dgm:cxn modelId="{DE1E5173-27B5-4EAF-A620-5E70E920BD16}" srcId="{4A6DEF49-24EA-4F4E-8680-BC0801851C2F}" destId="{286AB09E-55F4-464C-A75A-CB5FDA4B717F}" srcOrd="0" destOrd="0" parTransId="{0447F3F7-226D-42B3-9BEE-15990322E167}" sibTransId="{85D002CE-AEC2-44B2-83E9-050F97EBFC20}"/>
    <dgm:cxn modelId="{2ECEFD0C-1CCC-48CE-A4C5-3AFD0BA52326}" type="presOf" srcId="{B3931327-22AB-40B0-AD68-E15AD82DEA7E}" destId="{60341F7F-BA49-4934-80B6-F8C5CB8B2513}" srcOrd="0" destOrd="0" presId="urn:microsoft.com/office/officeart/2005/8/layout/chevron2"/>
    <dgm:cxn modelId="{9E93D6CD-9C82-45F5-A5A3-81BEA269CFEF}" type="presOf" srcId="{72CBC224-72E8-481A-8768-38D4EE6CB458}" destId="{42DFF633-154E-4BD9-9AD9-CC74C509AD55}" srcOrd="0" destOrd="0" presId="urn:microsoft.com/office/officeart/2005/8/layout/chevron2"/>
    <dgm:cxn modelId="{11B99E7C-896A-4059-A3E7-395009EFED70}" type="presOf" srcId="{F84D9D0C-3B3A-422E-89C9-5C2E0B475529}" destId="{39A6AF55-7BDB-4E31-BF6F-DD3548D0ACEB}" srcOrd="0" destOrd="0" presId="urn:microsoft.com/office/officeart/2005/8/layout/chevron2"/>
    <dgm:cxn modelId="{51F6DBDE-73A9-49C6-9921-305630D85493}" srcId="{BE4D43CB-318B-4893-A0A8-A1F79C23D8DC}" destId="{B3931327-22AB-40B0-AD68-E15AD82DEA7E}" srcOrd="0" destOrd="0" parTransId="{70499DCC-F064-4C7D-BF78-55FD0A48E609}" sibTransId="{B14387C3-3B4C-4C09-B4EC-99167D6B36CB}"/>
    <dgm:cxn modelId="{90A7BF8B-8C21-4EE1-8EAB-AC6B60E818C8}" srcId="{4A6DEF49-24EA-4F4E-8680-BC0801851C2F}" destId="{72CBC224-72E8-481A-8768-38D4EE6CB458}" srcOrd="4" destOrd="0" parTransId="{6E9D92E5-2E65-4FC6-894D-4FDC53A00BD4}" sibTransId="{E24F85D8-F288-4EA7-A860-C8B95DDA7472}"/>
    <dgm:cxn modelId="{3E8A168A-E790-47C0-8619-589BD0715C61}" srcId="{4A6DEF49-24EA-4F4E-8680-BC0801851C2F}" destId="{9F5EF368-223D-4D97-9512-A3C0AE783B3A}" srcOrd="2" destOrd="0" parTransId="{14417E0A-3F06-452D-99A2-DFAECBB04636}" sibTransId="{B4E54457-EFBB-4323-89EC-AC5438565A96}"/>
    <dgm:cxn modelId="{ABE375BD-59F7-413D-ACBD-F5700A0E203F}" type="presOf" srcId="{5F2D2F78-244A-4887-AE28-76FC3250E597}" destId="{4525D5F8-F1E2-4709-B046-3798A183D602}" srcOrd="0" destOrd="0" presId="urn:microsoft.com/office/officeart/2005/8/layout/chevron2"/>
    <dgm:cxn modelId="{859FCB0D-E577-4E50-8471-493A7BB18605}" srcId="{4A6DEF49-24EA-4F4E-8680-BC0801851C2F}" destId="{3B488732-D03D-44CC-A63A-90900B62E8E4}" srcOrd="3" destOrd="0" parTransId="{E6515ADC-458D-4F38-BA2A-8D4D093A2BD7}" sibTransId="{4E941789-0943-48F3-B6B1-FFE08A73DE1A}"/>
    <dgm:cxn modelId="{03C78C79-A44E-4B62-BBE6-F579D5E283B8}" type="presOf" srcId="{4A6DEF49-24EA-4F4E-8680-BC0801851C2F}" destId="{924ABE63-D6C0-40BF-8C12-EFE8D04CBAF8}" srcOrd="0" destOrd="0" presId="urn:microsoft.com/office/officeart/2005/8/layout/chevron2"/>
    <dgm:cxn modelId="{8D654A0E-FA35-458E-84B2-297600F2CAE8}" srcId="{3B488732-D03D-44CC-A63A-90900B62E8E4}" destId="{C0EA6D16-C705-422D-A6B1-AD2657B81331}" srcOrd="0" destOrd="0" parTransId="{CA352E40-975F-4B95-9CEA-96E05A44C7C6}" sibTransId="{5DFA9555-4EA8-459F-9B7A-3CAED8D32E02}"/>
    <dgm:cxn modelId="{76016478-5CAC-47BF-8509-DD108D04D1DF}" type="presOf" srcId="{3B488732-D03D-44CC-A63A-90900B62E8E4}" destId="{06CFDC86-C980-4FC3-BD48-E33BFCA7F767}" srcOrd="0" destOrd="0" presId="urn:microsoft.com/office/officeart/2005/8/layout/chevron2"/>
    <dgm:cxn modelId="{7F0EB084-130E-41E5-B28C-A2F39384B93E}" type="presOf" srcId="{286AB09E-55F4-464C-A75A-CB5FDA4B717F}" destId="{4345C64B-645E-4D84-8904-9729A11FF6FC}" srcOrd="0" destOrd="0" presId="urn:microsoft.com/office/officeart/2005/8/layout/chevron2"/>
    <dgm:cxn modelId="{DB103472-5E37-4D3F-8379-0130E56C7234}" type="presOf" srcId="{BE4D43CB-318B-4893-A0A8-A1F79C23D8DC}" destId="{3B407FB0-C474-4235-83A5-FE24AFCCE124}" srcOrd="0" destOrd="0" presId="urn:microsoft.com/office/officeart/2005/8/layout/chevron2"/>
    <dgm:cxn modelId="{401D6289-9A96-48C0-8D6B-DC8E4BBB7C32}" srcId="{286AB09E-55F4-464C-A75A-CB5FDA4B717F}" destId="{D12F4CDA-B42C-4479-A750-60086E07B1E5}" srcOrd="0" destOrd="0" parTransId="{BF424229-95C2-4FB4-9770-C1AB1BD3AC5D}" sibTransId="{0760BE7A-E079-41C5-9C0A-186D43CC754F}"/>
    <dgm:cxn modelId="{C9A69BBA-DA70-443A-BC1E-74FE4841C605}" type="presParOf" srcId="{924ABE63-D6C0-40BF-8C12-EFE8D04CBAF8}" destId="{EB750E9F-09E1-43F2-BC7E-8A40BE1460DB}" srcOrd="0" destOrd="0" presId="urn:microsoft.com/office/officeart/2005/8/layout/chevron2"/>
    <dgm:cxn modelId="{2F40CB57-5558-434D-B9AD-2D6EC1BB9E43}" type="presParOf" srcId="{EB750E9F-09E1-43F2-BC7E-8A40BE1460DB}" destId="{4345C64B-645E-4D84-8904-9729A11FF6FC}" srcOrd="0" destOrd="0" presId="urn:microsoft.com/office/officeart/2005/8/layout/chevron2"/>
    <dgm:cxn modelId="{3FEF2232-D277-41B8-B5D2-7AD628F4E0FD}" type="presParOf" srcId="{EB750E9F-09E1-43F2-BC7E-8A40BE1460DB}" destId="{D92F33B3-FA12-405C-9FB0-6D9D436E3733}" srcOrd="1" destOrd="0" presId="urn:microsoft.com/office/officeart/2005/8/layout/chevron2"/>
    <dgm:cxn modelId="{99A2EB49-04C1-461E-8489-E83039882721}" type="presParOf" srcId="{924ABE63-D6C0-40BF-8C12-EFE8D04CBAF8}" destId="{CADC79C0-6246-4CFA-989C-414A58367DBB}" srcOrd="1" destOrd="0" presId="urn:microsoft.com/office/officeart/2005/8/layout/chevron2"/>
    <dgm:cxn modelId="{E7FF5572-64E0-442F-B908-9679647DD823}" type="presParOf" srcId="{924ABE63-D6C0-40BF-8C12-EFE8D04CBAF8}" destId="{3828435C-7E8A-49AC-A0D1-0064EE7D574E}" srcOrd="2" destOrd="0" presId="urn:microsoft.com/office/officeart/2005/8/layout/chevron2"/>
    <dgm:cxn modelId="{1CD83E37-D061-4F99-923A-591BE5E30BAC}" type="presParOf" srcId="{3828435C-7E8A-49AC-A0D1-0064EE7D574E}" destId="{3B407FB0-C474-4235-83A5-FE24AFCCE124}" srcOrd="0" destOrd="0" presId="urn:microsoft.com/office/officeart/2005/8/layout/chevron2"/>
    <dgm:cxn modelId="{5D987823-9E22-481B-9A49-522E61D0255E}" type="presParOf" srcId="{3828435C-7E8A-49AC-A0D1-0064EE7D574E}" destId="{60341F7F-BA49-4934-80B6-F8C5CB8B2513}" srcOrd="1" destOrd="0" presId="urn:microsoft.com/office/officeart/2005/8/layout/chevron2"/>
    <dgm:cxn modelId="{6D3482C8-E0F3-4F6E-9C8A-A93533A9DF3F}" type="presParOf" srcId="{924ABE63-D6C0-40BF-8C12-EFE8D04CBAF8}" destId="{F1894988-A552-4D40-9866-DB0C036FB372}" srcOrd="3" destOrd="0" presId="urn:microsoft.com/office/officeart/2005/8/layout/chevron2"/>
    <dgm:cxn modelId="{4704A8AF-71F5-44F3-AD05-D22CE47F13D7}" type="presParOf" srcId="{924ABE63-D6C0-40BF-8C12-EFE8D04CBAF8}" destId="{AE3A8D65-6213-4E66-92AD-4FFB73871D9D}" srcOrd="4" destOrd="0" presId="urn:microsoft.com/office/officeart/2005/8/layout/chevron2"/>
    <dgm:cxn modelId="{2AADF391-0F09-44B8-A890-6D435723C946}" type="presParOf" srcId="{AE3A8D65-6213-4E66-92AD-4FFB73871D9D}" destId="{5BA6FEBE-CBFC-4F48-9305-BC48C35EFAE9}" srcOrd="0" destOrd="0" presId="urn:microsoft.com/office/officeart/2005/8/layout/chevron2"/>
    <dgm:cxn modelId="{B10FF7D8-5748-4215-AB84-B634A3003426}" type="presParOf" srcId="{AE3A8D65-6213-4E66-92AD-4FFB73871D9D}" destId="{4525D5F8-F1E2-4709-B046-3798A183D602}" srcOrd="1" destOrd="0" presId="urn:microsoft.com/office/officeart/2005/8/layout/chevron2"/>
    <dgm:cxn modelId="{95BF1CD4-A0AE-432B-A2D9-D3C7FA7C3355}" type="presParOf" srcId="{924ABE63-D6C0-40BF-8C12-EFE8D04CBAF8}" destId="{CF38DACC-35B4-4DBD-9915-905DCF91A172}" srcOrd="5" destOrd="0" presId="urn:microsoft.com/office/officeart/2005/8/layout/chevron2"/>
    <dgm:cxn modelId="{6BAA9081-0AD4-41F3-A512-B2E8DE68113A}" type="presParOf" srcId="{924ABE63-D6C0-40BF-8C12-EFE8D04CBAF8}" destId="{00F38030-FDCB-4D2B-8896-A33A678FF578}" srcOrd="6" destOrd="0" presId="urn:microsoft.com/office/officeart/2005/8/layout/chevron2"/>
    <dgm:cxn modelId="{AE71B70F-1AD3-4428-BF53-EB7B379E43E1}" type="presParOf" srcId="{00F38030-FDCB-4D2B-8896-A33A678FF578}" destId="{06CFDC86-C980-4FC3-BD48-E33BFCA7F767}" srcOrd="0" destOrd="0" presId="urn:microsoft.com/office/officeart/2005/8/layout/chevron2"/>
    <dgm:cxn modelId="{BBB4C7D2-0A9C-402F-916D-BE0B96D12BCF}" type="presParOf" srcId="{00F38030-FDCB-4D2B-8896-A33A678FF578}" destId="{24D86C08-07D9-4C91-902F-9D841EB6A1B6}" srcOrd="1" destOrd="0" presId="urn:microsoft.com/office/officeart/2005/8/layout/chevron2"/>
    <dgm:cxn modelId="{D67CF667-3059-4362-A728-07B6DD95D218}" type="presParOf" srcId="{924ABE63-D6C0-40BF-8C12-EFE8D04CBAF8}" destId="{FD1AAC7E-CB14-4318-B8F1-757472B90375}" srcOrd="7" destOrd="0" presId="urn:microsoft.com/office/officeart/2005/8/layout/chevron2"/>
    <dgm:cxn modelId="{DA05DF42-0A0D-4E9A-93C3-E0727C4ACF3F}" type="presParOf" srcId="{924ABE63-D6C0-40BF-8C12-EFE8D04CBAF8}" destId="{A291B370-3096-4D44-9E60-CE4C17672157}" srcOrd="8" destOrd="0" presId="urn:microsoft.com/office/officeart/2005/8/layout/chevron2"/>
    <dgm:cxn modelId="{294E813F-D2A0-4D7D-AE69-25FA98EF5DF9}" type="presParOf" srcId="{A291B370-3096-4D44-9E60-CE4C17672157}" destId="{42DFF633-154E-4BD9-9AD9-CC74C509AD55}" srcOrd="0" destOrd="0" presId="urn:microsoft.com/office/officeart/2005/8/layout/chevron2"/>
    <dgm:cxn modelId="{52A82F46-3937-47B5-8B90-14AA0601CBF0}" type="presParOf" srcId="{A291B370-3096-4D44-9E60-CE4C17672157}" destId="{39A6AF55-7BDB-4E31-BF6F-DD3548D0ACEB}"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20D4DDC-6DBE-4C14-A21D-59CF20C7967F}" type="doc">
      <dgm:prSet loTypeId="urn:microsoft.com/office/officeart/2005/8/layout/chart3" loCatId="cycle" qsTypeId="urn:microsoft.com/office/officeart/2005/8/quickstyle/simple1" qsCatId="simple" csTypeId="urn:microsoft.com/office/officeart/2005/8/colors/colorful2" csCatId="colorful" phldr="0"/>
      <dgm:spPr/>
    </dgm:pt>
    <dgm:pt modelId="{B7D9E0D4-0562-4EC4-A1B7-0939595DB0FC}">
      <dgm:prSet phldrT="[Texte]" phldr="1"/>
      <dgm:spPr/>
      <dgm:t>
        <a:bodyPr/>
        <a:lstStyle/>
        <a:p>
          <a:endParaRPr lang="fr-FR"/>
        </a:p>
      </dgm:t>
    </dgm:pt>
    <dgm:pt modelId="{D5ED302E-2287-433E-8C0A-D9B0815BF2A4}" type="parTrans" cxnId="{1709AB10-167E-4803-9E92-4A7B8229948B}">
      <dgm:prSet/>
      <dgm:spPr/>
      <dgm:t>
        <a:bodyPr/>
        <a:lstStyle/>
        <a:p>
          <a:endParaRPr lang="fr-FR"/>
        </a:p>
      </dgm:t>
    </dgm:pt>
    <dgm:pt modelId="{A9DE1D97-068A-49C2-A5BA-30C3FB69F6E3}" type="sibTrans" cxnId="{1709AB10-167E-4803-9E92-4A7B8229948B}">
      <dgm:prSet/>
      <dgm:spPr/>
      <dgm:t>
        <a:bodyPr/>
        <a:lstStyle/>
        <a:p>
          <a:endParaRPr lang="fr-FR"/>
        </a:p>
      </dgm:t>
    </dgm:pt>
    <dgm:pt modelId="{FA0766EB-B997-41F6-B886-48040403BB15}">
      <dgm:prSet phldrT="[Texte]" phldr="1"/>
      <dgm:spPr/>
      <dgm:t>
        <a:bodyPr/>
        <a:lstStyle/>
        <a:p>
          <a:endParaRPr lang="fr-FR"/>
        </a:p>
      </dgm:t>
    </dgm:pt>
    <dgm:pt modelId="{DF1FE2EA-C273-4CFD-9B5A-CF07B09DEE65}" type="parTrans" cxnId="{F89AC81A-012B-43F9-8C20-125D226B5B57}">
      <dgm:prSet/>
      <dgm:spPr/>
      <dgm:t>
        <a:bodyPr/>
        <a:lstStyle/>
        <a:p>
          <a:endParaRPr lang="fr-FR"/>
        </a:p>
      </dgm:t>
    </dgm:pt>
    <dgm:pt modelId="{9E39A12A-FF63-4ED1-BBE3-D99C093F614C}" type="sibTrans" cxnId="{F89AC81A-012B-43F9-8C20-125D226B5B57}">
      <dgm:prSet/>
      <dgm:spPr/>
      <dgm:t>
        <a:bodyPr/>
        <a:lstStyle/>
        <a:p>
          <a:endParaRPr lang="fr-FR"/>
        </a:p>
      </dgm:t>
    </dgm:pt>
    <dgm:pt modelId="{822C3B4C-08DD-4197-88B6-64E375C9BFF2}">
      <dgm:prSet phldrT="[Texte]" phldr="1"/>
      <dgm:spPr/>
      <dgm:t>
        <a:bodyPr/>
        <a:lstStyle/>
        <a:p>
          <a:endParaRPr lang="fr-FR"/>
        </a:p>
      </dgm:t>
    </dgm:pt>
    <dgm:pt modelId="{6C04BA79-2627-4A58-8563-0946E3526419}" type="parTrans" cxnId="{03E676FF-18EC-4C55-96A7-8EE80989663D}">
      <dgm:prSet/>
      <dgm:spPr/>
      <dgm:t>
        <a:bodyPr/>
        <a:lstStyle/>
        <a:p>
          <a:endParaRPr lang="fr-FR"/>
        </a:p>
      </dgm:t>
    </dgm:pt>
    <dgm:pt modelId="{9F601231-3CEC-47F7-9A74-8B1C73756B6E}" type="sibTrans" cxnId="{03E676FF-18EC-4C55-96A7-8EE80989663D}">
      <dgm:prSet/>
      <dgm:spPr/>
      <dgm:t>
        <a:bodyPr/>
        <a:lstStyle/>
        <a:p>
          <a:endParaRPr lang="fr-FR"/>
        </a:p>
      </dgm:t>
    </dgm:pt>
    <dgm:pt modelId="{83D146AA-54C2-47C3-BDD6-27A9255C7394}" type="pres">
      <dgm:prSet presAssocID="{E20D4DDC-6DBE-4C14-A21D-59CF20C7967F}" presName="compositeShape" presStyleCnt="0">
        <dgm:presLayoutVars>
          <dgm:chMax val="7"/>
          <dgm:dir/>
          <dgm:resizeHandles val="exact"/>
        </dgm:presLayoutVars>
      </dgm:prSet>
      <dgm:spPr/>
    </dgm:pt>
    <dgm:pt modelId="{978D7A8E-6668-444D-A85F-139CCE3E6F70}" type="pres">
      <dgm:prSet presAssocID="{E20D4DDC-6DBE-4C14-A21D-59CF20C7967F}" presName="wedge1" presStyleLbl="node1" presStyleIdx="0" presStyleCnt="3"/>
      <dgm:spPr/>
      <dgm:t>
        <a:bodyPr/>
        <a:lstStyle/>
        <a:p>
          <a:endParaRPr lang="fr-FR"/>
        </a:p>
      </dgm:t>
    </dgm:pt>
    <dgm:pt modelId="{9A543F25-1D05-4AF8-92DF-36F1C2E0E973}" type="pres">
      <dgm:prSet presAssocID="{E20D4DDC-6DBE-4C14-A21D-59CF20C7967F}" presName="wedge1Tx" presStyleLbl="node1" presStyleIdx="0" presStyleCnt="3">
        <dgm:presLayoutVars>
          <dgm:chMax val="0"/>
          <dgm:chPref val="0"/>
          <dgm:bulletEnabled val="1"/>
        </dgm:presLayoutVars>
      </dgm:prSet>
      <dgm:spPr/>
      <dgm:t>
        <a:bodyPr/>
        <a:lstStyle/>
        <a:p>
          <a:endParaRPr lang="fr-FR"/>
        </a:p>
      </dgm:t>
    </dgm:pt>
    <dgm:pt modelId="{82DB83F6-EF28-436B-BD33-D2C103AF0672}" type="pres">
      <dgm:prSet presAssocID="{E20D4DDC-6DBE-4C14-A21D-59CF20C7967F}" presName="wedge2" presStyleLbl="node1" presStyleIdx="1" presStyleCnt="3"/>
      <dgm:spPr/>
      <dgm:t>
        <a:bodyPr/>
        <a:lstStyle/>
        <a:p>
          <a:endParaRPr lang="fr-FR"/>
        </a:p>
      </dgm:t>
    </dgm:pt>
    <dgm:pt modelId="{F7CAA667-231A-4D67-9480-DC5A930CAB12}" type="pres">
      <dgm:prSet presAssocID="{E20D4DDC-6DBE-4C14-A21D-59CF20C7967F}" presName="wedge2Tx" presStyleLbl="node1" presStyleIdx="1" presStyleCnt="3">
        <dgm:presLayoutVars>
          <dgm:chMax val="0"/>
          <dgm:chPref val="0"/>
          <dgm:bulletEnabled val="1"/>
        </dgm:presLayoutVars>
      </dgm:prSet>
      <dgm:spPr/>
      <dgm:t>
        <a:bodyPr/>
        <a:lstStyle/>
        <a:p>
          <a:endParaRPr lang="fr-FR"/>
        </a:p>
      </dgm:t>
    </dgm:pt>
    <dgm:pt modelId="{62307FBE-F9B9-4A8C-A781-094D9D1B75E6}" type="pres">
      <dgm:prSet presAssocID="{E20D4DDC-6DBE-4C14-A21D-59CF20C7967F}" presName="wedge3" presStyleLbl="node1" presStyleIdx="2" presStyleCnt="3"/>
      <dgm:spPr/>
      <dgm:t>
        <a:bodyPr/>
        <a:lstStyle/>
        <a:p>
          <a:endParaRPr lang="fr-FR"/>
        </a:p>
      </dgm:t>
    </dgm:pt>
    <dgm:pt modelId="{86E2C7F4-C27A-4CD1-9925-715C24349FC3}" type="pres">
      <dgm:prSet presAssocID="{E20D4DDC-6DBE-4C14-A21D-59CF20C7967F}" presName="wedge3Tx" presStyleLbl="node1" presStyleIdx="2" presStyleCnt="3">
        <dgm:presLayoutVars>
          <dgm:chMax val="0"/>
          <dgm:chPref val="0"/>
          <dgm:bulletEnabled val="1"/>
        </dgm:presLayoutVars>
      </dgm:prSet>
      <dgm:spPr/>
      <dgm:t>
        <a:bodyPr/>
        <a:lstStyle/>
        <a:p>
          <a:endParaRPr lang="fr-FR"/>
        </a:p>
      </dgm:t>
    </dgm:pt>
  </dgm:ptLst>
  <dgm:cxnLst>
    <dgm:cxn modelId="{03E676FF-18EC-4C55-96A7-8EE80989663D}" srcId="{E20D4DDC-6DBE-4C14-A21D-59CF20C7967F}" destId="{822C3B4C-08DD-4197-88B6-64E375C9BFF2}" srcOrd="2" destOrd="0" parTransId="{6C04BA79-2627-4A58-8563-0946E3526419}" sibTransId="{9F601231-3CEC-47F7-9A74-8B1C73756B6E}"/>
    <dgm:cxn modelId="{5ACEA30B-EAE5-4365-A119-1556CDB79996}" type="presOf" srcId="{B7D9E0D4-0562-4EC4-A1B7-0939595DB0FC}" destId="{9A543F25-1D05-4AF8-92DF-36F1C2E0E973}" srcOrd="1" destOrd="0" presId="urn:microsoft.com/office/officeart/2005/8/layout/chart3"/>
    <dgm:cxn modelId="{07C02E3E-E66F-4C49-9FDB-83A52E18629C}" type="presOf" srcId="{FA0766EB-B997-41F6-B886-48040403BB15}" destId="{82DB83F6-EF28-436B-BD33-D2C103AF0672}" srcOrd="0" destOrd="0" presId="urn:microsoft.com/office/officeart/2005/8/layout/chart3"/>
    <dgm:cxn modelId="{018E22BC-86A8-46DF-8F26-296C40D77E87}" type="presOf" srcId="{E20D4DDC-6DBE-4C14-A21D-59CF20C7967F}" destId="{83D146AA-54C2-47C3-BDD6-27A9255C7394}" srcOrd="0" destOrd="0" presId="urn:microsoft.com/office/officeart/2005/8/layout/chart3"/>
    <dgm:cxn modelId="{1709AB10-167E-4803-9E92-4A7B8229948B}" srcId="{E20D4DDC-6DBE-4C14-A21D-59CF20C7967F}" destId="{B7D9E0D4-0562-4EC4-A1B7-0939595DB0FC}" srcOrd="0" destOrd="0" parTransId="{D5ED302E-2287-433E-8C0A-D9B0815BF2A4}" sibTransId="{A9DE1D97-068A-49C2-A5BA-30C3FB69F6E3}"/>
    <dgm:cxn modelId="{F89AC81A-012B-43F9-8C20-125D226B5B57}" srcId="{E20D4DDC-6DBE-4C14-A21D-59CF20C7967F}" destId="{FA0766EB-B997-41F6-B886-48040403BB15}" srcOrd="1" destOrd="0" parTransId="{DF1FE2EA-C273-4CFD-9B5A-CF07B09DEE65}" sibTransId="{9E39A12A-FF63-4ED1-BBE3-D99C093F614C}"/>
    <dgm:cxn modelId="{0D946D1E-4B39-4477-A08D-CF93B62E2FE0}" type="presOf" srcId="{822C3B4C-08DD-4197-88B6-64E375C9BFF2}" destId="{62307FBE-F9B9-4A8C-A781-094D9D1B75E6}" srcOrd="0" destOrd="0" presId="urn:microsoft.com/office/officeart/2005/8/layout/chart3"/>
    <dgm:cxn modelId="{C9450DEA-6E87-4982-BE3C-ED33068355C6}" type="presOf" srcId="{B7D9E0D4-0562-4EC4-A1B7-0939595DB0FC}" destId="{978D7A8E-6668-444D-A85F-139CCE3E6F70}" srcOrd="0" destOrd="0" presId="urn:microsoft.com/office/officeart/2005/8/layout/chart3"/>
    <dgm:cxn modelId="{1DD1F4BE-0918-4107-8A7E-90F125625045}" type="presOf" srcId="{822C3B4C-08DD-4197-88B6-64E375C9BFF2}" destId="{86E2C7F4-C27A-4CD1-9925-715C24349FC3}" srcOrd="1" destOrd="0" presId="urn:microsoft.com/office/officeart/2005/8/layout/chart3"/>
    <dgm:cxn modelId="{EECA9432-84FE-4763-A521-8FA4EABF3BFE}" type="presOf" srcId="{FA0766EB-B997-41F6-B886-48040403BB15}" destId="{F7CAA667-231A-4D67-9480-DC5A930CAB12}" srcOrd="1" destOrd="0" presId="urn:microsoft.com/office/officeart/2005/8/layout/chart3"/>
    <dgm:cxn modelId="{7EBFF3F3-C7C8-4808-BE0D-3A91FBF8BCC3}" type="presParOf" srcId="{83D146AA-54C2-47C3-BDD6-27A9255C7394}" destId="{978D7A8E-6668-444D-A85F-139CCE3E6F70}" srcOrd="0" destOrd="0" presId="urn:microsoft.com/office/officeart/2005/8/layout/chart3"/>
    <dgm:cxn modelId="{F7AEE397-C8BB-4346-99B4-CBC25937E838}" type="presParOf" srcId="{83D146AA-54C2-47C3-BDD6-27A9255C7394}" destId="{9A543F25-1D05-4AF8-92DF-36F1C2E0E973}" srcOrd="1" destOrd="0" presId="urn:microsoft.com/office/officeart/2005/8/layout/chart3"/>
    <dgm:cxn modelId="{5BBA067A-1B9B-4914-ADF7-C451D254F71A}" type="presParOf" srcId="{83D146AA-54C2-47C3-BDD6-27A9255C7394}" destId="{82DB83F6-EF28-436B-BD33-D2C103AF0672}" srcOrd="2" destOrd="0" presId="urn:microsoft.com/office/officeart/2005/8/layout/chart3"/>
    <dgm:cxn modelId="{39BC7965-E054-4B15-9D1F-E2D8F5449F21}" type="presParOf" srcId="{83D146AA-54C2-47C3-BDD6-27A9255C7394}" destId="{F7CAA667-231A-4D67-9480-DC5A930CAB12}" srcOrd="3" destOrd="0" presId="urn:microsoft.com/office/officeart/2005/8/layout/chart3"/>
    <dgm:cxn modelId="{A0BFFC58-479A-416C-910C-B75FA379DDC2}" type="presParOf" srcId="{83D146AA-54C2-47C3-BDD6-27A9255C7394}" destId="{62307FBE-F9B9-4A8C-A781-094D9D1B75E6}" srcOrd="4" destOrd="0" presId="urn:microsoft.com/office/officeart/2005/8/layout/chart3"/>
    <dgm:cxn modelId="{17B08E18-55EB-48C4-BFA6-4450BFFBB635}" type="presParOf" srcId="{83D146AA-54C2-47C3-BDD6-27A9255C7394}" destId="{86E2C7F4-C27A-4CD1-9925-715C24349FC3}" srcOrd="5" destOrd="0" presId="urn:microsoft.com/office/officeart/2005/8/layout/char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20D4DDC-6DBE-4C14-A21D-59CF20C7967F}" type="doc">
      <dgm:prSet loTypeId="urn:microsoft.com/office/officeart/2005/8/layout/chart3" loCatId="cycle" qsTypeId="urn:microsoft.com/office/officeart/2005/8/quickstyle/simple1" qsCatId="simple" csTypeId="urn:microsoft.com/office/officeart/2005/8/colors/colorful1#2" csCatId="colorful" phldr="0"/>
      <dgm:spPr/>
    </dgm:pt>
    <dgm:pt modelId="{B7D9E0D4-0562-4EC4-A1B7-0939595DB0FC}">
      <dgm:prSet phldrT="[Texte]" phldr="1"/>
      <dgm:spPr/>
      <dgm:t>
        <a:bodyPr/>
        <a:lstStyle/>
        <a:p>
          <a:endParaRPr lang="fr-FR"/>
        </a:p>
      </dgm:t>
    </dgm:pt>
    <dgm:pt modelId="{D5ED302E-2287-433E-8C0A-D9B0815BF2A4}" type="parTrans" cxnId="{1709AB10-167E-4803-9E92-4A7B8229948B}">
      <dgm:prSet/>
      <dgm:spPr/>
      <dgm:t>
        <a:bodyPr/>
        <a:lstStyle/>
        <a:p>
          <a:endParaRPr lang="fr-FR"/>
        </a:p>
      </dgm:t>
    </dgm:pt>
    <dgm:pt modelId="{A9DE1D97-068A-49C2-A5BA-30C3FB69F6E3}" type="sibTrans" cxnId="{1709AB10-167E-4803-9E92-4A7B8229948B}">
      <dgm:prSet/>
      <dgm:spPr/>
      <dgm:t>
        <a:bodyPr/>
        <a:lstStyle/>
        <a:p>
          <a:endParaRPr lang="fr-FR"/>
        </a:p>
      </dgm:t>
    </dgm:pt>
    <dgm:pt modelId="{FA0766EB-B997-41F6-B886-48040403BB15}">
      <dgm:prSet phldrT="[Texte]" phldr="1"/>
      <dgm:spPr/>
      <dgm:t>
        <a:bodyPr/>
        <a:lstStyle/>
        <a:p>
          <a:endParaRPr lang="fr-FR"/>
        </a:p>
      </dgm:t>
    </dgm:pt>
    <dgm:pt modelId="{DF1FE2EA-C273-4CFD-9B5A-CF07B09DEE65}" type="parTrans" cxnId="{F89AC81A-012B-43F9-8C20-125D226B5B57}">
      <dgm:prSet/>
      <dgm:spPr/>
      <dgm:t>
        <a:bodyPr/>
        <a:lstStyle/>
        <a:p>
          <a:endParaRPr lang="fr-FR"/>
        </a:p>
      </dgm:t>
    </dgm:pt>
    <dgm:pt modelId="{9E39A12A-FF63-4ED1-BBE3-D99C093F614C}" type="sibTrans" cxnId="{F89AC81A-012B-43F9-8C20-125D226B5B57}">
      <dgm:prSet/>
      <dgm:spPr/>
      <dgm:t>
        <a:bodyPr/>
        <a:lstStyle/>
        <a:p>
          <a:endParaRPr lang="fr-FR"/>
        </a:p>
      </dgm:t>
    </dgm:pt>
    <dgm:pt modelId="{822C3B4C-08DD-4197-88B6-64E375C9BFF2}">
      <dgm:prSet phldrT="[Texte]" phldr="1"/>
      <dgm:spPr/>
      <dgm:t>
        <a:bodyPr/>
        <a:lstStyle/>
        <a:p>
          <a:endParaRPr lang="fr-FR"/>
        </a:p>
      </dgm:t>
    </dgm:pt>
    <dgm:pt modelId="{6C04BA79-2627-4A58-8563-0946E3526419}" type="parTrans" cxnId="{03E676FF-18EC-4C55-96A7-8EE80989663D}">
      <dgm:prSet/>
      <dgm:spPr/>
      <dgm:t>
        <a:bodyPr/>
        <a:lstStyle/>
        <a:p>
          <a:endParaRPr lang="fr-FR"/>
        </a:p>
      </dgm:t>
    </dgm:pt>
    <dgm:pt modelId="{9F601231-3CEC-47F7-9A74-8B1C73756B6E}" type="sibTrans" cxnId="{03E676FF-18EC-4C55-96A7-8EE80989663D}">
      <dgm:prSet/>
      <dgm:spPr/>
      <dgm:t>
        <a:bodyPr/>
        <a:lstStyle/>
        <a:p>
          <a:endParaRPr lang="fr-FR"/>
        </a:p>
      </dgm:t>
    </dgm:pt>
    <dgm:pt modelId="{83D146AA-54C2-47C3-BDD6-27A9255C7394}" type="pres">
      <dgm:prSet presAssocID="{E20D4DDC-6DBE-4C14-A21D-59CF20C7967F}" presName="compositeShape" presStyleCnt="0">
        <dgm:presLayoutVars>
          <dgm:chMax val="7"/>
          <dgm:dir/>
          <dgm:resizeHandles val="exact"/>
        </dgm:presLayoutVars>
      </dgm:prSet>
      <dgm:spPr/>
    </dgm:pt>
    <dgm:pt modelId="{978D7A8E-6668-444D-A85F-139CCE3E6F70}" type="pres">
      <dgm:prSet presAssocID="{E20D4DDC-6DBE-4C14-A21D-59CF20C7967F}" presName="wedge1" presStyleLbl="node1" presStyleIdx="0" presStyleCnt="3"/>
      <dgm:spPr/>
      <dgm:t>
        <a:bodyPr/>
        <a:lstStyle/>
        <a:p>
          <a:endParaRPr lang="fr-FR"/>
        </a:p>
      </dgm:t>
    </dgm:pt>
    <dgm:pt modelId="{9A543F25-1D05-4AF8-92DF-36F1C2E0E973}" type="pres">
      <dgm:prSet presAssocID="{E20D4DDC-6DBE-4C14-A21D-59CF20C7967F}" presName="wedge1Tx" presStyleLbl="node1" presStyleIdx="0" presStyleCnt="3">
        <dgm:presLayoutVars>
          <dgm:chMax val="0"/>
          <dgm:chPref val="0"/>
          <dgm:bulletEnabled val="1"/>
        </dgm:presLayoutVars>
      </dgm:prSet>
      <dgm:spPr/>
      <dgm:t>
        <a:bodyPr/>
        <a:lstStyle/>
        <a:p>
          <a:endParaRPr lang="fr-FR"/>
        </a:p>
      </dgm:t>
    </dgm:pt>
    <dgm:pt modelId="{82DB83F6-EF28-436B-BD33-D2C103AF0672}" type="pres">
      <dgm:prSet presAssocID="{E20D4DDC-6DBE-4C14-A21D-59CF20C7967F}" presName="wedge2" presStyleLbl="node1" presStyleIdx="1" presStyleCnt="3"/>
      <dgm:spPr/>
      <dgm:t>
        <a:bodyPr/>
        <a:lstStyle/>
        <a:p>
          <a:endParaRPr lang="fr-FR"/>
        </a:p>
      </dgm:t>
    </dgm:pt>
    <dgm:pt modelId="{F7CAA667-231A-4D67-9480-DC5A930CAB12}" type="pres">
      <dgm:prSet presAssocID="{E20D4DDC-6DBE-4C14-A21D-59CF20C7967F}" presName="wedge2Tx" presStyleLbl="node1" presStyleIdx="1" presStyleCnt="3">
        <dgm:presLayoutVars>
          <dgm:chMax val="0"/>
          <dgm:chPref val="0"/>
          <dgm:bulletEnabled val="1"/>
        </dgm:presLayoutVars>
      </dgm:prSet>
      <dgm:spPr/>
      <dgm:t>
        <a:bodyPr/>
        <a:lstStyle/>
        <a:p>
          <a:endParaRPr lang="fr-FR"/>
        </a:p>
      </dgm:t>
    </dgm:pt>
    <dgm:pt modelId="{62307FBE-F9B9-4A8C-A781-094D9D1B75E6}" type="pres">
      <dgm:prSet presAssocID="{E20D4DDC-6DBE-4C14-A21D-59CF20C7967F}" presName="wedge3" presStyleLbl="node1" presStyleIdx="2" presStyleCnt="3"/>
      <dgm:spPr/>
      <dgm:t>
        <a:bodyPr/>
        <a:lstStyle/>
        <a:p>
          <a:endParaRPr lang="fr-FR"/>
        </a:p>
      </dgm:t>
    </dgm:pt>
    <dgm:pt modelId="{86E2C7F4-C27A-4CD1-9925-715C24349FC3}" type="pres">
      <dgm:prSet presAssocID="{E20D4DDC-6DBE-4C14-A21D-59CF20C7967F}" presName="wedge3Tx" presStyleLbl="node1" presStyleIdx="2" presStyleCnt="3">
        <dgm:presLayoutVars>
          <dgm:chMax val="0"/>
          <dgm:chPref val="0"/>
          <dgm:bulletEnabled val="1"/>
        </dgm:presLayoutVars>
      </dgm:prSet>
      <dgm:spPr/>
      <dgm:t>
        <a:bodyPr/>
        <a:lstStyle/>
        <a:p>
          <a:endParaRPr lang="fr-FR"/>
        </a:p>
      </dgm:t>
    </dgm:pt>
  </dgm:ptLst>
  <dgm:cxnLst>
    <dgm:cxn modelId="{03E676FF-18EC-4C55-96A7-8EE80989663D}" srcId="{E20D4DDC-6DBE-4C14-A21D-59CF20C7967F}" destId="{822C3B4C-08DD-4197-88B6-64E375C9BFF2}" srcOrd="2" destOrd="0" parTransId="{6C04BA79-2627-4A58-8563-0946E3526419}" sibTransId="{9F601231-3CEC-47F7-9A74-8B1C73756B6E}"/>
    <dgm:cxn modelId="{59000BD5-D825-4DB2-A9B7-3902BEBBD306}" type="presOf" srcId="{B7D9E0D4-0562-4EC4-A1B7-0939595DB0FC}" destId="{978D7A8E-6668-444D-A85F-139CCE3E6F70}" srcOrd="0" destOrd="0" presId="urn:microsoft.com/office/officeart/2005/8/layout/chart3"/>
    <dgm:cxn modelId="{073C9308-33BE-4998-B1E4-4FB7555CC8EC}" type="presOf" srcId="{E20D4DDC-6DBE-4C14-A21D-59CF20C7967F}" destId="{83D146AA-54C2-47C3-BDD6-27A9255C7394}" srcOrd="0" destOrd="0" presId="urn:microsoft.com/office/officeart/2005/8/layout/chart3"/>
    <dgm:cxn modelId="{F4DB6714-BEA9-482B-9C1D-3C122A26651E}" type="presOf" srcId="{B7D9E0D4-0562-4EC4-A1B7-0939595DB0FC}" destId="{9A543F25-1D05-4AF8-92DF-36F1C2E0E973}" srcOrd="1" destOrd="0" presId="urn:microsoft.com/office/officeart/2005/8/layout/chart3"/>
    <dgm:cxn modelId="{1709AB10-167E-4803-9E92-4A7B8229948B}" srcId="{E20D4DDC-6DBE-4C14-A21D-59CF20C7967F}" destId="{B7D9E0D4-0562-4EC4-A1B7-0939595DB0FC}" srcOrd="0" destOrd="0" parTransId="{D5ED302E-2287-433E-8C0A-D9B0815BF2A4}" sibTransId="{A9DE1D97-068A-49C2-A5BA-30C3FB69F6E3}"/>
    <dgm:cxn modelId="{F89AC81A-012B-43F9-8C20-125D226B5B57}" srcId="{E20D4DDC-6DBE-4C14-A21D-59CF20C7967F}" destId="{FA0766EB-B997-41F6-B886-48040403BB15}" srcOrd="1" destOrd="0" parTransId="{DF1FE2EA-C273-4CFD-9B5A-CF07B09DEE65}" sibTransId="{9E39A12A-FF63-4ED1-BBE3-D99C093F614C}"/>
    <dgm:cxn modelId="{A90C7B69-19A4-40DB-8BF8-96EF254FA0B5}" type="presOf" srcId="{FA0766EB-B997-41F6-B886-48040403BB15}" destId="{F7CAA667-231A-4D67-9480-DC5A930CAB12}" srcOrd="1" destOrd="0" presId="urn:microsoft.com/office/officeart/2005/8/layout/chart3"/>
    <dgm:cxn modelId="{85F9BA88-7759-4286-9284-950E0A7395B7}" type="presOf" srcId="{FA0766EB-B997-41F6-B886-48040403BB15}" destId="{82DB83F6-EF28-436B-BD33-D2C103AF0672}" srcOrd="0" destOrd="0" presId="urn:microsoft.com/office/officeart/2005/8/layout/chart3"/>
    <dgm:cxn modelId="{E0DFF064-2B35-48E9-A24E-54B253730B37}" type="presOf" srcId="{822C3B4C-08DD-4197-88B6-64E375C9BFF2}" destId="{86E2C7F4-C27A-4CD1-9925-715C24349FC3}" srcOrd="1" destOrd="0" presId="urn:microsoft.com/office/officeart/2005/8/layout/chart3"/>
    <dgm:cxn modelId="{E45573FD-CC91-4958-AD90-AEE783549A4C}" type="presOf" srcId="{822C3B4C-08DD-4197-88B6-64E375C9BFF2}" destId="{62307FBE-F9B9-4A8C-A781-094D9D1B75E6}" srcOrd="0" destOrd="0" presId="urn:microsoft.com/office/officeart/2005/8/layout/chart3"/>
    <dgm:cxn modelId="{70024A28-786B-4F3D-8E0B-C215396DA3D2}" type="presParOf" srcId="{83D146AA-54C2-47C3-BDD6-27A9255C7394}" destId="{978D7A8E-6668-444D-A85F-139CCE3E6F70}" srcOrd="0" destOrd="0" presId="urn:microsoft.com/office/officeart/2005/8/layout/chart3"/>
    <dgm:cxn modelId="{4F6413EF-9B5D-460C-9C19-F5BBF7538F34}" type="presParOf" srcId="{83D146AA-54C2-47C3-BDD6-27A9255C7394}" destId="{9A543F25-1D05-4AF8-92DF-36F1C2E0E973}" srcOrd="1" destOrd="0" presId="urn:microsoft.com/office/officeart/2005/8/layout/chart3"/>
    <dgm:cxn modelId="{E2649B0E-EA47-4A17-AAAC-9C34F7D5E4A7}" type="presParOf" srcId="{83D146AA-54C2-47C3-BDD6-27A9255C7394}" destId="{82DB83F6-EF28-436B-BD33-D2C103AF0672}" srcOrd="2" destOrd="0" presId="urn:microsoft.com/office/officeart/2005/8/layout/chart3"/>
    <dgm:cxn modelId="{36DF19B6-38FA-444B-9952-E86847E48DAC}" type="presParOf" srcId="{83D146AA-54C2-47C3-BDD6-27A9255C7394}" destId="{F7CAA667-231A-4D67-9480-DC5A930CAB12}" srcOrd="3" destOrd="0" presId="urn:microsoft.com/office/officeart/2005/8/layout/chart3"/>
    <dgm:cxn modelId="{B27795B9-82B9-4E71-8162-4C1ADD9239FD}" type="presParOf" srcId="{83D146AA-54C2-47C3-BDD6-27A9255C7394}" destId="{62307FBE-F9B9-4A8C-A781-094D9D1B75E6}" srcOrd="4" destOrd="0" presId="urn:microsoft.com/office/officeart/2005/8/layout/chart3"/>
    <dgm:cxn modelId="{B82264E6-70F0-4897-9C34-354F764662E2}" type="presParOf" srcId="{83D146AA-54C2-47C3-BDD6-27A9255C7394}" destId="{86E2C7F4-C27A-4CD1-9925-715C24349FC3}" srcOrd="5" destOrd="0" presId="urn:microsoft.com/office/officeart/2005/8/layout/chart3"/>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345C64B-645E-4D84-8904-9729A11FF6FC}">
      <dsp:nvSpPr>
        <dsp:cNvPr id="0" name=""/>
        <dsp:cNvSpPr/>
      </dsp:nvSpPr>
      <dsp:spPr>
        <a:xfrm rot="5400000">
          <a:off x="-145057" y="148716"/>
          <a:ext cx="967048" cy="676934"/>
        </a:xfrm>
        <a:prstGeom prst="chevron">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rtl="1">
            <a:lnSpc>
              <a:spcPct val="90000"/>
            </a:lnSpc>
            <a:spcBef>
              <a:spcPct val="0"/>
            </a:spcBef>
            <a:spcAft>
              <a:spcPct val="35000"/>
            </a:spcAft>
          </a:pPr>
          <a:r>
            <a:rPr lang="ar-DZ" sz="4000" b="1" kern="1200" dirty="0" smtClean="0">
              <a:solidFill>
                <a:schemeClr val="tx1"/>
              </a:solidFill>
            </a:rPr>
            <a:t>1</a:t>
          </a:r>
          <a:endParaRPr lang="fr-FR" sz="4000" b="1" kern="1200" dirty="0">
            <a:solidFill>
              <a:schemeClr val="tx1"/>
            </a:solidFill>
          </a:endParaRPr>
        </a:p>
      </dsp:txBody>
      <dsp:txXfrm rot="5400000">
        <a:off x="-145057" y="148716"/>
        <a:ext cx="967048" cy="676934"/>
      </dsp:txXfrm>
    </dsp:sp>
    <dsp:sp modelId="{D92F33B3-FA12-405C-9FB0-6D9D436E3733}">
      <dsp:nvSpPr>
        <dsp:cNvPr id="0" name=""/>
        <dsp:cNvSpPr/>
      </dsp:nvSpPr>
      <dsp:spPr>
        <a:xfrm rot="5400000">
          <a:off x="4701457" y="-3343929"/>
          <a:ext cx="628581" cy="7323759"/>
        </a:xfrm>
        <a:prstGeom prst="round2SameRect">
          <a:avLst/>
        </a:prstGeom>
        <a:solidFill>
          <a:schemeClr val="lt1">
            <a:alpha val="90000"/>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4480" tIns="25400" rIns="25400" bIns="25400" numCol="1" spcCol="1270" anchor="ctr" anchorCtr="0">
          <a:noAutofit/>
        </a:bodyPr>
        <a:lstStyle/>
        <a:p>
          <a:pPr marL="285750" lvl="1" indent="-285750" algn="r" defTabSz="1778000" rtl="1">
            <a:lnSpc>
              <a:spcPct val="90000"/>
            </a:lnSpc>
            <a:spcBef>
              <a:spcPct val="0"/>
            </a:spcBef>
            <a:spcAft>
              <a:spcPct val="15000"/>
            </a:spcAft>
            <a:buChar char="••"/>
          </a:pPr>
          <a:r>
            <a:rPr lang="ar-DZ" sz="4000" kern="1200" dirty="0" smtClean="0">
              <a:solidFill>
                <a:schemeClr val="tx1"/>
              </a:solidFill>
              <a:latin typeface="Sakkal Majalla" pitchFamily="2" charset="-78"/>
              <a:cs typeface="Sakkal Majalla" pitchFamily="2" charset="-78"/>
            </a:rPr>
            <a:t>الأعمال التحضيرية</a:t>
          </a:r>
          <a:endParaRPr lang="fr-FR" sz="4000" kern="1200" dirty="0">
            <a:solidFill>
              <a:schemeClr val="tx1"/>
            </a:solidFill>
            <a:latin typeface="Sakkal Majalla" pitchFamily="2" charset="-78"/>
            <a:cs typeface="Sakkal Majalla" pitchFamily="2" charset="-78"/>
          </a:endParaRPr>
        </a:p>
      </dsp:txBody>
      <dsp:txXfrm rot="5400000">
        <a:off x="4701457" y="-3343929"/>
        <a:ext cx="628581" cy="7323759"/>
      </dsp:txXfrm>
    </dsp:sp>
    <dsp:sp modelId="{3B407FB0-C474-4235-83A5-FE24AFCCE124}">
      <dsp:nvSpPr>
        <dsp:cNvPr id="0" name=""/>
        <dsp:cNvSpPr/>
      </dsp:nvSpPr>
      <dsp:spPr>
        <a:xfrm rot="5400000">
          <a:off x="-145057" y="1001574"/>
          <a:ext cx="967048" cy="676934"/>
        </a:xfrm>
        <a:prstGeom prst="chevron">
          <a:avLst/>
        </a:prstGeom>
        <a:solidFill>
          <a:schemeClr val="accent2">
            <a:hueOff val="2629593"/>
            <a:satOff val="-15474"/>
            <a:lumOff val="589"/>
            <a:alphaOff val="0"/>
          </a:schemeClr>
        </a:solidFill>
        <a:ln w="28575" cap="flat" cmpd="sng" algn="ctr">
          <a:solidFill>
            <a:schemeClr val="accent2">
              <a:hueOff val="2629593"/>
              <a:satOff val="-15474"/>
              <a:lumOff val="58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rtl="1">
            <a:lnSpc>
              <a:spcPct val="90000"/>
            </a:lnSpc>
            <a:spcBef>
              <a:spcPct val="0"/>
            </a:spcBef>
            <a:spcAft>
              <a:spcPct val="35000"/>
            </a:spcAft>
          </a:pPr>
          <a:r>
            <a:rPr lang="ar-DZ" sz="4000" b="1" kern="1200" dirty="0" smtClean="0">
              <a:solidFill>
                <a:schemeClr val="tx1"/>
              </a:solidFill>
            </a:rPr>
            <a:t>2</a:t>
          </a:r>
          <a:endParaRPr lang="fr-FR" sz="4000" b="1" kern="1200" dirty="0">
            <a:solidFill>
              <a:schemeClr val="tx1"/>
            </a:solidFill>
          </a:endParaRPr>
        </a:p>
      </dsp:txBody>
      <dsp:txXfrm rot="5400000">
        <a:off x="-145057" y="1001574"/>
        <a:ext cx="967048" cy="676934"/>
      </dsp:txXfrm>
    </dsp:sp>
    <dsp:sp modelId="{60341F7F-BA49-4934-80B6-F8C5CB8B2513}">
      <dsp:nvSpPr>
        <dsp:cNvPr id="0" name=""/>
        <dsp:cNvSpPr/>
      </dsp:nvSpPr>
      <dsp:spPr>
        <a:xfrm rot="5400000">
          <a:off x="4362990" y="-2829539"/>
          <a:ext cx="628581" cy="8000693"/>
        </a:xfrm>
        <a:prstGeom prst="round2SameRect">
          <a:avLst/>
        </a:prstGeom>
        <a:solidFill>
          <a:schemeClr val="lt1">
            <a:alpha val="90000"/>
            <a:hueOff val="0"/>
            <a:satOff val="0"/>
            <a:lumOff val="0"/>
            <a:alphaOff val="0"/>
          </a:schemeClr>
        </a:solidFill>
        <a:ln w="28575" cap="flat" cmpd="sng" algn="ctr">
          <a:solidFill>
            <a:schemeClr val="accent2">
              <a:hueOff val="2629593"/>
              <a:satOff val="-15474"/>
              <a:lumOff val="58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4480" tIns="25400" rIns="25400" bIns="25400" numCol="1" spcCol="1270" anchor="ctr" anchorCtr="0">
          <a:noAutofit/>
        </a:bodyPr>
        <a:lstStyle/>
        <a:p>
          <a:pPr marL="285750" lvl="1" indent="-285750" algn="r" defTabSz="1778000" rtl="1">
            <a:lnSpc>
              <a:spcPct val="90000"/>
            </a:lnSpc>
            <a:spcBef>
              <a:spcPct val="0"/>
            </a:spcBef>
            <a:spcAft>
              <a:spcPct val="15000"/>
            </a:spcAft>
            <a:buChar char="••"/>
          </a:pPr>
          <a:r>
            <a:rPr lang="ar-DZ" sz="4000" kern="1200" dirty="0" smtClean="0">
              <a:solidFill>
                <a:schemeClr val="tx1"/>
              </a:solidFill>
              <a:latin typeface="Sakkal Majalla" pitchFamily="2" charset="-78"/>
              <a:cs typeface="Sakkal Majalla" pitchFamily="2" charset="-78"/>
            </a:rPr>
            <a:t>التشخيص الفني والمالي </a:t>
          </a:r>
          <a:endParaRPr lang="fr-FR" sz="4000" kern="1200" dirty="0">
            <a:solidFill>
              <a:schemeClr val="tx1"/>
            </a:solidFill>
            <a:latin typeface="Sakkal Majalla" pitchFamily="2" charset="-78"/>
            <a:cs typeface="Sakkal Majalla" pitchFamily="2" charset="-78"/>
          </a:endParaRPr>
        </a:p>
      </dsp:txBody>
      <dsp:txXfrm rot="5400000">
        <a:off x="4362990" y="-2829539"/>
        <a:ext cx="628581" cy="8000693"/>
      </dsp:txXfrm>
    </dsp:sp>
    <dsp:sp modelId="{5BA6FEBE-CBFC-4F48-9305-BC48C35EFAE9}">
      <dsp:nvSpPr>
        <dsp:cNvPr id="0" name=""/>
        <dsp:cNvSpPr/>
      </dsp:nvSpPr>
      <dsp:spPr>
        <a:xfrm rot="5400000">
          <a:off x="-145057" y="1854431"/>
          <a:ext cx="967048" cy="676934"/>
        </a:xfrm>
        <a:prstGeom prst="chevron">
          <a:avLst/>
        </a:prstGeom>
        <a:solidFill>
          <a:schemeClr val="accent2">
            <a:hueOff val="5259187"/>
            <a:satOff val="-30948"/>
            <a:lumOff val="1178"/>
            <a:alphaOff val="0"/>
          </a:schemeClr>
        </a:solidFill>
        <a:ln w="28575" cap="flat" cmpd="sng" algn="ctr">
          <a:solidFill>
            <a:schemeClr val="accent2">
              <a:hueOff val="5259187"/>
              <a:satOff val="-30948"/>
              <a:lumOff val="117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rtl="1">
            <a:lnSpc>
              <a:spcPct val="90000"/>
            </a:lnSpc>
            <a:spcBef>
              <a:spcPct val="0"/>
            </a:spcBef>
            <a:spcAft>
              <a:spcPct val="35000"/>
            </a:spcAft>
          </a:pPr>
          <a:r>
            <a:rPr lang="ar-DZ" sz="4000" b="1" kern="1200" dirty="0" smtClean="0">
              <a:solidFill>
                <a:schemeClr val="tx1"/>
              </a:solidFill>
            </a:rPr>
            <a:t>3</a:t>
          </a:r>
          <a:endParaRPr lang="fr-FR" sz="4000" b="1" kern="1200" dirty="0">
            <a:solidFill>
              <a:schemeClr val="tx1"/>
            </a:solidFill>
          </a:endParaRPr>
        </a:p>
      </dsp:txBody>
      <dsp:txXfrm rot="5400000">
        <a:off x="-145057" y="1854431"/>
        <a:ext cx="967048" cy="676934"/>
      </dsp:txXfrm>
    </dsp:sp>
    <dsp:sp modelId="{4525D5F8-F1E2-4709-B046-3798A183D602}">
      <dsp:nvSpPr>
        <dsp:cNvPr id="0" name=""/>
        <dsp:cNvSpPr/>
      </dsp:nvSpPr>
      <dsp:spPr>
        <a:xfrm rot="5400000">
          <a:off x="4362990" y="-1976681"/>
          <a:ext cx="628581" cy="8000693"/>
        </a:xfrm>
        <a:prstGeom prst="round2SameRect">
          <a:avLst/>
        </a:prstGeom>
        <a:solidFill>
          <a:schemeClr val="lt1">
            <a:alpha val="90000"/>
            <a:hueOff val="0"/>
            <a:satOff val="0"/>
            <a:lumOff val="0"/>
            <a:alphaOff val="0"/>
          </a:schemeClr>
        </a:solidFill>
        <a:ln w="28575" cap="flat" cmpd="sng" algn="ctr">
          <a:solidFill>
            <a:schemeClr val="accent2">
              <a:hueOff val="5259187"/>
              <a:satOff val="-30948"/>
              <a:lumOff val="117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4480" tIns="25400" rIns="25400" bIns="25400" numCol="1" spcCol="1270" anchor="ctr" anchorCtr="0">
          <a:noAutofit/>
        </a:bodyPr>
        <a:lstStyle/>
        <a:p>
          <a:pPr marL="285750" lvl="1" indent="-285750" algn="r" defTabSz="1778000" rtl="1">
            <a:lnSpc>
              <a:spcPct val="90000"/>
            </a:lnSpc>
            <a:spcBef>
              <a:spcPct val="0"/>
            </a:spcBef>
            <a:spcAft>
              <a:spcPct val="15000"/>
            </a:spcAft>
            <a:buChar char="••"/>
          </a:pPr>
          <a:r>
            <a:rPr lang="ar-DZ" sz="4000" kern="1200" dirty="0" smtClean="0">
              <a:solidFill>
                <a:schemeClr val="tx1"/>
              </a:solidFill>
              <a:latin typeface="Sakkal Majalla" pitchFamily="2" charset="-78"/>
              <a:cs typeface="Sakkal Majalla" pitchFamily="2" charset="-78"/>
            </a:rPr>
            <a:t>الجلسة العامة  التشاركية</a:t>
          </a:r>
          <a:r>
            <a:rPr lang="ar-TN" sz="4000" kern="1200" dirty="0" smtClean="0">
              <a:solidFill>
                <a:schemeClr val="tx1"/>
              </a:solidFill>
              <a:latin typeface="Sakkal Majalla" pitchFamily="2" charset="-78"/>
              <a:cs typeface="Sakkal Majalla" pitchFamily="2" charset="-78"/>
            </a:rPr>
            <a:t> الأولى</a:t>
          </a:r>
          <a:endParaRPr lang="fr-FR" sz="4000" kern="1200" dirty="0">
            <a:solidFill>
              <a:schemeClr val="tx1"/>
            </a:solidFill>
            <a:latin typeface="Sakkal Majalla" pitchFamily="2" charset="-78"/>
            <a:cs typeface="Sakkal Majalla" pitchFamily="2" charset="-78"/>
          </a:endParaRPr>
        </a:p>
      </dsp:txBody>
      <dsp:txXfrm rot="5400000">
        <a:off x="4362990" y="-1976681"/>
        <a:ext cx="628581" cy="8000693"/>
      </dsp:txXfrm>
    </dsp:sp>
    <dsp:sp modelId="{06CFDC86-C980-4FC3-BD48-E33BFCA7F767}">
      <dsp:nvSpPr>
        <dsp:cNvPr id="0" name=""/>
        <dsp:cNvSpPr/>
      </dsp:nvSpPr>
      <dsp:spPr>
        <a:xfrm rot="5400000">
          <a:off x="-145057" y="2707289"/>
          <a:ext cx="967048" cy="676934"/>
        </a:xfrm>
        <a:prstGeom prst="chevron">
          <a:avLst/>
        </a:prstGeom>
        <a:solidFill>
          <a:schemeClr val="accent2">
            <a:hueOff val="7888781"/>
            <a:satOff val="-46421"/>
            <a:lumOff val="1766"/>
            <a:alphaOff val="0"/>
          </a:schemeClr>
        </a:solidFill>
        <a:ln w="28575" cap="flat" cmpd="sng" algn="ctr">
          <a:solidFill>
            <a:schemeClr val="accent2">
              <a:hueOff val="7888781"/>
              <a:satOff val="-46421"/>
              <a:lumOff val="176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rtl="1">
            <a:lnSpc>
              <a:spcPct val="90000"/>
            </a:lnSpc>
            <a:spcBef>
              <a:spcPct val="0"/>
            </a:spcBef>
            <a:spcAft>
              <a:spcPct val="35000"/>
            </a:spcAft>
          </a:pPr>
          <a:r>
            <a:rPr lang="ar-DZ" sz="4000" b="1" kern="1200" dirty="0" smtClean="0">
              <a:solidFill>
                <a:schemeClr val="tx1"/>
              </a:solidFill>
            </a:rPr>
            <a:t>4</a:t>
          </a:r>
          <a:endParaRPr lang="fr-FR" sz="4000" b="1" kern="1200" dirty="0">
            <a:solidFill>
              <a:schemeClr val="tx1"/>
            </a:solidFill>
          </a:endParaRPr>
        </a:p>
      </dsp:txBody>
      <dsp:txXfrm rot="5400000">
        <a:off x="-145057" y="2707289"/>
        <a:ext cx="967048" cy="676934"/>
      </dsp:txXfrm>
    </dsp:sp>
    <dsp:sp modelId="{24D86C08-07D9-4C91-902F-9D841EB6A1B6}">
      <dsp:nvSpPr>
        <dsp:cNvPr id="0" name=""/>
        <dsp:cNvSpPr/>
      </dsp:nvSpPr>
      <dsp:spPr>
        <a:xfrm rot="5400000">
          <a:off x="4362990" y="-1123823"/>
          <a:ext cx="628581" cy="8000693"/>
        </a:xfrm>
        <a:prstGeom prst="round2SameRect">
          <a:avLst/>
        </a:prstGeom>
        <a:solidFill>
          <a:schemeClr val="lt1">
            <a:alpha val="90000"/>
            <a:hueOff val="0"/>
            <a:satOff val="0"/>
            <a:lumOff val="0"/>
            <a:alphaOff val="0"/>
          </a:schemeClr>
        </a:solidFill>
        <a:ln w="28575" cap="flat" cmpd="sng" algn="ctr">
          <a:solidFill>
            <a:schemeClr val="accent2">
              <a:hueOff val="7888781"/>
              <a:satOff val="-46421"/>
              <a:lumOff val="176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4480" tIns="25400" rIns="25400" bIns="25400" numCol="1" spcCol="1270" anchor="ctr" anchorCtr="0">
          <a:noAutofit/>
        </a:bodyPr>
        <a:lstStyle/>
        <a:p>
          <a:pPr marL="285750" lvl="1" indent="-285750" algn="r" defTabSz="1778000" rtl="1">
            <a:lnSpc>
              <a:spcPct val="90000"/>
            </a:lnSpc>
            <a:spcBef>
              <a:spcPct val="0"/>
            </a:spcBef>
            <a:spcAft>
              <a:spcPct val="15000"/>
            </a:spcAft>
            <a:buChar char="••"/>
          </a:pPr>
          <a:r>
            <a:rPr lang="ar-DZ" sz="4000" kern="1200" dirty="0" smtClean="0">
              <a:solidFill>
                <a:schemeClr val="tx1"/>
              </a:solidFill>
              <a:latin typeface="Sakkal Majalla" pitchFamily="2" charset="-78"/>
              <a:cs typeface="Sakkal Majalla" pitchFamily="2" charset="-78"/>
            </a:rPr>
            <a:t>جلسات المناطق </a:t>
          </a:r>
          <a:endParaRPr lang="fr-FR" sz="4000" kern="1200" dirty="0">
            <a:solidFill>
              <a:schemeClr val="tx1"/>
            </a:solidFill>
            <a:latin typeface="Sakkal Majalla" pitchFamily="2" charset="-78"/>
            <a:cs typeface="Sakkal Majalla" pitchFamily="2" charset="-78"/>
          </a:endParaRPr>
        </a:p>
      </dsp:txBody>
      <dsp:txXfrm rot="5400000">
        <a:off x="4362990" y="-1123823"/>
        <a:ext cx="628581" cy="8000693"/>
      </dsp:txXfrm>
    </dsp:sp>
    <dsp:sp modelId="{42DFF633-154E-4BD9-9AD9-CC74C509AD55}">
      <dsp:nvSpPr>
        <dsp:cNvPr id="0" name=""/>
        <dsp:cNvSpPr/>
      </dsp:nvSpPr>
      <dsp:spPr>
        <a:xfrm rot="5400000">
          <a:off x="-150922" y="3607306"/>
          <a:ext cx="978779" cy="676934"/>
        </a:xfrm>
        <a:prstGeom prst="chevron">
          <a:avLst/>
        </a:prstGeom>
        <a:solidFill>
          <a:schemeClr val="accent2">
            <a:hueOff val="10518374"/>
            <a:satOff val="-61895"/>
            <a:lumOff val="2355"/>
            <a:alphaOff val="0"/>
          </a:schemeClr>
        </a:solidFill>
        <a:ln w="28575" cap="flat" cmpd="sng" algn="ctr">
          <a:solidFill>
            <a:schemeClr val="accent2">
              <a:hueOff val="10518374"/>
              <a:satOff val="-61895"/>
              <a:lumOff val="235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rtl="1">
            <a:lnSpc>
              <a:spcPct val="90000"/>
            </a:lnSpc>
            <a:spcBef>
              <a:spcPct val="0"/>
            </a:spcBef>
            <a:spcAft>
              <a:spcPct val="35000"/>
            </a:spcAft>
          </a:pPr>
          <a:r>
            <a:rPr lang="ar-DZ" sz="4000" b="1" kern="1200" dirty="0" smtClean="0">
              <a:solidFill>
                <a:schemeClr val="tx1"/>
              </a:solidFill>
            </a:rPr>
            <a:t>5</a:t>
          </a:r>
          <a:endParaRPr lang="fr-FR" sz="4000" b="1" kern="1200" dirty="0">
            <a:solidFill>
              <a:schemeClr val="tx1"/>
            </a:solidFill>
          </a:endParaRPr>
        </a:p>
      </dsp:txBody>
      <dsp:txXfrm rot="5400000">
        <a:off x="-150922" y="3607306"/>
        <a:ext cx="978779" cy="676934"/>
      </dsp:txXfrm>
    </dsp:sp>
    <dsp:sp modelId="{39A6AF55-7BDB-4E31-BF6F-DD3548D0ACEB}">
      <dsp:nvSpPr>
        <dsp:cNvPr id="0" name=""/>
        <dsp:cNvSpPr/>
      </dsp:nvSpPr>
      <dsp:spPr>
        <a:xfrm rot="5400000">
          <a:off x="4218149" y="-126124"/>
          <a:ext cx="918263" cy="8000693"/>
        </a:xfrm>
        <a:prstGeom prst="round2SameRect">
          <a:avLst/>
        </a:prstGeom>
        <a:solidFill>
          <a:schemeClr val="lt1">
            <a:alpha val="90000"/>
            <a:hueOff val="0"/>
            <a:satOff val="0"/>
            <a:lumOff val="0"/>
            <a:alphaOff val="0"/>
          </a:schemeClr>
        </a:solidFill>
        <a:ln w="28575" cap="flat" cmpd="sng" algn="ctr">
          <a:solidFill>
            <a:schemeClr val="accent2">
              <a:hueOff val="10518374"/>
              <a:satOff val="-61895"/>
              <a:lumOff val="235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4480" tIns="25400" rIns="25400" bIns="25400" numCol="1" spcCol="1270" anchor="ctr" anchorCtr="0">
          <a:noAutofit/>
        </a:bodyPr>
        <a:lstStyle/>
        <a:p>
          <a:pPr marL="285750" lvl="1" indent="-285750" algn="r" defTabSz="1778000" rtl="1">
            <a:lnSpc>
              <a:spcPct val="90000"/>
            </a:lnSpc>
            <a:spcBef>
              <a:spcPct val="0"/>
            </a:spcBef>
            <a:spcAft>
              <a:spcPct val="15000"/>
            </a:spcAft>
            <a:buChar char="••"/>
          </a:pPr>
          <a:r>
            <a:rPr lang="ar-DZ" sz="4000" kern="1200" dirty="0" smtClean="0">
              <a:solidFill>
                <a:schemeClr val="tx1"/>
              </a:solidFill>
              <a:latin typeface="Sakkal Majalla" pitchFamily="2" charset="-78"/>
              <a:cs typeface="Sakkal Majalla" pitchFamily="2" charset="-78"/>
            </a:rPr>
            <a:t>الأعمال النهائية</a:t>
          </a:r>
          <a:r>
            <a:rPr lang="ar-TN" sz="4000" kern="1200" dirty="0" smtClean="0">
              <a:solidFill>
                <a:schemeClr val="tx1"/>
              </a:solidFill>
              <a:latin typeface="Sakkal Majalla" pitchFamily="2" charset="-78"/>
              <a:cs typeface="Sakkal Majalla" pitchFamily="2" charset="-78"/>
            </a:rPr>
            <a:t> و</a:t>
          </a:r>
          <a:r>
            <a:rPr lang="ar-DZ" sz="4000" kern="1200" dirty="0" smtClean="0">
              <a:solidFill>
                <a:schemeClr val="tx1"/>
              </a:solidFill>
              <a:latin typeface="Sakkal Majalla" pitchFamily="2" charset="-78"/>
              <a:cs typeface="Sakkal Majalla" pitchFamily="2" charset="-78"/>
            </a:rPr>
            <a:t>الجلسة العامة  التشاركية</a:t>
          </a:r>
          <a:r>
            <a:rPr lang="ar-TN" sz="4000" kern="1200" dirty="0" smtClean="0">
              <a:solidFill>
                <a:schemeClr val="tx1"/>
              </a:solidFill>
              <a:latin typeface="Sakkal Majalla" pitchFamily="2" charset="-78"/>
              <a:cs typeface="Sakkal Majalla" pitchFamily="2" charset="-78"/>
            </a:rPr>
            <a:t> الثانية</a:t>
          </a:r>
          <a:r>
            <a:rPr lang="ar-DZ" sz="4000" kern="1200" dirty="0" smtClean="0">
              <a:solidFill>
                <a:schemeClr val="tx1"/>
              </a:solidFill>
              <a:latin typeface="Sakkal Majalla" pitchFamily="2" charset="-78"/>
              <a:cs typeface="Sakkal Majalla" pitchFamily="2" charset="-78"/>
            </a:rPr>
            <a:t> </a:t>
          </a:r>
          <a:endParaRPr lang="fr-FR" sz="4000" kern="1200" dirty="0">
            <a:solidFill>
              <a:schemeClr val="tx1"/>
            </a:solidFill>
            <a:latin typeface="Sakkal Majalla" pitchFamily="2" charset="-78"/>
            <a:cs typeface="Sakkal Majalla" pitchFamily="2" charset="-78"/>
          </a:endParaRPr>
        </a:p>
      </dsp:txBody>
      <dsp:txXfrm rot="5400000">
        <a:off x="4218149" y="-126124"/>
        <a:ext cx="918263" cy="800069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78D7A8E-6668-444D-A85F-139CCE3E6F70}">
      <dsp:nvSpPr>
        <dsp:cNvPr id="0" name=""/>
        <dsp:cNvSpPr/>
      </dsp:nvSpPr>
      <dsp:spPr>
        <a:xfrm>
          <a:off x="660738" y="223584"/>
          <a:ext cx="2782389" cy="2782389"/>
        </a:xfrm>
        <a:prstGeom prst="pie">
          <a:avLst>
            <a:gd name="adj1" fmla="val 16200000"/>
            <a:gd name="adj2" fmla="val 1800000"/>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fr-FR" sz="2300" kern="1200"/>
        </a:p>
      </dsp:txBody>
      <dsp:txXfrm>
        <a:off x="2173496" y="737001"/>
        <a:ext cx="944024" cy="927463"/>
      </dsp:txXfrm>
    </dsp:sp>
    <dsp:sp modelId="{82DB83F6-EF28-436B-BD33-D2C103AF0672}">
      <dsp:nvSpPr>
        <dsp:cNvPr id="0" name=""/>
        <dsp:cNvSpPr/>
      </dsp:nvSpPr>
      <dsp:spPr>
        <a:xfrm>
          <a:off x="517312" y="306394"/>
          <a:ext cx="2782389" cy="2782389"/>
        </a:xfrm>
        <a:prstGeom prst="pie">
          <a:avLst>
            <a:gd name="adj1" fmla="val 1800000"/>
            <a:gd name="adj2" fmla="val 9000000"/>
          </a:avLst>
        </a:prstGeom>
        <a:solidFill>
          <a:schemeClr val="accent2">
            <a:hueOff val="5259187"/>
            <a:satOff val="-30948"/>
            <a:lumOff val="1178"/>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fr-FR" sz="3100" kern="1200"/>
        </a:p>
      </dsp:txBody>
      <dsp:txXfrm>
        <a:off x="1279157" y="2061949"/>
        <a:ext cx="1258699" cy="861215"/>
      </dsp:txXfrm>
    </dsp:sp>
    <dsp:sp modelId="{62307FBE-F9B9-4A8C-A781-094D9D1B75E6}">
      <dsp:nvSpPr>
        <dsp:cNvPr id="0" name=""/>
        <dsp:cNvSpPr/>
      </dsp:nvSpPr>
      <dsp:spPr>
        <a:xfrm>
          <a:off x="517312" y="306394"/>
          <a:ext cx="2782389" cy="2782389"/>
        </a:xfrm>
        <a:prstGeom prst="pie">
          <a:avLst>
            <a:gd name="adj1" fmla="val 9000000"/>
            <a:gd name="adj2" fmla="val 16200000"/>
          </a:avLst>
        </a:prstGeom>
        <a:solidFill>
          <a:schemeClr val="accent2">
            <a:hueOff val="10518374"/>
            <a:satOff val="-61895"/>
            <a:lumOff val="2355"/>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fr-FR" sz="2300" kern="1200"/>
        </a:p>
      </dsp:txBody>
      <dsp:txXfrm>
        <a:off x="815425" y="852934"/>
        <a:ext cx="944024" cy="927463"/>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78D7A8E-6668-444D-A85F-139CCE3E6F70}">
      <dsp:nvSpPr>
        <dsp:cNvPr id="0" name=""/>
        <dsp:cNvSpPr/>
      </dsp:nvSpPr>
      <dsp:spPr>
        <a:xfrm>
          <a:off x="794033" y="184700"/>
          <a:ext cx="2298495" cy="2298495"/>
        </a:xfrm>
        <a:prstGeom prst="pie">
          <a:avLst>
            <a:gd name="adj1" fmla="val 16200000"/>
            <a:gd name="adj2" fmla="val 1800000"/>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endParaRPr lang="fr-FR" sz="1900" kern="1200"/>
        </a:p>
      </dsp:txBody>
      <dsp:txXfrm>
        <a:off x="2043703" y="608827"/>
        <a:ext cx="779846" cy="766165"/>
      </dsp:txXfrm>
    </dsp:sp>
    <dsp:sp modelId="{82DB83F6-EF28-436B-BD33-D2C103AF0672}">
      <dsp:nvSpPr>
        <dsp:cNvPr id="0" name=""/>
        <dsp:cNvSpPr/>
      </dsp:nvSpPr>
      <dsp:spPr>
        <a:xfrm>
          <a:off x="675551" y="253108"/>
          <a:ext cx="2298495" cy="2298495"/>
        </a:xfrm>
        <a:prstGeom prst="pie">
          <a:avLst>
            <a:gd name="adj1" fmla="val 1800000"/>
            <a:gd name="adj2" fmla="val 9000000"/>
          </a:avLst>
        </a:prstGeom>
        <a:solidFill>
          <a:schemeClr val="accent3">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fr-FR" sz="2600" kern="1200"/>
        </a:p>
      </dsp:txBody>
      <dsp:txXfrm>
        <a:off x="1304901" y="1703349"/>
        <a:ext cx="1039795" cy="711439"/>
      </dsp:txXfrm>
    </dsp:sp>
    <dsp:sp modelId="{62307FBE-F9B9-4A8C-A781-094D9D1B75E6}">
      <dsp:nvSpPr>
        <dsp:cNvPr id="0" name=""/>
        <dsp:cNvSpPr/>
      </dsp:nvSpPr>
      <dsp:spPr>
        <a:xfrm>
          <a:off x="675551" y="253108"/>
          <a:ext cx="2298495" cy="2298495"/>
        </a:xfrm>
        <a:prstGeom prst="pie">
          <a:avLst>
            <a:gd name="adj1" fmla="val 9000000"/>
            <a:gd name="adj2" fmla="val 16200000"/>
          </a:avLst>
        </a:prstGeom>
        <a:solidFill>
          <a:schemeClr val="accent4">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endParaRPr lang="fr-FR" sz="1900" kern="1200"/>
        </a:p>
      </dsp:txBody>
      <dsp:txXfrm>
        <a:off x="921818" y="704598"/>
        <a:ext cx="779846" cy="766165"/>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3.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fr-FR"/>
          </a:p>
        </p:txBody>
      </p:sp>
      <p:sp>
        <p:nvSpPr>
          <p:cNvPr id="3" name="Espace réservé de la date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36E2207C-65F9-4F64-8564-9B7D4638DA78}" type="datetimeFigureOut">
              <a:rPr lang="fr-FR" smtClean="0"/>
              <a:pPr/>
              <a:t>25/10/2019</a:t>
            </a:fld>
            <a:endParaRPr lang="fr-FR"/>
          </a:p>
        </p:txBody>
      </p:sp>
      <p:sp>
        <p:nvSpPr>
          <p:cNvPr id="4" name="Espace réservé de l'image des diapositives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fr-FR"/>
          </a:p>
        </p:txBody>
      </p:sp>
      <p:sp>
        <p:nvSpPr>
          <p:cNvPr id="5" name="Espace réservé des commentaires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BEC96150-79D3-45BE-9B55-A2139255039E}" type="slidenum">
              <a:rPr lang="fr-FR" smtClean="0"/>
              <a:pPr/>
              <a:t>‹N°›</a:t>
            </a:fld>
            <a:endParaRPr lang="fr-FR"/>
          </a:p>
        </p:txBody>
      </p:sp>
    </p:spTree>
    <p:extLst>
      <p:ext uri="{BB962C8B-B14F-4D97-AF65-F5344CB8AC3E}">
        <p14:creationId xmlns="" xmlns:p14="http://schemas.microsoft.com/office/powerpoint/2010/main" val="516705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Tree>
    <p:extLst>
      <p:ext uri="{BB962C8B-B14F-4D97-AF65-F5344CB8AC3E}">
        <p14:creationId xmlns="" xmlns:p14="http://schemas.microsoft.com/office/powerpoint/2010/main" val="2356544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Tree>
    <p:extLst>
      <p:ext uri="{BB962C8B-B14F-4D97-AF65-F5344CB8AC3E}">
        <p14:creationId xmlns="" xmlns:p14="http://schemas.microsoft.com/office/powerpoint/2010/main" val="2782375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fr-FR" smtClean="0"/>
              <a:t>Modifiez le style du titre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C3564323-DDCE-481C-8EC5-472E9EE1B4C8}" type="datetime1">
              <a:rPr lang="fr-FR" smtClean="0"/>
              <a:pPr/>
              <a:t>25/10/2019</a:t>
            </a:fld>
            <a:endParaRPr lang="fr-FR"/>
          </a:p>
        </p:txBody>
      </p:sp>
      <p:sp>
        <p:nvSpPr>
          <p:cNvPr id="5" name="Footer Placeholder 4"/>
          <p:cNvSpPr>
            <a:spLocks noGrp="1"/>
          </p:cNvSpPr>
          <p:nvPr>
            <p:ph type="ftr" sz="quarter" idx="11"/>
          </p:nvPr>
        </p:nvSpPr>
        <p:spPr/>
        <p:txBody>
          <a:bodyPr/>
          <a:lstStyle/>
          <a:p>
            <a:endParaRPr lang="fr-FR"/>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9279A9C9-BA15-4D61-8FB8-D2B9D442FD8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F96AC16-FB9C-4E75-8CAA-9E8C85697317}" type="datetime1">
              <a:rPr lang="fr-FR" smtClean="0"/>
              <a:pPr/>
              <a:t>25/10/2019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279A9C9-BA15-4D61-8FB8-D2B9D442FD8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smtClean="0"/>
              <a:t>Modifiez le style du titre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E0C6654D-B054-496C-90F8-86093C12DC17}" type="datetime1">
              <a:rPr lang="fr-FR" smtClean="0"/>
              <a:pPr/>
              <a:t>25/10/2019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279A9C9-BA15-4D61-8FB8-D2B9D442FD81}"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fr-FR" smtClean="0"/>
              <a:t>Modifiez le style du titre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fr-FR" smtClean="0"/>
              <a:t>Modifiez le style des sous-titres du masque</a:t>
            </a:r>
            <a:endParaRPr lang="en-US" dirty="0"/>
          </a:p>
        </p:txBody>
      </p:sp>
    </p:spTree>
    <p:extLst>
      <p:ext uri="{BB962C8B-B14F-4D97-AF65-F5344CB8AC3E}">
        <p14:creationId xmlns="" xmlns:p14="http://schemas.microsoft.com/office/powerpoint/2010/main" val="1521492281"/>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fr-FR" smtClean="0"/>
              <a:t>Modifiez le style du titre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fr-FR" smtClean="0"/>
              <a:t>Modifiez le style des sous-titres du masque</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Cliquez pour modifier les styles du texte du masque</a:t>
            </a:r>
          </a:p>
        </p:txBody>
      </p:sp>
    </p:spTree>
    <p:extLst>
      <p:ext uri="{BB962C8B-B14F-4D97-AF65-F5344CB8AC3E}">
        <p14:creationId xmlns="" xmlns:p14="http://schemas.microsoft.com/office/powerpoint/2010/main" val="3543668668"/>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extLst>
      <p:ext uri="{BB962C8B-B14F-4D97-AF65-F5344CB8AC3E}">
        <p14:creationId xmlns="" xmlns:p14="http://schemas.microsoft.com/office/powerpoint/2010/main" val="1713744743"/>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extLst>
      <p:ext uri="{BB962C8B-B14F-4D97-AF65-F5344CB8AC3E}">
        <p14:creationId xmlns="" xmlns:p14="http://schemas.microsoft.com/office/powerpoint/2010/main" val="2488738405"/>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extLst>
      <p:ext uri="{BB962C8B-B14F-4D97-AF65-F5344CB8AC3E}">
        <p14:creationId xmlns="" xmlns:p14="http://schemas.microsoft.com/office/powerpoint/2010/main" val="718911986"/>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extLst>
      <p:ext uri="{BB962C8B-B14F-4D97-AF65-F5344CB8AC3E}">
        <p14:creationId xmlns="" xmlns:p14="http://schemas.microsoft.com/office/powerpoint/2010/main" val="4225265750"/>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Tree>
    <p:extLst>
      <p:ext uri="{BB962C8B-B14F-4D97-AF65-F5344CB8AC3E}">
        <p14:creationId xmlns="" xmlns:p14="http://schemas.microsoft.com/office/powerpoint/2010/main" val="768257366"/>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59578810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790839A-9CFE-4322-AE26-E3A73E91CCF9}" type="datetime1">
              <a:rPr lang="fr-FR" smtClean="0"/>
              <a:pPr/>
              <a:t>25/10/2019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279A9C9-BA15-4D61-8FB8-D2B9D442FD81}" type="slidenum">
              <a:rPr lang="fr-FR" smtClean="0"/>
              <a:pPr/>
              <a:t>‹N°›</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849684448"/>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fr-FR" smtClean="0"/>
              <a:t>Modifiez le style du titre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extLst>
      <p:ext uri="{BB962C8B-B14F-4D97-AF65-F5344CB8AC3E}">
        <p14:creationId xmlns="" xmlns:p14="http://schemas.microsoft.com/office/powerpoint/2010/main" val="1602154538"/>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fr-FR" smtClean="0"/>
              <a:t>Modifiez le style du titre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fr-FR" smtClean="0"/>
              <a:t>Modifiez les styles du texte du masque</a:t>
            </a:r>
          </a:p>
        </p:txBody>
      </p:sp>
    </p:spTree>
    <p:extLst>
      <p:ext uri="{BB962C8B-B14F-4D97-AF65-F5344CB8AC3E}">
        <p14:creationId xmlns="" xmlns:p14="http://schemas.microsoft.com/office/powerpoint/2010/main" val="3065793453"/>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fr-FR" smtClean="0"/>
              <a:t>Modifiez le style du titre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fr-FR" smtClean="0"/>
              <a:t>Modifiez le style des sous-titres du masque</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Cliquez pour modifier les styles du texte du masque</a:t>
            </a:r>
          </a:p>
        </p:txBody>
      </p:sp>
    </p:spTree>
    <p:extLst>
      <p:ext uri="{BB962C8B-B14F-4D97-AF65-F5344CB8AC3E}">
        <p14:creationId xmlns="" xmlns:p14="http://schemas.microsoft.com/office/powerpoint/2010/main" val="653298793"/>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chart" preserve="1">
  <p:cSld name="Titr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381000" y="230188"/>
            <a:ext cx="8382000" cy="665162"/>
          </a:xfrm>
        </p:spPr>
        <p:txBody>
          <a:bodyPr/>
          <a:lstStyle/>
          <a:p>
            <a:r>
              <a:rPr lang="fr-FR" smtClean="0"/>
              <a:t>Cliquez pour modifier le style du titre</a:t>
            </a:r>
            <a:endParaRPr lang="fr-FR"/>
          </a:p>
        </p:txBody>
      </p:sp>
      <p:sp>
        <p:nvSpPr>
          <p:cNvPr id="3" name="Espace réservé du graphique 2"/>
          <p:cNvSpPr>
            <a:spLocks noGrp="1"/>
          </p:cNvSpPr>
          <p:nvPr>
            <p:ph type="chart" idx="1"/>
          </p:nvPr>
        </p:nvSpPr>
        <p:spPr>
          <a:xfrm>
            <a:off x="381000" y="1412875"/>
            <a:ext cx="8382000" cy="2135188"/>
          </a:xfrm>
        </p:spPr>
        <p:txBody>
          <a:bodyPr/>
          <a:lstStyle/>
          <a:p>
            <a:pPr lvl="0"/>
            <a:endParaRPr lang="fr-FR" noProof="0"/>
          </a:p>
        </p:txBody>
      </p:sp>
    </p:spTree>
    <p:extLst>
      <p:ext uri="{BB962C8B-B14F-4D97-AF65-F5344CB8AC3E}">
        <p14:creationId xmlns="" xmlns:p14="http://schemas.microsoft.com/office/powerpoint/2010/main" val="1321452498"/>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fr-FR" smtClean="0"/>
              <a:t>Modifiez le style du titre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C3564323-DDCE-481C-8EC5-472E9EE1B4C8}" type="datetime1">
              <a:rPr lang="fr-FR" smtClean="0">
                <a:solidFill>
                  <a:srgbClr val="000000"/>
                </a:solidFill>
              </a:rPr>
              <a:pPr/>
              <a:t>25/10/2019</a:t>
            </a:fld>
            <a:endParaRPr lang="fr-FR">
              <a:solidFill>
                <a:srgbClr val="000000"/>
              </a:solidFill>
            </a:endParaRPr>
          </a:p>
        </p:txBody>
      </p:sp>
      <p:sp>
        <p:nvSpPr>
          <p:cNvPr id="5" name="Footer Placeholder 4"/>
          <p:cNvSpPr>
            <a:spLocks noGrp="1"/>
          </p:cNvSpPr>
          <p:nvPr>
            <p:ph type="ftr" sz="quarter" idx="11"/>
          </p:nvPr>
        </p:nvSpPr>
        <p:spPr/>
        <p:txBody>
          <a:bodyPr/>
          <a:lstStyle/>
          <a:p>
            <a:endParaRPr lang="fr-FR">
              <a:solidFill>
                <a:srgbClr val="000000"/>
              </a:solidFill>
            </a:endParaRPr>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9279A9C9-BA15-4D61-8FB8-D2B9D442FD81}" type="slidenum">
              <a:rPr lang="fr-FR" smtClean="0">
                <a:solidFill>
                  <a:srgbClr val="000000"/>
                </a:solidFill>
              </a:rPr>
              <a:pPr/>
              <a:t>‹N°›</a:t>
            </a:fld>
            <a:endParaRPr lang="fr-FR">
              <a:solidFill>
                <a:srgbClr val="000000"/>
              </a:solidFill>
            </a:endParaRPr>
          </a:p>
        </p:txBody>
      </p:sp>
    </p:spTree>
    <p:extLst>
      <p:ext uri="{BB962C8B-B14F-4D97-AF65-F5344CB8AC3E}">
        <p14:creationId xmlns="" xmlns:p14="http://schemas.microsoft.com/office/powerpoint/2010/main" val="34153547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790839A-9CFE-4322-AE26-E3A73E91CCF9}" type="datetime1">
              <a:rPr lang="fr-FR" smtClean="0">
                <a:solidFill>
                  <a:srgbClr val="000000"/>
                </a:solidFill>
              </a:rPr>
              <a:pPr/>
              <a:t>25/10/2019</a:t>
            </a:fld>
            <a:endParaRPr lang="fr-FR">
              <a:solidFill>
                <a:srgbClr val="000000"/>
              </a:solidFill>
            </a:endParaRPr>
          </a:p>
        </p:txBody>
      </p:sp>
      <p:sp>
        <p:nvSpPr>
          <p:cNvPr id="5" name="Footer Placeholder 4"/>
          <p:cNvSpPr>
            <a:spLocks noGrp="1"/>
          </p:cNvSpPr>
          <p:nvPr>
            <p:ph type="ftr" sz="quarter" idx="11"/>
          </p:nvPr>
        </p:nvSpPr>
        <p:spPr/>
        <p:txBody>
          <a:bodyPr/>
          <a:lstStyle/>
          <a:p>
            <a:endParaRPr lang="fr-FR">
              <a:solidFill>
                <a:srgbClr val="000000"/>
              </a:solidFill>
            </a:endParaRPr>
          </a:p>
        </p:txBody>
      </p:sp>
      <p:sp>
        <p:nvSpPr>
          <p:cNvPr id="6" name="Slide Number Placeholder 5"/>
          <p:cNvSpPr>
            <a:spLocks noGrp="1"/>
          </p:cNvSpPr>
          <p:nvPr>
            <p:ph type="sldNum" sz="quarter" idx="12"/>
          </p:nvPr>
        </p:nvSpPr>
        <p:spPr/>
        <p:txBody>
          <a:bodyPr/>
          <a:lstStyle/>
          <a:p>
            <a:fld id="{9279A9C9-BA15-4D61-8FB8-D2B9D442FD81}" type="slidenum">
              <a:rPr lang="fr-FR" smtClean="0">
                <a:solidFill>
                  <a:srgbClr val="D1282E"/>
                </a:solidFill>
              </a:rPr>
              <a:pPr/>
              <a:t>‹N°›</a:t>
            </a:fld>
            <a:endParaRPr lang="fr-FR">
              <a:solidFill>
                <a:srgbClr val="D1282E"/>
              </a:solidFill>
            </a:endParaRPr>
          </a:p>
        </p:txBody>
      </p:sp>
    </p:spTree>
    <p:extLst>
      <p:ext uri="{BB962C8B-B14F-4D97-AF65-F5344CB8AC3E}">
        <p14:creationId xmlns="" xmlns:p14="http://schemas.microsoft.com/office/powerpoint/2010/main" val="468251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7" name="Date Placeholder 6"/>
          <p:cNvSpPr>
            <a:spLocks noGrp="1"/>
          </p:cNvSpPr>
          <p:nvPr>
            <p:ph type="dt" sz="half" idx="10"/>
          </p:nvPr>
        </p:nvSpPr>
        <p:spPr/>
        <p:txBody>
          <a:bodyPr/>
          <a:lstStyle/>
          <a:p>
            <a:fld id="{AE94BC6A-E3FF-447D-A53E-082C15D37EA1}" type="datetime1">
              <a:rPr lang="fr-FR" smtClean="0">
                <a:solidFill>
                  <a:srgbClr val="000000"/>
                </a:solidFill>
              </a:rPr>
              <a:pPr/>
              <a:t>25/10/2019</a:t>
            </a:fld>
            <a:endParaRPr lang="fr-FR">
              <a:solidFill>
                <a:srgbClr val="000000"/>
              </a:solidFill>
            </a:endParaRPr>
          </a:p>
        </p:txBody>
      </p:sp>
      <p:sp>
        <p:nvSpPr>
          <p:cNvPr id="8" name="Slide Number Placeholder 7"/>
          <p:cNvSpPr>
            <a:spLocks noGrp="1"/>
          </p:cNvSpPr>
          <p:nvPr>
            <p:ph type="sldNum" sz="quarter" idx="11"/>
          </p:nvPr>
        </p:nvSpPr>
        <p:spPr/>
        <p:txBody>
          <a:bodyPr/>
          <a:lstStyle/>
          <a:p>
            <a:fld id="{9279A9C9-BA15-4D61-8FB8-D2B9D442FD81}" type="slidenum">
              <a:rPr lang="fr-FR" smtClean="0">
                <a:solidFill>
                  <a:srgbClr val="D1282E"/>
                </a:solidFill>
              </a:rPr>
              <a:pPr/>
              <a:t>‹N°›</a:t>
            </a:fld>
            <a:endParaRPr lang="fr-FR">
              <a:solidFill>
                <a:srgbClr val="D1282E"/>
              </a:solidFill>
            </a:endParaRPr>
          </a:p>
        </p:txBody>
      </p:sp>
      <p:sp>
        <p:nvSpPr>
          <p:cNvPr id="9" name="Footer Placeholder 8"/>
          <p:cNvSpPr>
            <a:spLocks noGrp="1"/>
          </p:cNvSpPr>
          <p:nvPr>
            <p:ph type="ftr" sz="quarter" idx="12"/>
          </p:nvPr>
        </p:nvSpPr>
        <p:spPr/>
        <p:txBody>
          <a:bodyPr/>
          <a:lstStyle/>
          <a:p>
            <a:endParaRPr lang="fr-FR">
              <a:solidFill>
                <a:srgbClr val="000000"/>
              </a:solidFill>
            </a:endParaRPr>
          </a:p>
        </p:txBody>
      </p:sp>
    </p:spTree>
    <p:extLst>
      <p:ext uri="{BB962C8B-B14F-4D97-AF65-F5344CB8AC3E}">
        <p14:creationId xmlns="" xmlns:p14="http://schemas.microsoft.com/office/powerpoint/2010/main" val="420576417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16837574-76B7-4587-A54D-87E7AEDFBDB1}" type="datetime1">
              <a:rPr lang="fr-FR" smtClean="0">
                <a:solidFill>
                  <a:srgbClr val="000000"/>
                </a:solidFill>
              </a:rPr>
              <a:pPr/>
              <a:t>25/10/2019</a:t>
            </a:fld>
            <a:endParaRPr lang="fr-FR">
              <a:solidFill>
                <a:srgbClr val="000000"/>
              </a:solidFill>
            </a:endParaRPr>
          </a:p>
        </p:txBody>
      </p:sp>
      <p:sp>
        <p:nvSpPr>
          <p:cNvPr id="6" name="Footer Placeholder 5"/>
          <p:cNvSpPr>
            <a:spLocks noGrp="1"/>
          </p:cNvSpPr>
          <p:nvPr>
            <p:ph type="ftr" sz="quarter" idx="11"/>
          </p:nvPr>
        </p:nvSpPr>
        <p:spPr/>
        <p:txBody>
          <a:bodyPr/>
          <a:lstStyle/>
          <a:p>
            <a:endParaRPr lang="fr-FR">
              <a:solidFill>
                <a:srgbClr val="000000"/>
              </a:solidFill>
            </a:endParaRPr>
          </a:p>
        </p:txBody>
      </p:sp>
      <p:sp>
        <p:nvSpPr>
          <p:cNvPr id="7" name="Slide Number Placeholder 6"/>
          <p:cNvSpPr>
            <a:spLocks noGrp="1"/>
          </p:cNvSpPr>
          <p:nvPr>
            <p:ph type="sldNum" sz="quarter" idx="12"/>
          </p:nvPr>
        </p:nvSpPr>
        <p:spPr/>
        <p:txBody>
          <a:bodyPr/>
          <a:lstStyle/>
          <a:p>
            <a:fld id="{9279A9C9-BA15-4D61-8FB8-D2B9D442FD81}" type="slidenum">
              <a:rPr lang="fr-FR" smtClean="0">
                <a:solidFill>
                  <a:srgbClr val="D1282E"/>
                </a:solidFill>
              </a:rPr>
              <a:pPr/>
              <a:t>‹N°›</a:t>
            </a:fld>
            <a:endParaRPr lang="fr-FR">
              <a:solidFill>
                <a:srgbClr val="D1282E"/>
              </a:solidFill>
            </a:endParaRPr>
          </a:p>
        </p:txBody>
      </p:sp>
    </p:spTree>
    <p:extLst>
      <p:ext uri="{BB962C8B-B14F-4D97-AF65-F5344CB8AC3E}">
        <p14:creationId xmlns="" xmlns:p14="http://schemas.microsoft.com/office/powerpoint/2010/main" val="101028151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fr-FR" smtClean="0"/>
              <a:t>Modifiez les styles du texte du masque</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CC938C96-3209-41B2-84B3-A8038FA0DBA9}" type="datetime1">
              <a:rPr lang="fr-FR" smtClean="0">
                <a:solidFill>
                  <a:srgbClr val="000000"/>
                </a:solidFill>
              </a:rPr>
              <a:pPr/>
              <a:t>25/10/2019</a:t>
            </a:fld>
            <a:endParaRPr lang="fr-FR">
              <a:solidFill>
                <a:srgbClr val="000000"/>
              </a:solidFill>
            </a:endParaRPr>
          </a:p>
        </p:txBody>
      </p:sp>
      <p:sp>
        <p:nvSpPr>
          <p:cNvPr id="8" name="Footer Placeholder 7"/>
          <p:cNvSpPr>
            <a:spLocks noGrp="1"/>
          </p:cNvSpPr>
          <p:nvPr>
            <p:ph type="ftr" sz="quarter" idx="11"/>
          </p:nvPr>
        </p:nvSpPr>
        <p:spPr/>
        <p:txBody>
          <a:bodyPr/>
          <a:lstStyle/>
          <a:p>
            <a:endParaRPr lang="fr-FR">
              <a:solidFill>
                <a:srgbClr val="000000"/>
              </a:solidFill>
            </a:endParaRPr>
          </a:p>
        </p:txBody>
      </p:sp>
      <p:sp>
        <p:nvSpPr>
          <p:cNvPr id="9" name="Slide Number Placeholder 8"/>
          <p:cNvSpPr>
            <a:spLocks noGrp="1"/>
          </p:cNvSpPr>
          <p:nvPr>
            <p:ph type="sldNum" sz="quarter" idx="12"/>
          </p:nvPr>
        </p:nvSpPr>
        <p:spPr/>
        <p:txBody>
          <a:bodyPr/>
          <a:lstStyle/>
          <a:p>
            <a:fld id="{9279A9C9-BA15-4D61-8FB8-D2B9D442FD81}" type="slidenum">
              <a:rPr lang="fr-FR" smtClean="0">
                <a:solidFill>
                  <a:srgbClr val="D1282E"/>
                </a:solidFill>
              </a:rPr>
              <a:pPr/>
              <a:t>‹N°›</a:t>
            </a:fld>
            <a:endParaRPr lang="fr-FR">
              <a:solidFill>
                <a:srgbClr val="D1282E"/>
              </a:solidFill>
            </a:endParaRPr>
          </a:p>
        </p:txBody>
      </p:sp>
    </p:spTree>
    <p:extLst>
      <p:ext uri="{BB962C8B-B14F-4D97-AF65-F5344CB8AC3E}">
        <p14:creationId xmlns="" xmlns:p14="http://schemas.microsoft.com/office/powerpoint/2010/main" val="3519668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7" name="Date Placeholder 6"/>
          <p:cNvSpPr>
            <a:spLocks noGrp="1"/>
          </p:cNvSpPr>
          <p:nvPr>
            <p:ph type="dt" sz="half" idx="10"/>
          </p:nvPr>
        </p:nvSpPr>
        <p:spPr/>
        <p:txBody>
          <a:bodyPr/>
          <a:lstStyle/>
          <a:p>
            <a:fld id="{AE94BC6A-E3FF-447D-A53E-082C15D37EA1}" type="datetime1">
              <a:rPr lang="fr-FR" smtClean="0"/>
              <a:pPr/>
              <a:t>25/10/2019</a:t>
            </a:fld>
            <a:endParaRPr lang="fr-FR"/>
          </a:p>
        </p:txBody>
      </p:sp>
      <p:sp>
        <p:nvSpPr>
          <p:cNvPr id="8" name="Slide Number Placeholder 7"/>
          <p:cNvSpPr>
            <a:spLocks noGrp="1"/>
          </p:cNvSpPr>
          <p:nvPr>
            <p:ph type="sldNum" sz="quarter" idx="11"/>
          </p:nvPr>
        </p:nvSpPr>
        <p:spPr/>
        <p:txBody>
          <a:bodyPr/>
          <a:lstStyle/>
          <a:p>
            <a:fld id="{9279A9C9-BA15-4D61-8FB8-D2B9D442FD81}" type="slidenum">
              <a:rPr lang="fr-FR" smtClean="0"/>
              <a:pPr/>
              <a:t>‹N°›</a:t>
            </a:fld>
            <a:endParaRPr lang="fr-FR"/>
          </a:p>
        </p:txBody>
      </p:sp>
      <p:sp>
        <p:nvSpPr>
          <p:cNvPr id="9" name="Footer Placeholder 8"/>
          <p:cNvSpPr>
            <a:spLocks noGrp="1"/>
          </p:cNvSpPr>
          <p:nvPr>
            <p:ph type="ftr" sz="quarter" idx="12"/>
          </p:nvPr>
        </p:nvSpPr>
        <p:spPr/>
        <p:txBody>
          <a:bodyPr/>
          <a:lstStyle/>
          <a:p>
            <a:endParaRPr lang="fr-F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00451B9D-DB33-418C-BDE1-F2DC9BA679C9}" type="datetime1">
              <a:rPr lang="fr-FR" smtClean="0">
                <a:solidFill>
                  <a:srgbClr val="000000"/>
                </a:solidFill>
              </a:rPr>
              <a:pPr/>
              <a:t>25/10/2019</a:t>
            </a:fld>
            <a:endParaRPr lang="fr-FR">
              <a:solidFill>
                <a:srgbClr val="000000"/>
              </a:solidFill>
            </a:endParaRPr>
          </a:p>
        </p:txBody>
      </p:sp>
      <p:sp>
        <p:nvSpPr>
          <p:cNvPr id="4" name="Footer Placeholder 3"/>
          <p:cNvSpPr>
            <a:spLocks noGrp="1"/>
          </p:cNvSpPr>
          <p:nvPr>
            <p:ph type="ftr" sz="quarter" idx="11"/>
          </p:nvPr>
        </p:nvSpPr>
        <p:spPr/>
        <p:txBody>
          <a:bodyPr/>
          <a:lstStyle/>
          <a:p>
            <a:endParaRPr lang="fr-FR">
              <a:solidFill>
                <a:srgbClr val="000000"/>
              </a:solidFill>
            </a:endParaRPr>
          </a:p>
        </p:txBody>
      </p:sp>
      <p:sp>
        <p:nvSpPr>
          <p:cNvPr id="5" name="Slide Number Placeholder 4"/>
          <p:cNvSpPr>
            <a:spLocks noGrp="1"/>
          </p:cNvSpPr>
          <p:nvPr>
            <p:ph type="sldNum" sz="quarter" idx="12"/>
          </p:nvPr>
        </p:nvSpPr>
        <p:spPr/>
        <p:txBody>
          <a:bodyPr/>
          <a:lstStyle/>
          <a:p>
            <a:fld id="{9279A9C9-BA15-4D61-8FB8-D2B9D442FD81}" type="slidenum">
              <a:rPr lang="fr-FR" smtClean="0">
                <a:solidFill>
                  <a:srgbClr val="D1282E"/>
                </a:solidFill>
              </a:rPr>
              <a:pPr/>
              <a:t>‹N°›</a:t>
            </a:fld>
            <a:endParaRPr lang="fr-FR">
              <a:solidFill>
                <a:srgbClr val="D1282E"/>
              </a:solidFill>
            </a:endParaRPr>
          </a:p>
        </p:txBody>
      </p:sp>
    </p:spTree>
    <p:extLst>
      <p:ext uri="{BB962C8B-B14F-4D97-AF65-F5344CB8AC3E}">
        <p14:creationId xmlns="" xmlns:p14="http://schemas.microsoft.com/office/powerpoint/2010/main" val="36718659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E0E71B-8460-4F99-839B-6C7CAF120918}" type="datetime1">
              <a:rPr lang="fr-FR" smtClean="0">
                <a:solidFill>
                  <a:srgbClr val="000000"/>
                </a:solidFill>
              </a:rPr>
              <a:pPr/>
              <a:t>25/10/2019</a:t>
            </a:fld>
            <a:endParaRPr lang="fr-FR">
              <a:solidFill>
                <a:srgbClr val="000000"/>
              </a:solidFill>
            </a:endParaRPr>
          </a:p>
        </p:txBody>
      </p:sp>
      <p:sp>
        <p:nvSpPr>
          <p:cNvPr id="3" name="Footer Placeholder 2"/>
          <p:cNvSpPr>
            <a:spLocks noGrp="1"/>
          </p:cNvSpPr>
          <p:nvPr>
            <p:ph type="ftr" sz="quarter" idx="11"/>
          </p:nvPr>
        </p:nvSpPr>
        <p:spPr/>
        <p:txBody>
          <a:bodyPr/>
          <a:lstStyle/>
          <a:p>
            <a:endParaRPr lang="fr-FR">
              <a:solidFill>
                <a:srgbClr val="000000"/>
              </a:solidFill>
            </a:endParaRPr>
          </a:p>
        </p:txBody>
      </p:sp>
      <p:sp>
        <p:nvSpPr>
          <p:cNvPr id="4" name="Slide Number Placeholder 3"/>
          <p:cNvSpPr>
            <a:spLocks noGrp="1"/>
          </p:cNvSpPr>
          <p:nvPr>
            <p:ph type="sldNum" sz="quarter" idx="12"/>
          </p:nvPr>
        </p:nvSpPr>
        <p:spPr/>
        <p:txBody>
          <a:bodyPr/>
          <a:lstStyle/>
          <a:p>
            <a:fld id="{9279A9C9-BA15-4D61-8FB8-D2B9D442FD81}" type="slidenum">
              <a:rPr lang="fr-FR" smtClean="0">
                <a:solidFill>
                  <a:srgbClr val="D1282E"/>
                </a:solidFill>
              </a:rPr>
              <a:pPr/>
              <a:t>‹N°›</a:t>
            </a:fld>
            <a:endParaRPr lang="fr-FR">
              <a:solidFill>
                <a:srgbClr val="D1282E"/>
              </a:solidFill>
            </a:endParaRPr>
          </a:p>
        </p:txBody>
      </p:sp>
    </p:spTree>
    <p:extLst>
      <p:ext uri="{BB962C8B-B14F-4D97-AF65-F5344CB8AC3E}">
        <p14:creationId xmlns="" xmlns:p14="http://schemas.microsoft.com/office/powerpoint/2010/main" val="352230569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7373155-43D0-46B6-B4DA-1B5360A1CA24}" type="datetime1">
              <a:rPr lang="fr-FR" smtClean="0">
                <a:solidFill>
                  <a:srgbClr val="000000"/>
                </a:solidFill>
              </a:rPr>
              <a:pPr/>
              <a:t>25/10/2019</a:t>
            </a:fld>
            <a:endParaRPr lang="fr-FR">
              <a:solidFill>
                <a:srgbClr val="000000"/>
              </a:solidFill>
            </a:endParaRPr>
          </a:p>
        </p:txBody>
      </p:sp>
      <p:sp>
        <p:nvSpPr>
          <p:cNvPr id="6" name="Footer Placeholder 5"/>
          <p:cNvSpPr>
            <a:spLocks noGrp="1"/>
          </p:cNvSpPr>
          <p:nvPr>
            <p:ph type="ftr" sz="quarter" idx="11"/>
          </p:nvPr>
        </p:nvSpPr>
        <p:spPr/>
        <p:txBody>
          <a:bodyPr/>
          <a:lstStyle/>
          <a:p>
            <a:endParaRPr lang="fr-FR">
              <a:solidFill>
                <a:srgbClr val="000000"/>
              </a:solidFill>
            </a:endParaRPr>
          </a:p>
        </p:txBody>
      </p:sp>
      <p:sp>
        <p:nvSpPr>
          <p:cNvPr id="7" name="Slide Number Placeholder 6"/>
          <p:cNvSpPr>
            <a:spLocks noGrp="1"/>
          </p:cNvSpPr>
          <p:nvPr>
            <p:ph type="sldNum" sz="quarter" idx="12"/>
          </p:nvPr>
        </p:nvSpPr>
        <p:spPr/>
        <p:txBody>
          <a:bodyPr/>
          <a:lstStyle/>
          <a:p>
            <a:fld id="{9279A9C9-BA15-4D61-8FB8-D2B9D442FD81}" type="slidenum">
              <a:rPr lang="fr-FR" smtClean="0">
                <a:solidFill>
                  <a:srgbClr val="D1282E"/>
                </a:solidFill>
              </a:rPr>
              <a:pPr/>
              <a:t>‹N°›</a:t>
            </a:fld>
            <a:endParaRPr lang="fr-FR">
              <a:solidFill>
                <a:srgbClr val="D1282E"/>
              </a:solidFill>
            </a:endParaRPr>
          </a:p>
        </p:txBody>
      </p:sp>
      <p:sp>
        <p:nvSpPr>
          <p:cNvPr id="8" name="Title 7"/>
          <p:cNvSpPr>
            <a:spLocks noGrp="1"/>
          </p:cNvSpPr>
          <p:nvPr>
            <p:ph type="title"/>
          </p:nvPr>
        </p:nvSpPr>
        <p:spPr/>
        <p:txBody>
          <a:bodyPr/>
          <a:lstStyle/>
          <a:p>
            <a:r>
              <a:rPr lang="fr-FR" smtClean="0"/>
              <a:t>Modifiez le style du titre</a:t>
            </a:r>
            <a:endParaRPr lang="en-US"/>
          </a:p>
        </p:txBody>
      </p:sp>
    </p:spTree>
    <p:extLst>
      <p:ext uri="{BB962C8B-B14F-4D97-AF65-F5344CB8AC3E}">
        <p14:creationId xmlns="" xmlns:p14="http://schemas.microsoft.com/office/powerpoint/2010/main" val="383808509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A766B46-8DE1-4224-99D7-09361B63BB85}" type="datetime1">
              <a:rPr lang="fr-FR" smtClean="0">
                <a:solidFill>
                  <a:srgbClr val="000000"/>
                </a:solidFill>
              </a:rPr>
              <a:pPr/>
              <a:t>25/10/2019</a:t>
            </a:fld>
            <a:endParaRPr lang="fr-FR">
              <a:solidFill>
                <a:srgbClr val="000000"/>
              </a:solidFill>
            </a:endParaRPr>
          </a:p>
        </p:txBody>
      </p:sp>
      <p:sp>
        <p:nvSpPr>
          <p:cNvPr id="6" name="Footer Placeholder 5"/>
          <p:cNvSpPr>
            <a:spLocks noGrp="1"/>
          </p:cNvSpPr>
          <p:nvPr>
            <p:ph type="ftr" sz="quarter" idx="11"/>
          </p:nvPr>
        </p:nvSpPr>
        <p:spPr/>
        <p:txBody>
          <a:bodyPr/>
          <a:lstStyle/>
          <a:p>
            <a:endParaRPr lang="fr-FR">
              <a:solidFill>
                <a:srgbClr val="000000"/>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9279A9C9-BA15-4D61-8FB8-D2B9D442FD81}" type="slidenum">
              <a:rPr lang="fr-FR" smtClean="0">
                <a:solidFill>
                  <a:srgbClr val="000000"/>
                </a:solidFill>
              </a:rPr>
              <a:pPr/>
              <a:t>‹N°›</a:t>
            </a:fld>
            <a:endParaRPr lang="fr-FR">
              <a:solidFill>
                <a:srgbClr val="000000"/>
              </a:solidFill>
            </a:endParaRPr>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fr-FR" smtClean="0"/>
              <a:t>Modifiez le style du titre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 xmlns:p14="http://schemas.microsoft.com/office/powerpoint/2010/main" val="131910877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F96AC16-FB9C-4E75-8CAA-9E8C85697317}" type="datetime1">
              <a:rPr lang="fr-FR" smtClean="0">
                <a:solidFill>
                  <a:srgbClr val="000000"/>
                </a:solidFill>
              </a:rPr>
              <a:pPr/>
              <a:t>25/10/2019</a:t>
            </a:fld>
            <a:endParaRPr lang="fr-FR">
              <a:solidFill>
                <a:srgbClr val="000000"/>
              </a:solidFill>
            </a:endParaRPr>
          </a:p>
        </p:txBody>
      </p:sp>
      <p:sp>
        <p:nvSpPr>
          <p:cNvPr id="5" name="Footer Placeholder 4"/>
          <p:cNvSpPr>
            <a:spLocks noGrp="1"/>
          </p:cNvSpPr>
          <p:nvPr>
            <p:ph type="ftr" sz="quarter" idx="11"/>
          </p:nvPr>
        </p:nvSpPr>
        <p:spPr/>
        <p:txBody>
          <a:bodyPr/>
          <a:lstStyle/>
          <a:p>
            <a:endParaRPr lang="fr-FR">
              <a:solidFill>
                <a:srgbClr val="000000"/>
              </a:solidFill>
            </a:endParaRPr>
          </a:p>
        </p:txBody>
      </p:sp>
      <p:sp>
        <p:nvSpPr>
          <p:cNvPr id="6" name="Slide Number Placeholder 5"/>
          <p:cNvSpPr>
            <a:spLocks noGrp="1"/>
          </p:cNvSpPr>
          <p:nvPr>
            <p:ph type="sldNum" sz="quarter" idx="12"/>
          </p:nvPr>
        </p:nvSpPr>
        <p:spPr/>
        <p:txBody>
          <a:bodyPr/>
          <a:lstStyle/>
          <a:p>
            <a:fld id="{9279A9C9-BA15-4D61-8FB8-D2B9D442FD81}" type="slidenum">
              <a:rPr lang="fr-FR" smtClean="0">
                <a:solidFill>
                  <a:srgbClr val="D1282E"/>
                </a:solidFill>
              </a:rPr>
              <a:pPr/>
              <a:t>‹N°›</a:t>
            </a:fld>
            <a:endParaRPr lang="fr-FR">
              <a:solidFill>
                <a:srgbClr val="D1282E"/>
              </a:solidFill>
            </a:endParaRPr>
          </a:p>
        </p:txBody>
      </p:sp>
    </p:spTree>
    <p:extLst>
      <p:ext uri="{BB962C8B-B14F-4D97-AF65-F5344CB8AC3E}">
        <p14:creationId xmlns="" xmlns:p14="http://schemas.microsoft.com/office/powerpoint/2010/main" val="100639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smtClean="0"/>
              <a:t>Modifiez le style du titre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E0C6654D-B054-496C-90F8-86093C12DC17}" type="datetime1">
              <a:rPr lang="fr-FR" smtClean="0">
                <a:solidFill>
                  <a:srgbClr val="000000"/>
                </a:solidFill>
              </a:rPr>
              <a:pPr/>
              <a:t>25/10/2019</a:t>
            </a:fld>
            <a:endParaRPr lang="fr-FR">
              <a:solidFill>
                <a:srgbClr val="000000"/>
              </a:solidFill>
            </a:endParaRPr>
          </a:p>
        </p:txBody>
      </p:sp>
      <p:sp>
        <p:nvSpPr>
          <p:cNvPr id="5" name="Footer Placeholder 4"/>
          <p:cNvSpPr>
            <a:spLocks noGrp="1"/>
          </p:cNvSpPr>
          <p:nvPr>
            <p:ph type="ftr" sz="quarter" idx="11"/>
          </p:nvPr>
        </p:nvSpPr>
        <p:spPr/>
        <p:txBody>
          <a:bodyPr/>
          <a:lstStyle/>
          <a:p>
            <a:endParaRPr lang="fr-FR">
              <a:solidFill>
                <a:srgbClr val="000000"/>
              </a:solidFill>
            </a:endParaRPr>
          </a:p>
        </p:txBody>
      </p:sp>
      <p:sp>
        <p:nvSpPr>
          <p:cNvPr id="6" name="Slide Number Placeholder 5"/>
          <p:cNvSpPr>
            <a:spLocks noGrp="1"/>
          </p:cNvSpPr>
          <p:nvPr>
            <p:ph type="sldNum" sz="quarter" idx="12"/>
          </p:nvPr>
        </p:nvSpPr>
        <p:spPr/>
        <p:txBody>
          <a:bodyPr/>
          <a:lstStyle/>
          <a:p>
            <a:fld id="{9279A9C9-BA15-4D61-8FB8-D2B9D442FD81}" type="slidenum">
              <a:rPr lang="fr-FR" smtClean="0">
                <a:solidFill>
                  <a:srgbClr val="D1282E"/>
                </a:solidFill>
              </a:rPr>
              <a:pPr/>
              <a:t>‹N°›</a:t>
            </a:fld>
            <a:endParaRPr lang="fr-FR">
              <a:solidFill>
                <a:srgbClr val="D1282E"/>
              </a:solidFill>
            </a:endParaRPr>
          </a:p>
        </p:txBody>
      </p:sp>
    </p:spTree>
    <p:extLst>
      <p:ext uri="{BB962C8B-B14F-4D97-AF65-F5344CB8AC3E}">
        <p14:creationId xmlns="" xmlns:p14="http://schemas.microsoft.com/office/powerpoint/2010/main" val="3630887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16837574-76B7-4587-A54D-87E7AEDFBDB1}" type="datetime1">
              <a:rPr lang="fr-FR" smtClean="0"/>
              <a:pPr/>
              <a:t>25/10/2019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279A9C9-BA15-4D61-8FB8-D2B9D442FD8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fr-FR" smtClean="0"/>
              <a:t>Modifiez les styles du texte du masque</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CC938C96-3209-41B2-84B3-A8038FA0DBA9}" type="datetime1">
              <a:rPr lang="fr-FR" smtClean="0"/>
              <a:pPr/>
              <a:t>25/10/2019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9279A9C9-BA15-4D61-8FB8-D2B9D442FD8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00451B9D-DB33-418C-BDE1-F2DC9BA679C9}" type="datetime1">
              <a:rPr lang="fr-FR" smtClean="0"/>
              <a:pPr/>
              <a:t>25/10/2019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9279A9C9-BA15-4D61-8FB8-D2B9D442FD8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E0E71B-8460-4F99-839B-6C7CAF120918}" type="datetime1">
              <a:rPr lang="fr-FR" smtClean="0"/>
              <a:pPr/>
              <a:t>25/10/2019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9279A9C9-BA15-4D61-8FB8-D2B9D442FD8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7373155-43D0-46B6-B4DA-1B5360A1CA24}" type="datetime1">
              <a:rPr lang="fr-FR" smtClean="0"/>
              <a:pPr/>
              <a:t>25/10/2019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279A9C9-BA15-4D61-8FB8-D2B9D442FD81}" type="slidenum">
              <a:rPr lang="fr-FR" smtClean="0"/>
              <a:pPr/>
              <a:t>‹N°›</a:t>
            </a:fld>
            <a:endParaRPr lang="fr-FR"/>
          </a:p>
        </p:txBody>
      </p:sp>
      <p:sp>
        <p:nvSpPr>
          <p:cNvPr id="8" name="Title 7"/>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A766B46-8DE1-4224-99D7-09361B63BB85}" type="datetime1">
              <a:rPr lang="fr-FR" smtClean="0"/>
              <a:pPr/>
              <a:t>25/10/2019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9279A9C9-BA15-4D61-8FB8-D2B9D442FD81}" type="slidenum">
              <a:rPr lang="fr-FR" smtClean="0"/>
              <a:pPr/>
              <a:t>‹N°›</a:t>
            </a:fld>
            <a:endParaRPr lang="fr-FR"/>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fr-FR" smtClean="0"/>
              <a:t>Modifiez le style du titre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4.png"/><Relationship Id="rId2" Type="http://schemas.openxmlformats.org/officeDocument/2006/relationships/slideLayout" Target="../slideLayouts/slideLayout13.xml"/><Relationship Id="rId16"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0F4B9DA0-81A0-478D-ADF9-1B3DE177FB0F}" type="datetime1">
              <a:rPr lang="fr-FR" smtClean="0"/>
              <a:pPr/>
              <a:t>25/10/2019</a:t>
            </a:fld>
            <a:endParaRPr lang="fr-FR"/>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fr-FR"/>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9279A9C9-BA15-4D61-8FB8-D2B9D442FD81}" type="slidenum">
              <a:rPr lang="fr-FR" smtClean="0"/>
              <a:pPr/>
              <a:t>‹N°›</a:t>
            </a:fld>
            <a:endParaRPr lang="fr-FR"/>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cstate="print"/>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fr-FR" smtClean="0"/>
              <a:t>Modifiez le style du titre</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Tree>
    <p:extLst>
      <p:ext uri="{BB962C8B-B14F-4D97-AF65-F5344CB8AC3E}">
        <p14:creationId xmlns="" xmlns:p14="http://schemas.microsoft.com/office/powerpoint/2010/main" val="42862584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ransition>
    <p:fade/>
  </p:transition>
  <p:hf hdr="0" ftr="0" dt="0"/>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0F4B9DA0-81A0-478D-ADF9-1B3DE177FB0F}" type="datetime1">
              <a:rPr lang="fr-FR" smtClean="0">
                <a:solidFill>
                  <a:srgbClr val="000000"/>
                </a:solidFill>
              </a:rPr>
              <a:pPr/>
              <a:t>25/10/2019</a:t>
            </a:fld>
            <a:endParaRPr lang="fr-FR">
              <a:solidFill>
                <a:srgbClr val="000000"/>
              </a:solidFill>
            </a:endParaRPr>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fr-FR">
              <a:solidFill>
                <a:srgbClr val="000000"/>
              </a:solidFill>
            </a:endParaRPr>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9279A9C9-BA15-4D61-8FB8-D2B9D442FD81}" type="slidenum">
              <a:rPr lang="fr-FR" smtClean="0">
                <a:solidFill>
                  <a:srgbClr val="D1282E"/>
                </a:solidFill>
              </a:rPr>
              <a:pPr/>
              <a:t>‹N°›</a:t>
            </a:fld>
            <a:endParaRPr lang="fr-FR">
              <a:solidFill>
                <a:srgbClr val="D1282E"/>
              </a:solidFill>
            </a:endParaRPr>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 xmlns:p14="http://schemas.microsoft.com/office/powerpoint/2010/main" val="4118543987"/>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0.xml"/></Relationships>
</file>

<file path=ppt/slides/_rels/slide2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0.xml"/></Relationships>
</file>

<file path=ppt/slides/_rels/slide2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0.xml"/></Relationships>
</file>

<file path=ppt/slides/_rels/slide31.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0.xml"/><Relationship Id="rId4" Type="http://schemas.openxmlformats.org/officeDocument/2006/relationships/image" Target="../media/image4.png"/></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0.xml"/></Relationships>
</file>

<file path=ppt/slides/_rels/slide3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3.png"/><Relationship Id="rId1" Type="http://schemas.openxmlformats.org/officeDocument/2006/relationships/slideLayout" Target="../slideLayouts/slideLayout2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0.xml"/></Relationships>
</file>

<file path=ppt/slides/_rels/slide3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0.xml"/></Relationships>
</file>

<file path=ppt/slides/_rels/slide38.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0.xml"/></Relationships>
</file>

<file path=ppt/slides/_rels/slide3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7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5.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0.xml"/></Relationships>
</file>

<file path=ppt/slides/_rels/slide7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0.xml"/></Relationships>
</file>

<file path=ppt/slides/_rels/slide7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0.xml"/></Relationships>
</file>

<file path=ppt/slides/_rels/slide7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0.xml"/></Relationships>
</file>

<file path=ppt/slides/_rels/slide8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0.xml"/></Relationships>
</file>

<file path=ppt/slides/_rels/slide8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Afficher l'image d'origine"/>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27296" r="26569"/>
          <a:stretch>
            <a:fillRect/>
          </a:stretch>
        </p:blipFill>
        <p:spPr bwMode="auto">
          <a:xfrm>
            <a:off x="8032750" y="0"/>
            <a:ext cx="638175" cy="836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ZoneTexte 8"/>
          <p:cNvSpPr txBox="1">
            <a:spLocks noChangeArrowheads="1"/>
          </p:cNvSpPr>
          <p:nvPr/>
        </p:nvSpPr>
        <p:spPr bwMode="auto">
          <a:xfrm>
            <a:off x="7540625" y="836613"/>
            <a:ext cx="158432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TN" sz="1400" dirty="0">
                <a:latin typeface="Sakkal Majalla" pitchFamily="2" charset="-78"/>
                <a:cs typeface="Sakkal Majalla" pitchFamily="2" charset="-78"/>
              </a:rPr>
              <a:t>الجمهورية التونسية </a:t>
            </a:r>
          </a:p>
          <a:p>
            <a:pPr algn="ctr" rtl="1" eaLnBrk="1" hangingPunct="1"/>
            <a:r>
              <a:rPr lang="ar-TN" sz="1400" dirty="0">
                <a:latin typeface="Sakkal Majalla" pitchFamily="2" charset="-78"/>
                <a:cs typeface="Sakkal Majalla" pitchFamily="2" charset="-78"/>
              </a:rPr>
              <a:t>وزارة ا</a:t>
            </a:r>
            <a:r>
              <a:rPr lang="ar-DZ" sz="1400" dirty="0">
                <a:latin typeface="Sakkal Majalla" pitchFamily="2" charset="-78"/>
                <a:cs typeface="Sakkal Majalla" pitchFamily="2" charset="-78"/>
              </a:rPr>
              <a:t>لشؤون المحلية</a:t>
            </a:r>
            <a:r>
              <a:rPr lang="ar-TN" sz="1400" dirty="0">
                <a:latin typeface="Sakkal Majalla" pitchFamily="2" charset="-78"/>
                <a:cs typeface="Sakkal Majalla" pitchFamily="2" charset="-78"/>
              </a:rPr>
              <a:t> </a:t>
            </a:r>
            <a:endParaRPr lang="fr-FR" sz="1400" dirty="0">
              <a:latin typeface="Sakkal Majalla" pitchFamily="2" charset="-78"/>
              <a:cs typeface="Sakkal Majalla" pitchFamily="2" charset="-78"/>
            </a:endParaRPr>
          </a:p>
        </p:txBody>
      </p:sp>
      <p:sp>
        <p:nvSpPr>
          <p:cNvPr id="2" name="ZoneTexte 1"/>
          <p:cNvSpPr txBox="1"/>
          <p:nvPr/>
        </p:nvSpPr>
        <p:spPr>
          <a:xfrm>
            <a:off x="1222405" y="2060848"/>
            <a:ext cx="6810345" cy="3139321"/>
          </a:xfrm>
          <a:prstGeom prst="rect">
            <a:avLst/>
          </a:prstGeom>
          <a:noFill/>
        </p:spPr>
        <p:txBody>
          <a:bodyPr wrap="square" rtlCol="0">
            <a:spAutoFit/>
          </a:bodyPr>
          <a:lstStyle/>
          <a:p>
            <a:pPr algn="ctr" rtl="1"/>
            <a:r>
              <a:rPr lang="ar-DZ" sz="6600" dirty="0" smtClean="0">
                <a:solidFill>
                  <a:srgbClr val="0070C0"/>
                </a:solidFill>
                <a:latin typeface="Sakkal Majalla" pitchFamily="2" charset="-78"/>
                <a:cs typeface="Sakkal Majalla" pitchFamily="2" charset="-78"/>
              </a:rPr>
              <a:t>منهجية إعداد البرنامج السنوي للاستثمار البلدي  </a:t>
            </a:r>
            <a:r>
              <a:rPr lang="ar-DZ" sz="6600" dirty="0" err="1" smtClean="0">
                <a:solidFill>
                  <a:srgbClr val="0070C0"/>
                </a:solidFill>
                <a:latin typeface="Sakkal Majalla" pitchFamily="2" charset="-78"/>
                <a:cs typeface="Sakkal Majalla" pitchFamily="2" charset="-78"/>
              </a:rPr>
              <a:t>التشاركي</a:t>
            </a:r>
            <a:r>
              <a:rPr lang="ar-DZ" sz="6600" dirty="0" smtClean="0">
                <a:solidFill>
                  <a:srgbClr val="0070C0"/>
                </a:solidFill>
                <a:latin typeface="Sakkal Majalla" pitchFamily="2" charset="-78"/>
                <a:cs typeface="Sakkal Majalla" pitchFamily="2" charset="-78"/>
              </a:rPr>
              <a:t> </a:t>
            </a:r>
            <a:r>
              <a:rPr lang="ar-TN" sz="6600" dirty="0" smtClean="0">
                <a:solidFill>
                  <a:srgbClr val="0070C0"/>
                </a:solidFill>
                <a:latin typeface="Sakkal Majalla" pitchFamily="2" charset="-78"/>
                <a:cs typeface="Sakkal Majalla" pitchFamily="2" charset="-78"/>
              </a:rPr>
              <a:t>2020</a:t>
            </a:r>
            <a:endParaRPr lang="fr-FR" sz="6600" dirty="0">
              <a:solidFill>
                <a:srgbClr val="0070C0"/>
              </a:solidFill>
              <a:latin typeface="Sakkal Majalla" pitchFamily="2" charset="-78"/>
              <a:cs typeface="Sakkal Majalla" pitchFamily="2" charset="-78"/>
            </a:endParaRPr>
          </a:p>
        </p:txBody>
      </p:sp>
    </p:spTree>
    <p:extLst>
      <p:ext uri="{BB962C8B-B14F-4D97-AF65-F5344CB8AC3E}">
        <p14:creationId xmlns:p14="http://schemas.microsoft.com/office/powerpoint/2010/main" xmlns="" val="29939443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Afficher l'image d'origine"/>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27296" r="26569"/>
          <a:stretch>
            <a:fillRect/>
          </a:stretch>
        </p:blipFill>
        <p:spPr bwMode="auto">
          <a:xfrm>
            <a:off x="8032750" y="0"/>
            <a:ext cx="638175" cy="836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ZoneTexte 8"/>
          <p:cNvSpPr txBox="1">
            <a:spLocks noChangeArrowheads="1"/>
          </p:cNvSpPr>
          <p:nvPr/>
        </p:nvSpPr>
        <p:spPr bwMode="auto">
          <a:xfrm>
            <a:off x="7540625" y="836613"/>
            <a:ext cx="158432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TN" sz="1400" dirty="0">
                <a:latin typeface="Sakkal Majalla" pitchFamily="2" charset="-78"/>
                <a:cs typeface="Sakkal Majalla" pitchFamily="2" charset="-78"/>
              </a:rPr>
              <a:t>الجمهورية التونسية </a:t>
            </a:r>
          </a:p>
          <a:p>
            <a:pPr algn="ctr" rtl="1" eaLnBrk="1" hangingPunct="1"/>
            <a:r>
              <a:rPr lang="ar-TN" sz="1400" dirty="0">
                <a:latin typeface="Sakkal Majalla" pitchFamily="2" charset="-78"/>
                <a:cs typeface="Sakkal Majalla" pitchFamily="2" charset="-78"/>
              </a:rPr>
              <a:t>وزارة ا</a:t>
            </a:r>
            <a:r>
              <a:rPr lang="ar-DZ" sz="1400" dirty="0">
                <a:latin typeface="Sakkal Majalla" pitchFamily="2" charset="-78"/>
                <a:cs typeface="Sakkal Majalla" pitchFamily="2" charset="-78"/>
              </a:rPr>
              <a:t>لشؤون المحلية</a:t>
            </a:r>
            <a:r>
              <a:rPr lang="ar-TN" sz="1400" dirty="0">
                <a:latin typeface="Sakkal Majalla" pitchFamily="2" charset="-78"/>
                <a:cs typeface="Sakkal Majalla" pitchFamily="2" charset="-78"/>
              </a:rPr>
              <a:t> </a:t>
            </a:r>
            <a:endParaRPr lang="fr-FR" sz="1400" dirty="0">
              <a:latin typeface="Sakkal Majalla" pitchFamily="2" charset="-78"/>
              <a:cs typeface="Sakkal Majalla" pitchFamily="2" charset="-78"/>
            </a:endParaRPr>
          </a:p>
        </p:txBody>
      </p:sp>
      <p:sp>
        <p:nvSpPr>
          <p:cNvPr id="9" name="ZoneTexte 8"/>
          <p:cNvSpPr txBox="1"/>
          <p:nvPr/>
        </p:nvSpPr>
        <p:spPr>
          <a:xfrm>
            <a:off x="2816604" y="493316"/>
            <a:ext cx="3816424" cy="923330"/>
          </a:xfrm>
          <a:prstGeom prst="rect">
            <a:avLst/>
          </a:prstGeom>
          <a:noFill/>
        </p:spPr>
        <p:txBody>
          <a:bodyPr wrap="square" rtlCol="0">
            <a:spAutoFit/>
          </a:bodyPr>
          <a:lstStyle/>
          <a:p>
            <a:pPr algn="ctr" rtl="1"/>
            <a:r>
              <a:rPr lang="ar-DZ" sz="5400" b="1" u="sng" dirty="0" smtClean="0">
                <a:solidFill>
                  <a:srgbClr val="00B050"/>
                </a:solidFill>
                <a:latin typeface="Sakkal Majalla" pitchFamily="2" charset="-78"/>
                <a:cs typeface="Sakkal Majalla" pitchFamily="2" charset="-78"/>
              </a:rPr>
              <a:t>النصائح </a:t>
            </a:r>
            <a:endParaRPr lang="fr-FR" sz="5400" b="1" u="sng" dirty="0">
              <a:solidFill>
                <a:srgbClr val="00B050"/>
              </a:solidFill>
              <a:latin typeface="Sakkal Majalla" pitchFamily="2" charset="-78"/>
              <a:cs typeface="Sakkal Majalla" pitchFamily="2" charset="-78"/>
            </a:endParaRPr>
          </a:p>
        </p:txBody>
      </p:sp>
      <p:sp>
        <p:nvSpPr>
          <p:cNvPr id="10" name="Rectangle 1"/>
          <p:cNvSpPr>
            <a:spLocks noChangeArrowheads="1"/>
          </p:cNvSpPr>
          <p:nvPr/>
        </p:nvSpPr>
        <p:spPr bwMode="auto">
          <a:xfrm>
            <a:off x="389564" y="1844824"/>
            <a:ext cx="7986712" cy="44012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p>
            <a:pPr algn="r" rtl="1">
              <a:buFontTx/>
              <a:buChar char="•"/>
            </a:pPr>
            <a:r>
              <a:rPr lang="ar-TN" sz="2800" dirty="0" err="1">
                <a:latin typeface="Sakkal Majalla" pitchFamily="2" charset="-78"/>
                <a:cs typeface="Sakkal Majalla" pitchFamily="2" charset="-78"/>
              </a:rPr>
              <a:t>إعتماد</a:t>
            </a:r>
            <a:r>
              <a:rPr lang="ar-TN" sz="2800" dirty="0">
                <a:latin typeface="Sakkal Majalla" pitchFamily="2" charset="-78"/>
                <a:cs typeface="Sakkal Majalla" pitchFamily="2" charset="-78"/>
              </a:rPr>
              <a:t> الشفافية التامة خلال كل المراحل </a:t>
            </a:r>
            <a:endParaRPr lang="fr-FR" sz="2800" dirty="0">
              <a:latin typeface="Sakkal Majalla" pitchFamily="2" charset="-78"/>
              <a:cs typeface="Sakkal Majalla" pitchFamily="2" charset="-78"/>
            </a:endParaRPr>
          </a:p>
          <a:p>
            <a:pPr algn="r" rtl="1" eaLnBrk="0" hangingPunct="0">
              <a:buFontTx/>
              <a:buChar char="•"/>
            </a:pPr>
            <a:r>
              <a:rPr lang="ar-TN" sz="2800" dirty="0">
                <a:latin typeface="Sakkal Majalla" pitchFamily="2" charset="-78"/>
                <a:cs typeface="Sakkal Majalla" pitchFamily="2" charset="-78"/>
              </a:rPr>
              <a:t>النأي بالمسار عن أي توظيف أو تجاذبات مع التركيز على طبيعة </a:t>
            </a:r>
            <a:r>
              <a:rPr lang="ar-TN" sz="2800" dirty="0" err="1" smtClean="0">
                <a:latin typeface="Sakkal Majalla" pitchFamily="2" charset="-78"/>
                <a:cs typeface="Sakkal Majalla" pitchFamily="2" charset="-78"/>
              </a:rPr>
              <a:t>البرن</a:t>
            </a:r>
            <a:r>
              <a:rPr lang="ar-DZ" sz="2800" dirty="0" smtClean="0">
                <a:latin typeface="Sakkal Majalla" pitchFamily="2" charset="-78"/>
                <a:cs typeface="Sakkal Majalla" pitchFamily="2" charset="-78"/>
              </a:rPr>
              <a:t>ا</a:t>
            </a:r>
            <a:r>
              <a:rPr lang="ar-TN" sz="2800" dirty="0" smtClean="0">
                <a:latin typeface="Sakkal Majalla" pitchFamily="2" charset="-78"/>
                <a:cs typeface="Sakkal Majalla" pitchFamily="2" charset="-78"/>
              </a:rPr>
              <a:t>ماج كآلية </a:t>
            </a:r>
            <a:r>
              <a:rPr lang="ar-TN" sz="2800" dirty="0">
                <a:latin typeface="Sakkal Majalla" pitchFamily="2" charset="-78"/>
                <a:cs typeface="Sakkal Majalla" pitchFamily="2" charset="-78"/>
              </a:rPr>
              <a:t>لتحسين ظروف عيش المواطنين </a:t>
            </a:r>
            <a:r>
              <a:rPr lang="ar-DZ" sz="2800" dirty="0" smtClean="0">
                <a:latin typeface="Sakkal Majalla" pitchFamily="2" charset="-78"/>
                <a:cs typeface="Sakkal Majalla" pitchFamily="2" charset="-78"/>
              </a:rPr>
              <a:t>والرفع من جاذبية المدن</a:t>
            </a:r>
            <a:endParaRPr lang="fr-FR" sz="2800" dirty="0">
              <a:latin typeface="Sakkal Majalla" pitchFamily="2" charset="-78"/>
              <a:cs typeface="Sakkal Majalla" pitchFamily="2" charset="-78"/>
            </a:endParaRPr>
          </a:p>
          <a:p>
            <a:pPr algn="r" rtl="1" eaLnBrk="0" hangingPunct="0">
              <a:buFontTx/>
              <a:buChar char="•"/>
            </a:pPr>
            <a:r>
              <a:rPr lang="ar-TN" sz="2800" dirty="0" smtClean="0">
                <a:latin typeface="Sakkal Majalla" pitchFamily="2" charset="-78"/>
                <a:cs typeface="Sakkal Majalla" pitchFamily="2" charset="-78"/>
              </a:rPr>
              <a:t>التأكد </a:t>
            </a:r>
            <a:r>
              <a:rPr lang="ar-TN" sz="2800" dirty="0">
                <a:latin typeface="Sakkal Majalla" pitchFamily="2" charset="-78"/>
                <a:cs typeface="Sakkal Majalla" pitchFamily="2" charset="-78"/>
              </a:rPr>
              <a:t>بأن التقسيم الترابي المقترح للمنطقة البلدية وتوزيع الميزانية يكتسيان طابعا موضوعيا يسهل الدفاع عنه والوصول الى توافقات حوله </a:t>
            </a:r>
            <a:endParaRPr lang="fr-FR" sz="2800" dirty="0">
              <a:latin typeface="Sakkal Majalla" pitchFamily="2" charset="-78"/>
              <a:cs typeface="Sakkal Majalla" pitchFamily="2" charset="-78"/>
            </a:endParaRPr>
          </a:p>
          <a:p>
            <a:pPr algn="r" rtl="1" eaLnBrk="0" hangingPunct="0">
              <a:buFontTx/>
              <a:buChar char="•"/>
            </a:pPr>
            <a:r>
              <a:rPr lang="ar-TN" sz="2800" dirty="0">
                <a:latin typeface="Sakkal Majalla" pitchFamily="2" charset="-78"/>
                <a:cs typeface="Sakkal Majalla" pitchFamily="2" charset="-78"/>
              </a:rPr>
              <a:t>التأكد بأن المعطيات المضمنة بتشخيص المناطق الترابية صحيحة وواضحة وشفافة ويمكن التثبت منها بسهولة</a:t>
            </a:r>
            <a:endParaRPr lang="fr-FR" sz="2800" dirty="0">
              <a:latin typeface="Sakkal Majalla" pitchFamily="2" charset="-78"/>
              <a:cs typeface="Sakkal Majalla" pitchFamily="2" charset="-78"/>
            </a:endParaRPr>
          </a:p>
          <a:p>
            <a:pPr algn="r" rtl="1" eaLnBrk="0" hangingPunct="0">
              <a:buFontTx/>
              <a:buChar char="•"/>
            </a:pPr>
            <a:r>
              <a:rPr lang="ar-TN" sz="2800" dirty="0">
                <a:latin typeface="Sakkal Majalla" pitchFamily="2" charset="-78"/>
                <a:cs typeface="Sakkal Majalla" pitchFamily="2" charset="-78"/>
              </a:rPr>
              <a:t>إعتماد خطة للتواصل تسمح بحضور أكبر عدد ممكن من المواطنين للورشات بما في ذلك إختيار التاريخ والتوقيت والفضاء </a:t>
            </a:r>
            <a:endParaRPr lang="en-US" sz="2800" dirty="0">
              <a:latin typeface="Sakkal Majalla" pitchFamily="2" charset="-78"/>
              <a:cs typeface="Sakkal Majalla" pitchFamily="2" charset="-78"/>
            </a:endParaRPr>
          </a:p>
          <a:p>
            <a:pPr algn="r" rtl="1" eaLnBrk="0" hangingPunct="0"/>
            <a:r>
              <a:rPr lang="ar-TN" sz="2800" dirty="0">
                <a:latin typeface="Sakkal Majalla" pitchFamily="2" charset="-78"/>
                <a:cs typeface="Sakkal Majalla" pitchFamily="2" charset="-78"/>
              </a:rPr>
              <a:t>عدم تقديم وعود للمواطنين لا يمكن للبلدية تلبيتها لاحقا</a:t>
            </a:r>
            <a:r>
              <a:rPr lang="fr-FR" sz="2800" dirty="0">
                <a:latin typeface="Sakkal Majalla" pitchFamily="2" charset="-78"/>
                <a:cs typeface="Sakkal Majalla" pitchFamily="2" charset="-78"/>
              </a:rPr>
              <a:t> . </a:t>
            </a:r>
          </a:p>
        </p:txBody>
      </p:sp>
    </p:spTree>
    <p:extLst>
      <p:ext uri="{BB962C8B-B14F-4D97-AF65-F5344CB8AC3E}">
        <p14:creationId xmlns:p14="http://schemas.microsoft.com/office/powerpoint/2010/main" xmlns="" val="26656332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Afficher l'image d'origine"/>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l="27296" r="26569"/>
          <a:stretch>
            <a:fillRect/>
          </a:stretch>
        </p:blipFill>
        <p:spPr bwMode="auto">
          <a:xfrm>
            <a:off x="7812360" y="1"/>
            <a:ext cx="775686" cy="908720"/>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ZoneTexte 7"/>
          <p:cNvSpPr txBox="1">
            <a:spLocks noChangeArrowheads="1"/>
          </p:cNvSpPr>
          <p:nvPr/>
        </p:nvSpPr>
        <p:spPr bwMode="auto">
          <a:xfrm>
            <a:off x="7408685" y="908721"/>
            <a:ext cx="1583035"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TN" sz="1600" dirty="0" smtClean="0">
                <a:latin typeface="Sakkal Majalla" pitchFamily="2" charset="-78"/>
                <a:cs typeface="Sakkal Majalla" pitchFamily="2" charset="-78"/>
              </a:rPr>
              <a:t>وزارة </a:t>
            </a:r>
            <a:r>
              <a:rPr lang="ar-TN" sz="1600" dirty="0">
                <a:latin typeface="Sakkal Majalla" pitchFamily="2" charset="-78"/>
                <a:cs typeface="Sakkal Majalla" pitchFamily="2" charset="-78"/>
              </a:rPr>
              <a:t>ا</a:t>
            </a:r>
            <a:r>
              <a:rPr lang="ar-DZ" sz="1600" dirty="0" smtClean="0">
                <a:latin typeface="Sakkal Majalla" pitchFamily="2" charset="-78"/>
                <a:cs typeface="Sakkal Majalla" pitchFamily="2" charset="-78"/>
              </a:rPr>
              <a:t>لشؤون</a:t>
            </a:r>
          </a:p>
          <a:p>
            <a:pPr algn="ctr" rtl="1" eaLnBrk="1" hangingPunct="1"/>
            <a:r>
              <a:rPr lang="ar-DZ" sz="1600" dirty="0" smtClean="0">
                <a:latin typeface="Sakkal Majalla" pitchFamily="2" charset="-78"/>
                <a:cs typeface="Sakkal Majalla" pitchFamily="2" charset="-78"/>
              </a:rPr>
              <a:t> المحلية والبيئة </a:t>
            </a:r>
            <a:endParaRPr lang="fr-FR" sz="1600" dirty="0">
              <a:latin typeface="Sakkal Majalla" pitchFamily="2" charset="-78"/>
              <a:cs typeface="Sakkal Majalla" pitchFamily="2" charset="-78"/>
            </a:endParaRPr>
          </a:p>
        </p:txBody>
      </p:sp>
      <p:sp>
        <p:nvSpPr>
          <p:cNvPr id="2" name="ZoneTexte 1"/>
          <p:cNvSpPr txBox="1"/>
          <p:nvPr/>
        </p:nvSpPr>
        <p:spPr>
          <a:xfrm>
            <a:off x="467544" y="1493496"/>
            <a:ext cx="7344816" cy="3785652"/>
          </a:xfrm>
          <a:prstGeom prst="rect">
            <a:avLst/>
          </a:prstGeom>
          <a:noFill/>
        </p:spPr>
        <p:txBody>
          <a:bodyPr wrap="square" rtlCol="0">
            <a:spAutoFit/>
          </a:bodyPr>
          <a:lstStyle/>
          <a:p>
            <a:pPr algn="ctr"/>
            <a:r>
              <a:rPr lang="ar-DZ" sz="8000" dirty="0" smtClean="0">
                <a:solidFill>
                  <a:srgbClr val="0000CC"/>
                </a:solidFill>
                <a:latin typeface="Sakkal Majalla" pitchFamily="2" charset="-78"/>
                <a:cs typeface="Sakkal Majalla" pitchFamily="2" charset="-78"/>
              </a:rPr>
              <a:t>مشروع لنموذج تقديم البرنامج السنوي للاستثمار البلدي </a:t>
            </a:r>
            <a:r>
              <a:rPr lang="ar-TN" sz="8000" dirty="0" smtClean="0">
                <a:solidFill>
                  <a:srgbClr val="0000CC"/>
                </a:solidFill>
                <a:latin typeface="Sakkal Majalla" pitchFamily="2" charset="-78"/>
                <a:cs typeface="Sakkal Majalla" pitchFamily="2" charset="-78"/>
              </a:rPr>
              <a:t>2020</a:t>
            </a:r>
            <a:endParaRPr lang="fr-FR" sz="8000" dirty="0">
              <a:solidFill>
                <a:srgbClr val="0000CC"/>
              </a:solidFill>
              <a:latin typeface="Sakkal Majalla" pitchFamily="2" charset="-78"/>
              <a:cs typeface="Sakkal Majalla" pitchFamily="2" charset="-78"/>
            </a:endParaRPr>
          </a:p>
        </p:txBody>
      </p:sp>
    </p:spTree>
    <p:extLst>
      <p:ext uri="{BB962C8B-B14F-4D97-AF65-F5344CB8AC3E}">
        <p14:creationId xmlns="" xmlns:p14="http://schemas.microsoft.com/office/powerpoint/2010/main" val="20772038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Afficher l'image d'origine"/>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l="27296" r="26569"/>
          <a:stretch>
            <a:fillRect/>
          </a:stretch>
        </p:blipFill>
        <p:spPr bwMode="auto">
          <a:xfrm>
            <a:off x="7812360" y="1"/>
            <a:ext cx="775686" cy="908720"/>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ZoneTexte 7"/>
          <p:cNvSpPr txBox="1">
            <a:spLocks noChangeArrowheads="1"/>
          </p:cNvSpPr>
          <p:nvPr/>
        </p:nvSpPr>
        <p:spPr bwMode="auto">
          <a:xfrm>
            <a:off x="7408685" y="908721"/>
            <a:ext cx="1583035"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TN" sz="1600" dirty="0" smtClean="0">
                <a:latin typeface="Sakkal Majalla" pitchFamily="2" charset="-78"/>
                <a:cs typeface="Sakkal Majalla" pitchFamily="2" charset="-78"/>
              </a:rPr>
              <a:t>وزارة </a:t>
            </a:r>
            <a:r>
              <a:rPr lang="ar-TN" sz="1600" dirty="0">
                <a:latin typeface="Sakkal Majalla" pitchFamily="2" charset="-78"/>
                <a:cs typeface="Sakkal Majalla" pitchFamily="2" charset="-78"/>
              </a:rPr>
              <a:t>ا</a:t>
            </a:r>
            <a:r>
              <a:rPr lang="ar-DZ" sz="1600" dirty="0" smtClean="0">
                <a:latin typeface="Sakkal Majalla" pitchFamily="2" charset="-78"/>
                <a:cs typeface="Sakkal Majalla" pitchFamily="2" charset="-78"/>
              </a:rPr>
              <a:t>لشؤون</a:t>
            </a:r>
          </a:p>
          <a:p>
            <a:pPr algn="ctr" rtl="1" eaLnBrk="1" hangingPunct="1"/>
            <a:r>
              <a:rPr lang="ar-DZ" sz="1600" dirty="0" smtClean="0">
                <a:latin typeface="Sakkal Majalla" pitchFamily="2" charset="-78"/>
                <a:cs typeface="Sakkal Majalla" pitchFamily="2" charset="-78"/>
              </a:rPr>
              <a:t> المحلية والبيئة </a:t>
            </a:r>
            <a:endParaRPr lang="fr-FR" sz="1600" dirty="0">
              <a:latin typeface="Sakkal Majalla" pitchFamily="2" charset="-78"/>
              <a:cs typeface="Sakkal Majalla" pitchFamily="2" charset="-78"/>
            </a:endParaRPr>
          </a:p>
        </p:txBody>
      </p:sp>
      <p:sp>
        <p:nvSpPr>
          <p:cNvPr id="2" name="ZoneTexte 1"/>
          <p:cNvSpPr txBox="1"/>
          <p:nvPr/>
        </p:nvSpPr>
        <p:spPr>
          <a:xfrm>
            <a:off x="1907703" y="764704"/>
            <a:ext cx="5500981" cy="5693866"/>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ar-DZ" sz="2800" b="1" dirty="0" smtClean="0">
                <a:solidFill>
                  <a:srgbClr val="FF0000"/>
                </a:solidFill>
                <a:latin typeface="Sakkal Majalla" pitchFamily="2" charset="-78"/>
                <a:cs typeface="Sakkal Majalla" pitchFamily="2" charset="-78"/>
              </a:rPr>
              <a:t>الصفحة 1</a:t>
            </a:r>
          </a:p>
          <a:p>
            <a:pPr algn="ctr"/>
            <a:endParaRPr lang="ar-DZ" sz="2400" dirty="0">
              <a:latin typeface="Sakkal Majalla" pitchFamily="2" charset="-78"/>
              <a:cs typeface="Sakkal Majalla" pitchFamily="2" charset="-78"/>
            </a:endParaRPr>
          </a:p>
          <a:p>
            <a:pPr algn="r"/>
            <a:r>
              <a:rPr lang="ar-DZ" sz="2400" dirty="0" smtClean="0">
                <a:latin typeface="Sakkal Majalla" pitchFamily="2" charset="-78"/>
                <a:cs typeface="Sakkal Majalla" pitchFamily="2" charset="-78"/>
              </a:rPr>
              <a:t>البصمة الاشهارية للبلدية </a:t>
            </a:r>
          </a:p>
          <a:p>
            <a:pPr algn="ctr"/>
            <a:endParaRPr lang="ar-DZ" sz="2400" dirty="0">
              <a:latin typeface="Sakkal Majalla" pitchFamily="2" charset="-78"/>
              <a:cs typeface="Sakkal Majalla" pitchFamily="2" charset="-78"/>
            </a:endParaRPr>
          </a:p>
          <a:p>
            <a:pPr algn="ctr"/>
            <a:endParaRPr lang="ar-DZ" sz="2400" dirty="0" smtClean="0">
              <a:latin typeface="Sakkal Majalla" pitchFamily="2" charset="-78"/>
              <a:cs typeface="Sakkal Majalla" pitchFamily="2" charset="-78"/>
            </a:endParaRPr>
          </a:p>
          <a:p>
            <a:pPr algn="ctr"/>
            <a:r>
              <a:rPr lang="ar-DZ" sz="2400" dirty="0" smtClean="0">
                <a:latin typeface="Sakkal Majalla" pitchFamily="2" charset="-78"/>
                <a:cs typeface="Sakkal Majalla" pitchFamily="2" charset="-78"/>
              </a:rPr>
              <a:t>البرنامج السنوي للاستثمار </a:t>
            </a:r>
            <a:r>
              <a:rPr lang="ar-TN" sz="2400" dirty="0" smtClean="0">
                <a:latin typeface="Sakkal Majalla" pitchFamily="2" charset="-78"/>
                <a:cs typeface="Sakkal Majalla" pitchFamily="2" charset="-78"/>
              </a:rPr>
              <a:t>2020</a:t>
            </a:r>
            <a:endParaRPr lang="ar-DZ" sz="2400" dirty="0" smtClean="0">
              <a:latin typeface="Sakkal Majalla" pitchFamily="2" charset="-78"/>
              <a:cs typeface="Sakkal Majalla" pitchFamily="2" charset="-78"/>
            </a:endParaRPr>
          </a:p>
          <a:p>
            <a:pPr algn="ctr"/>
            <a:r>
              <a:rPr lang="ar-DZ" sz="2400" dirty="0" smtClean="0">
                <a:latin typeface="Sakkal Majalla" pitchFamily="2" charset="-78"/>
                <a:cs typeface="Sakkal Majalla" pitchFamily="2" charset="-78"/>
              </a:rPr>
              <a:t>لبلدية ............................</a:t>
            </a:r>
          </a:p>
          <a:p>
            <a:pPr algn="ctr"/>
            <a:endParaRPr lang="ar-DZ" sz="2400" dirty="0">
              <a:latin typeface="Sakkal Majalla" pitchFamily="2" charset="-78"/>
              <a:cs typeface="Sakkal Majalla" pitchFamily="2" charset="-78"/>
            </a:endParaRPr>
          </a:p>
          <a:p>
            <a:pPr algn="ctr"/>
            <a:endParaRPr lang="ar-DZ" sz="2400" dirty="0" smtClean="0">
              <a:latin typeface="Sakkal Majalla" pitchFamily="2" charset="-78"/>
              <a:cs typeface="Sakkal Majalla" pitchFamily="2" charset="-78"/>
            </a:endParaRPr>
          </a:p>
          <a:p>
            <a:pPr algn="ctr"/>
            <a:endParaRPr lang="ar-DZ" sz="2400" dirty="0">
              <a:latin typeface="Sakkal Majalla" pitchFamily="2" charset="-78"/>
              <a:cs typeface="Sakkal Majalla" pitchFamily="2" charset="-78"/>
            </a:endParaRPr>
          </a:p>
          <a:p>
            <a:pPr algn="ctr"/>
            <a:endParaRPr lang="ar-DZ" sz="2400" dirty="0" smtClean="0">
              <a:latin typeface="Sakkal Majalla" pitchFamily="2" charset="-78"/>
              <a:cs typeface="Sakkal Majalla" pitchFamily="2" charset="-78"/>
            </a:endParaRPr>
          </a:p>
          <a:p>
            <a:pPr algn="ctr"/>
            <a:endParaRPr lang="ar-DZ" sz="2400" dirty="0">
              <a:latin typeface="Sakkal Majalla" pitchFamily="2" charset="-78"/>
              <a:cs typeface="Sakkal Majalla" pitchFamily="2" charset="-78"/>
            </a:endParaRPr>
          </a:p>
          <a:p>
            <a:pPr algn="ctr"/>
            <a:endParaRPr lang="ar-DZ" sz="2400" dirty="0" smtClean="0">
              <a:latin typeface="Sakkal Majalla" pitchFamily="2" charset="-78"/>
              <a:cs typeface="Sakkal Majalla" pitchFamily="2" charset="-78"/>
            </a:endParaRPr>
          </a:p>
          <a:p>
            <a:pPr algn="ctr"/>
            <a:endParaRPr lang="ar-DZ" sz="2400" dirty="0">
              <a:latin typeface="Sakkal Majalla" pitchFamily="2" charset="-78"/>
              <a:cs typeface="Sakkal Majalla" pitchFamily="2" charset="-78"/>
            </a:endParaRPr>
          </a:p>
          <a:p>
            <a:pPr algn="ctr"/>
            <a:r>
              <a:rPr lang="ar-DZ" sz="2400" dirty="0" smtClean="0">
                <a:latin typeface="Sakkal Majalla" pitchFamily="2" charset="-78"/>
                <a:cs typeface="Sakkal Majalla" pitchFamily="2" charset="-78"/>
              </a:rPr>
              <a:t>التاريخ </a:t>
            </a:r>
            <a:endParaRPr lang="fr-FR" sz="2400" dirty="0">
              <a:latin typeface="Sakkal Majalla" pitchFamily="2" charset="-78"/>
              <a:cs typeface="Sakkal Majalla" pitchFamily="2" charset="-78"/>
            </a:endParaRPr>
          </a:p>
        </p:txBody>
      </p:sp>
    </p:spTree>
    <p:extLst>
      <p:ext uri="{BB962C8B-B14F-4D97-AF65-F5344CB8AC3E}">
        <p14:creationId xmlns="" xmlns:p14="http://schemas.microsoft.com/office/powerpoint/2010/main" val="20772038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Afficher l'image d'origine"/>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l="27296" r="26569"/>
          <a:stretch>
            <a:fillRect/>
          </a:stretch>
        </p:blipFill>
        <p:spPr bwMode="auto">
          <a:xfrm>
            <a:off x="7812360" y="1"/>
            <a:ext cx="775686" cy="908720"/>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ZoneTexte 7"/>
          <p:cNvSpPr txBox="1">
            <a:spLocks noChangeArrowheads="1"/>
          </p:cNvSpPr>
          <p:nvPr/>
        </p:nvSpPr>
        <p:spPr bwMode="auto">
          <a:xfrm>
            <a:off x="7408685" y="908721"/>
            <a:ext cx="1583035"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TN" sz="1600" dirty="0" smtClean="0">
                <a:latin typeface="Sakkal Majalla" pitchFamily="2" charset="-78"/>
                <a:cs typeface="Sakkal Majalla" pitchFamily="2" charset="-78"/>
              </a:rPr>
              <a:t>وزارة </a:t>
            </a:r>
            <a:r>
              <a:rPr lang="ar-TN" sz="1600" dirty="0">
                <a:latin typeface="Sakkal Majalla" pitchFamily="2" charset="-78"/>
                <a:cs typeface="Sakkal Majalla" pitchFamily="2" charset="-78"/>
              </a:rPr>
              <a:t>ا</a:t>
            </a:r>
            <a:r>
              <a:rPr lang="ar-DZ" sz="1600" dirty="0" smtClean="0">
                <a:latin typeface="Sakkal Majalla" pitchFamily="2" charset="-78"/>
                <a:cs typeface="Sakkal Majalla" pitchFamily="2" charset="-78"/>
              </a:rPr>
              <a:t>لشؤون</a:t>
            </a:r>
          </a:p>
          <a:p>
            <a:pPr algn="ctr" rtl="1" eaLnBrk="1" hangingPunct="1"/>
            <a:r>
              <a:rPr lang="ar-DZ" sz="1600" dirty="0" smtClean="0">
                <a:latin typeface="Sakkal Majalla" pitchFamily="2" charset="-78"/>
                <a:cs typeface="Sakkal Majalla" pitchFamily="2" charset="-78"/>
              </a:rPr>
              <a:t> المحلية والبيئة </a:t>
            </a:r>
            <a:endParaRPr lang="fr-FR" sz="1600" dirty="0">
              <a:latin typeface="Sakkal Majalla" pitchFamily="2" charset="-78"/>
              <a:cs typeface="Sakkal Majalla" pitchFamily="2" charset="-78"/>
            </a:endParaRPr>
          </a:p>
        </p:txBody>
      </p:sp>
      <p:sp>
        <p:nvSpPr>
          <p:cNvPr id="2" name="ZoneTexte 1"/>
          <p:cNvSpPr txBox="1"/>
          <p:nvPr/>
        </p:nvSpPr>
        <p:spPr>
          <a:xfrm>
            <a:off x="1547664" y="470920"/>
            <a:ext cx="5841339" cy="561692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rtl="1"/>
            <a:r>
              <a:rPr lang="ar-DZ" sz="2800" b="1" dirty="0" smtClean="0">
                <a:solidFill>
                  <a:srgbClr val="FF0000"/>
                </a:solidFill>
                <a:latin typeface="Sakkal Majalla" pitchFamily="2" charset="-78"/>
                <a:cs typeface="Sakkal Majalla" pitchFamily="2" charset="-78"/>
              </a:rPr>
              <a:t>الصفحة 2</a:t>
            </a:r>
          </a:p>
          <a:p>
            <a:pPr algn="ctr" rtl="1"/>
            <a:endParaRPr lang="ar-DZ" sz="2400" dirty="0">
              <a:latin typeface="Sakkal Majalla" pitchFamily="2" charset="-78"/>
              <a:cs typeface="Sakkal Majalla" pitchFamily="2" charset="-78"/>
            </a:endParaRPr>
          </a:p>
          <a:p>
            <a:pPr algn="ctr" rtl="1"/>
            <a:r>
              <a:rPr lang="ar-DZ" sz="4000" dirty="0" smtClean="0">
                <a:latin typeface="Sakkal Majalla" pitchFamily="2" charset="-78"/>
                <a:cs typeface="Sakkal Majalla" pitchFamily="2" charset="-78"/>
              </a:rPr>
              <a:t>المحتوى </a:t>
            </a:r>
          </a:p>
          <a:p>
            <a:pPr marL="514350" indent="-514350" algn="r" rtl="1">
              <a:spcBef>
                <a:spcPts val="600"/>
              </a:spcBef>
              <a:spcAft>
                <a:spcPts val="600"/>
              </a:spcAft>
              <a:buFont typeface="+mj-lt"/>
              <a:buAutoNum type="romanUcPeriod"/>
            </a:pPr>
            <a:r>
              <a:rPr lang="ar-DZ" sz="2400" dirty="0" smtClean="0">
                <a:latin typeface="Sakkal Majalla" pitchFamily="2" charset="-78"/>
                <a:cs typeface="Sakkal Majalla" pitchFamily="2" charset="-78"/>
              </a:rPr>
              <a:t>معطيات حول البلدية </a:t>
            </a:r>
          </a:p>
          <a:p>
            <a:pPr marL="514350" indent="-514350" algn="r" rtl="1">
              <a:spcBef>
                <a:spcPts val="600"/>
              </a:spcBef>
              <a:spcAft>
                <a:spcPts val="600"/>
              </a:spcAft>
              <a:buFont typeface="+mj-lt"/>
              <a:buAutoNum type="romanUcPeriod"/>
            </a:pPr>
            <a:r>
              <a:rPr lang="ar-DZ" sz="2400" dirty="0" smtClean="0">
                <a:latin typeface="Sakkal Majalla" pitchFamily="2" charset="-78"/>
                <a:cs typeface="Sakkal Majalla" pitchFamily="2" charset="-78"/>
              </a:rPr>
              <a:t>النتائج النهائية  لبرنامج الاستثمار البلدي </a:t>
            </a:r>
            <a:r>
              <a:rPr lang="ar-TN" sz="2400" dirty="0" smtClean="0">
                <a:latin typeface="Sakkal Majalla" pitchFamily="2" charset="-78"/>
                <a:cs typeface="Sakkal Majalla" pitchFamily="2" charset="-78"/>
              </a:rPr>
              <a:t>2020</a:t>
            </a:r>
            <a:endParaRPr lang="ar-DZ" sz="2400" dirty="0" smtClean="0">
              <a:latin typeface="Sakkal Majalla" pitchFamily="2" charset="-78"/>
              <a:cs typeface="Sakkal Majalla" pitchFamily="2" charset="-78"/>
            </a:endParaRPr>
          </a:p>
          <a:p>
            <a:pPr marL="514350" indent="-514350" algn="r" rtl="1">
              <a:spcBef>
                <a:spcPts val="600"/>
              </a:spcBef>
              <a:spcAft>
                <a:spcPts val="600"/>
              </a:spcAft>
              <a:buFont typeface="+mj-lt"/>
              <a:buAutoNum type="romanUcPeriod"/>
            </a:pPr>
            <a:r>
              <a:rPr lang="ar-DZ" sz="2400" dirty="0">
                <a:latin typeface="Sakkal Majalla" pitchFamily="2" charset="-78"/>
                <a:cs typeface="Sakkal Majalla" pitchFamily="2" charset="-78"/>
              </a:rPr>
              <a:t>معطيات حول إعداد البرنامج </a:t>
            </a:r>
            <a:r>
              <a:rPr lang="ar-DZ" sz="2400" dirty="0" smtClean="0">
                <a:latin typeface="Sakkal Majalla" pitchFamily="2" charset="-78"/>
                <a:cs typeface="Sakkal Majalla" pitchFamily="2" charset="-78"/>
              </a:rPr>
              <a:t>السنوي للاستثمار البلدي </a:t>
            </a:r>
            <a:r>
              <a:rPr lang="ar-TN" sz="2400" dirty="0" smtClean="0">
                <a:latin typeface="Sakkal Majalla" pitchFamily="2" charset="-78"/>
                <a:cs typeface="Sakkal Majalla" pitchFamily="2" charset="-78"/>
              </a:rPr>
              <a:t>2020</a:t>
            </a:r>
            <a:endParaRPr lang="ar-DZ" sz="2400" dirty="0" smtClean="0">
              <a:latin typeface="Sakkal Majalla" pitchFamily="2" charset="-78"/>
              <a:cs typeface="Sakkal Majalla" pitchFamily="2" charset="-78"/>
            </a:endParaRPr>
          </a:p>
          <a:p>
            <a:pPr marL="514350" indent="-514350" algn="r" rtl="1">
              <a:spcBef>
                <a:spcPts val="600"/>
              </a:spcBef>
              <a:spcAft>
                <a:spcPts val="600"/>
              </a:spcAft>
              <a:buFont typeface="+mj-lt"/>
              <a:buAutoNum type="romanUcPeriod"/>
            </a:pPr>
            <a:r>
              <a:rPr lang="ar-DZ" sz="2400" dirty="0" smtClean="0">
                <a:latin typeface="Sakkal Majalla" pitchFamily="2" charset="-78"/>
                <a:cs typeface="Sakkal Majalla" pitchFamily="2" charset="-78"/>
              </a:rPr>
              <a:t>التشخيص الفني </a:t>
            </a:r>
          </a:p>
          <a:p>
            <a:pPr marL="514350" indent="-514350" algn="r" rtl="1">
              <a:spcBef>
                <a:spcPts val="600"/>
              </a:spcBef>
              <a:spcAft>
                <a:spcPts val="600"/>
              </a:spcAft>
              <a:buFont typeface="+mj-lt"/>
              <a:buAutoNum type="romanUcPeriod"/>
            </a:pPr>
            <a:r>
              <a:rPr lang="ar-DZ" sz="2400" dirty="0" smtClean="0">
                <a:latin typeface="Sakkal Majalla" pitchFamily="2" charset="-78"/>
                <a:cs typeface="Sakkal Majalla" pitchFamily="2" charset="-78"/>
              </a:rPr>
              <a:t>التشخيص المالي </a:t>
            </a:r>
          </a:p>
          <a:p>
            <a:pPr marL="514350" indent="-514350" algn="r" rtl="1">
              <a:spcBef>
                <a:spcPts val="600"/>
              </a:spcBef>
              <a:spcAft>
                <a:spcPts val="600"/>
              </a:spcAft>
              <a:buFont typeface="+mj-lt"/>
              <a:buAutoNum type="romanUcPeriod"/>
            </a:pPr>
            <a:r>
              <a:rPr lang="ar-DZ" sz="2400" dirty="0" smtClean="0">
                <a:latin typeface="Sakkal Majalla" pitchFamily="2" charset="-78"/>
                <a:cs typeface="Sakkal Majalla" pitchFamily="2" charset="-78"/>
              </a:rPr>
              <a:t>تنظيم المشاركة </a:t>
            </a:r>
          </a:p>
          <a:p>
            <a:pPr marL="514350" indent="-514350" algn="r" rtl="1">
              <a:spcBef>
                <a:spcPts val="600"/>
              </a:spcBef>
              <a:spcAft>
                <a:spcPts val="600"/>
              </a:spcAft>
              <a:buFont typeface="+mj-lt"/>
              <a:buAutoNum type="romanUcPeriod"/>
            </a:pPr>
            <a:r>
              <a:rPr lang="ar-DZ" sz="2400" dirty="0" smtClean="0">
                <a:latin typeface="Sakkal Majalla" pitchFamily="2" charset="-78"/>
                <a:cs typeface="Sakkal Majalla" pitchFamily="2" charset="-78"/>
              </a:rPr>
              <a:t>برامج الإحاطة الفنية والتكوين </a:t>
            </a:r>
          </a:p>
          <a:p>
            <a:pPr marL="514350" indent="-514350" algn="r" rtl="1">
              <a:spcBef>
                <a:spcPts val="600"/>
              </a:spcBef>
              <a:spcAft>
                <a:spcPts val="600"/>
              </a:spcAft>
              <a:buFont typeface="+mj-lt"/>
              <a:buAutoNum type="romanUcPeriod"/>
            </a:pPr>
            <a:r>
              <a:rPr lang="ar-DZ" sz="2400" dirty="0" smtClean="0">
                <a:latin typeface="Sakkal Majalla" pitchFamily="2" charset="-78"/>
                <a:cs typeface="Sakkal Majalla" pitchFamily="2" charset="-78"/>
              </a:rPr>
              <a:t>جدول الصفقات  </a:t>
            </a:r>
            <a:endParaRPr lang="fr-FR" sz="2400" dirty="0">
              <a:latin typeface="Sakkal Majalla" pitchFamily="2" charset="-78"/>
              <a:cs typeface="Sakkal Majalla" pitchFamily="2" charset="-78"/>
            </a:endParaRPr>
          </a:p>
        </p:txBody>
      </p:sp>
    </p:spTree>
    <p:extLst>
      <p:ext uri="{BB962C8B-B14F-4D97-AF65-F5344CB8AC3E}">
        <p14:creationId xmlns="" xmlns:p14="http://schemas.microsoft.com/office/powerpoint/2010/main" val="18283524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Afficher l'image d'origine"/>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l="27296" r="26569"/>
          <a:stretch>
            <a:fillRect/>
          </a:stretch>
        </p:blipFill>
        <p:spPr bwMode="auto">
          <a:xfrm>
            <a:off x="7812360" y="1"/>
            <a:ext cx="775686" cy="908720"/>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ZoneTexte 7"/>
          <p:cNvSpPr txBox="1">
            <a:spLocks noChangeArrowheads="1"/>
          </p:cNvSpPr>
          <p:nvPr/>
        </p:nvSpPr>
        <p:spPr bwMode="auto">
          <a:xfrm>
            <a:off x="7408685" y="908721"/>
            <a:ext cx="1583035"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TN" sz="1600" dirty="0" smtClean="0">
                <a:latin typeface="Sakkal Majalla" pitchFamily="2" charset="-78"/>
                <a:cs typeface="Sakkal Majalla" pitchFamily="2" charset="-78"/>
              </a:rPr>
              <a:t>وزارة </a:t>
            </a:r>
            <a:r>
              <a:rPr lang="ar-TN" sz="1600" dirty="0">
                <a:latin typeface="Sakkal Majalla" pitchFamily="2" charset="-78"/>
                <a:cs typeface="Sakkal Majalla" pitchFamily="2" charset="-78"/>
              </a:rPr>
              <a:t>ا</a:t>
            </a:r>
            <a:r>
              <a:rPr lang="ar-DZ" sz="1600" dirty="0" smtClean="0">
                <a:latin typeface="Sakkal Majalla" pitchFamily="2" charset="-78"/>
                <a:cs typeface="Sakkal Majalla" pitchFamily="2" charset="-78"/>
              </a:rPr>
              <a:t>لشؤون</a:t>
            </a:r>
          </a:p>
          <a:p>
            <a:pPr algn="ctr" rtl="1" eaLnBrk="1" hangingPunct="1"/>
            <a:r>
              <a:rPr lang="ar-DZ" sz="1600" dirty="0" smtClean="0">
                <a:latin typeface="Sakkal Majalla" pitchFamily="2" charset="-78"/>
                <a:cs typeface="Sakkal Majalla" pitchFamily="2" charset="-78"/>
              </a:rPr>
              <a:t> المحلية والبيئة </a:t>
            </a:r>
            <a:endParaRPr lang="fr-FR" sz="1600" dirty="0">
              <a:latin typeface="Sakkal Majalla" pitchFamily="2" charset="-78"/>
              <a:cs typeface="Sakkal Majalla" pitchFamily="2" charset="-78"/>
            </a:endParaRPr>
          </a:p>
        </p:txBody>
      </p:sp>
      <p:sp>
        <p:nvSpPr>
          <p:cNvPr id="2" name="ZoneTexte 1"/>
          <p:cNvSpPr txBox="1"/>
          <p:nvPr/>
        </p:nvSpPr>
        <p:spPr>
          <a:xfrm>
            <a:off x="1907703" y="764704"/>
            <a:ext cx="5500981" cy="5447645"/>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rtl="1"/>
            <a:r>
              <a:rPr lang="ar-DZ" sz="2800" b="1" dirty="0" smtClean="0">
                <a:solidFill>
                  <a:srgbClr val="FF0000"/>
                </a:solidFill>
                <a:latin typeface="Sakkal Majalla" pitchFamily="2" charset="-78"/>
                <a:cs typeface="Sakkal Majalla" pitchFamily="2" charset="-78"/>
              </a:rPr>
              <a:t>الصفحة 3</a:t>
            </a:r>
          </a:p>
          <a:p>
            <a:pPr algn="ctr" rtl="1"/>
            <a:endParaRPr lang="ar-DZ" sz="2400" dirty="0">
              <a:latin typeface="Sakkal Majalla" pitchFamily="2" charset="-78"/>
              <a:cs typeface="Sakkal Majalla" pitchFamily="2" charset="-78"/>
            </a:endParaRPr>
          </a:p>
          <a:p>
            <a:pPr algn="ctr" rtl="1"/>
            <a:r>
              <a:rPr lang="ar-DZ" sz="3200" b="1" dirty="0" smtClean="0">
                <a:latin typeface="Sakkal Majalla" pitchFamily="2" charset="-78"/>
                <a:cs typeface="Sakkal Majalla" pitchFamily="2" charset="-78"/>
              </a:rPr>
              <a:t>معطيات حول البلدية </a:t>
            </a:r>
          </a:p>
          <a:p>
            <a:pPr algn="ctr" rtl="1"/>
            <a:endParaRPr lang="ar-DZ" sz="3200" b="1" dirty="0" smtClean="0">
              <a:latin typeface="Sakkal Majalla" pitchFamily="2" charset="-78"/>
              <a:cs typeface="Sakkal Majalla" pitchFamily="2" charset="-78"/>
            </a:endParaRPr>
          </a:p>
          <a:p>
            <a:pPr marL="342900" indent="-342900" algn="ctr" rtl="1">
              <a:spcBef>
                <a:spcPts val="600"/>
              </a:spcBef>
              <a:spcAft>
                <a:spcPts val="600"/>
              </a:spcAft>
              <a:buFont typeface="Wingdings" pitchFamily="2" charset="2"/>
              <a:buChar char="q"/>
            </a:pPr>
            <a:r>
              <a:rPr lang="ar-DZ" sz="2800" dirty="0" smtClean="0">
                <a:latin typeface="Sakkal Majalla" pitchFamily="2" charset="-78"/>
                <a:cs typeface="Sakkal Majalla" pitchFamily="2" charset="-78"/>
              </a:rPr>
              <a:t>أهم المعطيات الديمغرافية والجغرافية والاجتماعية حول المنطقة </a:t>
            </a:r>
          </a:p>
          <a:p>
            <a:pPr marL="342900" indent="-342900" algn="ctr" rtl="1">
              <a:spcBef>
                <a:spcPts val="600"/>
              </a:spcBef>
              <a:spcAft>
                <a:spcPts val="600"/>
              </a:spcAft>
              <a:buFont typeface="Wingdings" pitchFamily="2" charset="2"/>
              <a:buChar char="q"/>
            </a:pPr>
            <a:r>
              <a:rPr lang="ar-DZ" sz="2800" dirty="0" smtClean="0">
                <a:latin typeface="Sakkal Majalla" pitchFamily="2" charset="-78"/>
                <a:cs typeface="Sakkal Majalla" pitchFamily="2" charset="-78"/>
              </a:rPr>
              <a:t>أهم المؤشرات المتعلقة بالوضعية الاجتماعية والاقتصادية للبلدية </a:t>
            </a:r>
          </a:p>
          <a:p>
            <a:pPr marL="342900" indent="-342900" algn="ctr" rtl="1">
              <a:spcBef>
                <a:spcPts val="600"/>
              </a:spcBef>
              <a:spcAft>
                <a:spcPts val="600"/>
              </a:spcAft>
              <a:buFont typeface="Wingdings" pitchFamily="2" charset="2"/>
              <a:buChar char="q"/>
            </a:pPr>
            <a:r>
              <a:rPr lang="ar-DZ" sz="2800" dirty="0" smtClean="0">
                <a:latin typeface="Sakkal Majalla" pitchFamily="2" charset="-78"/>
                <a:cs typeface="Sakkal Majalla" pitchFamily="2" charset="-78"/>
              </a:rPr>
              <a:t>أهم مميزات العمل البلدي بالمدينة</a:t>
            </a:r>
          </a:p>
          <a:p>
            <a:pPr marL="342900" indent="-342900" algn="ctr" rtl="1">
              <a:spcBef>
                <a:spcPts val="600"/>
              </a:spcBef>
              <a:spcAft>
                <a:spcPts val="600"/>
              </a:spcAft>
              <a:buFont typeface="Wingdings" pitchFamily="2" charset="2"/>
              <a:buChar char="q"/>
            </a:pPr>
            <a:r>
              <a:rPr lang="ar-DZ" sz="2800" dirty="0" smtClean="0">
                <a:latin typeface="Sakkal Majalla" pitchFamily="2" charset="-78"/>
                <a:cs typeface="Sakkal Majalla" pitchFamily="2" charset="-78"/>
              </a:rPr>
              <a:t>أهم نتائج التشخيص الفني والمالي </a:t>
            </a:r>
          </a:p>
          <a:p>
            <a:pPr algn="ctr" rtl="1"/>
            <a:endParaRPr lang="fr-FR" sz="2400" dirty="0">
              <a:latin typeface="Sakkal Majalla" pitchFamily="2" charset="-78"/>
              <a:cs typeface="Sakkal Majalla" pitchFamily="2" charset="-78"/>
            </a:endParaRPr>
          </a:p>
        </p:txBody>
      </p:sp>
    </p:spTree>
    <p:extLst>
      <p:ext uri="{BB962C8B-B14F-4D97-AF65-F5344CB8AC3E}">
        <p14:creationId xmlns="" xmlns:p14="http://schemas.microsoft.com/office/powerpoint/2010/main" val="621024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Afficher l'image d'origine"/>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l="27296" r="26569"/>
          <a:stretch>
            <a:fillRect/>
          </a:stretch>
        </p:blipFill>
        <p:spPr bwMode="auto">
          <a:xfrm>
            <a:off x="7812360" y="1"/>
            <a:ext cx="775686" cy="908720"/>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ZoneTexte 7"/>
          <p:cNvSpPr txBox="1">
            <a:spLocks noChangeArrowheads="1"/>
          </p:cNvSpPr>
          <p:nvPr/>
        </p:nvSpPr>
        <p:spPr bwMode="auto">
          <a:xfrm>
            <a:off x="7408685" y="908721"/>
            <a:ext cx="1583035"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TN" sz="1600" dirty="0" smtClean="0">
                <a:latin typeface="Sakkal Majalla" pitchFamily="2" charset="-78"/>
                <a:cs typeface="Sakkal Majalla" pitchFamily="2" charset="-78"/>
              </a:rPr>
              <a:t>وزارة </a:t>
            </a:r>
            <a:r>
              <a:rPr lang="ar-TN" sz="1600" dirty="0">
                <a:latin typeface="Sakkal Majalla" pitchFamily="2" charset="-78"/>
                <a:cs typeface="Sakkal Majalla" pitchFamily="2" charset="-78"/>
              </a:rPr>
              <a:t>ا</a:t>
            </a:r>
            <a:r>
              <a:rPr lang="ar-DZ" sz="1600" dirty="0" smtClean="0">
                <a:latin typeface="Sakkal Majalla" pitchFamily="2" charset="-78"/>
                <a:cs typeface="Sakkal Majalla" pitchFamily="2" charset="-78"/>
              </a:rPr>
              <a:t>لشؤون</a:t>
            </a:r>
          </a:p>
          <a:p>
            <a:pPr algn="ctr" rtl="1" eaLnBrk="1" hangingPunct="1"/>
            <a:r>
              <a:rPr lang="ar-DZ" sz="1600" dirty="0" smtClean="0">
                <a:latin typeface="Sakkal Majalla" pitchFamily="2" charset="-78"/>
                <a:cs typeface="Sakkal Majalla" pitchFamily="2" charset="-78"/>
              </a:rPr>
              <a:t> المحلية والبيئة </a:t>
            </a:r>
            <a:endParaRPr lang="fr-FR" sz="1600" dirty="0">
              <a:latin typeface="Sakkal Majalla" pitchFamily="2" charset="-78"/>
              <a:cs typeface="Sakkal Majalla" pitchFamily="2" charset="-78"/>
            </a:endParaRPr>
          </a:p>
        </p:txBody>
      </p:sp>
      <p:sp>
        <p:nvSpPr>
          <p:cNvPr id="2" name="ZoneTexte 1"/>
          <p:cNvSpPr txBox="1"/>
          <p:nvPr/>
        </p:nvSpPr>
        <p:spPr>
          <a:xfrm>
            <a:off x="1691680" y="1"/>
            <a:ext cx="5500981" cy="89255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rtl="1"/>
            <a:r>
              <a:rPr lang="ar-DZ" sz="2800" b="1" dirty="0" smtClean="0">
                <a:solidFill>
                  <a:srgbClr val="FF0000"/>
                </a:solidFill>
                <a:latin typeface="Sakkal Majalla" pitchFamily="2" charset="-78"/>
                <a:cs typeface="Sakkal Majalla" pitchFamily="2" charset="-78"/>
              </a:rPr>
              <a:t>الصفحة 4</a:t>
            </a:r>
          </a:p>
          <a:p>
            <a:pPr algn="ctr" rtl="1"/>
            <a:r>
              <a:rPr lang="ar-DZ" sz="2400" dirty="0" smtClean="0">
                <a:latin typeface="Sakkal Majalla" pitchFamily="2" charset="-78"/>
                <a:cs typeface="Sakkal Majalla" pitchFamily="2" charset="-78"/>
              </a:rPr>
              <a:t>النتائج النهائية للبرنامج السنوي للاستثمار البلدي </a:t>
            </a:r>
            <a:r>
              <a:rPr lang="ar-TN" sz="2400" dirty="0" smtClean="0">
                <a:latin typeface="Sakkal Majalla" pitchFamily="2" charset="-78"/>
                <a:cs typeface="Sakkal Majalla" pitchFamily="2" charset="-78"/>
              </a:rPr>
              <a:t>2020</a:t>
            </a:r>
            <a:endParaRPr lang="fr-FR" sz="2400" dirty="0">
              <a:latin typeface="Sakkal Majalla" pitchFamily="2" charset="-78"/>
              <a:cs typeface="Sakkal Majalla" pitchFamily="2" charset="-78"/>
            </a:endParaRPr>
          </a:p>
        </p:txBody>
      </p:sp>
      <p:graphicFrame>
        <p:nvGraphicFramePr>
          <p:cNvPr id="3" name="Tableau 2"/>
          <p:cNvGraphicFramePr>
            <a:graphicFrameLocks noGrp="1"/>
          </p:cNvGraphicFramePr>
          <p:nvPr>
            <p:extLst>
              <p:ext uri="{D42A27DB-BD31-4B8C-83A1-F6EECF244321}">
                <p14:modId xmlns="" xmlns:p14="http://schemas.microsoft.com/office/powerpoint/2010/main" val="1272277039"/>
              </p:ext>
            </p:extLst>
          </p:nvPr>
        </p:nvGraphicFramePr>
        <p:xfrm>
          <a:off x="4960413" y="1201108"/>
          <a:ext cx="2448272" cy="1854200"/>
        </p:xfrm>
        <a:graphic>
          <a:graphicData uri="http://schemas.openxmlformats.org/drawingml/2006/table">
            <a:tbl>
              <a:tblPr firstRow="1" bandRow="1">
                <a:tableStyleId>{21E4AEA4-8DFA-4A89-87EB-49C32662AFE0}</a:tableStyleId>
              </a:tblPr>
              <a:tblGrid>
                <a:gridCol w="765999"/>
                <a:gridCol w="1682273"/>
              </a:tblGrid>
              <a:tr h="370840">
                <a:tc>
                  <a:txBody>
                    <a:bodyPr/>
                    <a:lstStyle/>
                    <a:p>
                      <a:pPr algn="r" rtl="1"/>
                      <a:endParaRPr lang="fr-FR" dirty="0">
                        <a:solidFill>
                          <a:schemeClr val="tx1"/>
                        </a:solidFill>
                        <a:latin typeface="Sakkal Majalla" pitchFamily="2" charset="-78"/>
                        <a:cs typeface="Sakkal Majalla" pitchFamily="2" charset="-78"/>
                      </a:endParaRPr>
                    </a:p>
                  </a:txBody>
                  <a:tcPr/>
                </a:tc>
                <a:tc>
                  <a:txBody>
                    <a:bodyPr/>
                    <a:lstStyle/>
                    <a:p>
                      <a:pPr algn="r" rtl="1"/>
                      <a:r>
                        <a:rPr lang="ar-DZ" dirty="0" smtClean="0">
                          <a:solidFill>
                            <a:schemeClr val="tx1"/>
                          </a:solidFill>
                          <a:latin typeface="Sakkal Majalla" pitchFamily="2" charset="-78"/>
                          <a:cs typeface="Sakkal Majalla" pitchFamily="2" charset="-78"/>
                        </a:rPr>
                        <a:t>الموارد</a:t>
                      </a:r>
                      <a:r>
                        <a:rPr lang="ar-DZ" baseline="0" dirty="0" smtClean="0">
                          <a:solidFill>
                            <a:schemeClr val="tx1"/>
                          </a:solidFill>
                          <a:latin typeface="Sakkal Majalla" pitchFamily="2" charset="-78"/>
                          <a:cs typeface="Sakkal Majalla" pitchFamily="2" charset="-78"/>
                        </a:rPr>
                        <a:t> الجملية: </a:t>
                      </a:r>
                      <a:endParaRPr lang="fr-FR" dirty="0">
                        <a:solidFill>
                          <a:schemeClr val="tx1"/>
                        </a:solidFill>
                        <a:latin typeface="Sakkal Majalla" pitchFamily="2" charset="-78"/>
                        <a:cs typeface="Sakkal Majalla" pitchFamily="2" charset="-78"/>
                      </a:endParaRPr>
                    </a:p>
                  </a:txBody>
                  <a:tcPr/>
                </a:tc>
              </a:tr>
              <a:tr h="370840">
                <a:tc>
                  <a:txBody>
                    <a:bodyPr/>
                    <a:lstStyle/>
                    <a:p>
                      <a:pPr algn="r" rtl="1"/>
                      <a:endParaRPr lang="fr-FR" dirty="0">
                        <a:solidFill>
                          <a:schemeClr val="tx1"/>
                        </a:solidFill>
                        <a:latin typeface="Sakkal Majalla" pitchFamily="2" charset="-78"/>
                        <a:cs typeface="Sakkal Majalla" pitchFamily="2" charset="-78"/>
                      </a:endParaRPr>
                    </a:p>
                  </a:txBody>
                  <a:tcPr/>
                </a:tc>
                <a:tc>
                  <a:txBody>
                    <a:bodyPr/>
                    <a:lstStyle/>
                    <a:p>
                      <a:pPr algn="l" rtl="1"/>
                      <a:r>
                        <a:rPr lang="ar-DZ" dirty="0" smtClean="0">
                          <a:solidFill>
                            <a:schemeClr val="tx1"/>
                          </a:solidFill>
                          <a:latin typeface="Sakkal Majalla" pitchFamily="2" charset="-78"/>
                          <a:cs typeface="Sakkal Majalla" pitchFamily="2" charset="-78"/>
                        </a:rPr>
                        <a:t>موارد ذاتية:</a:t>
                      </a:r>
                      <a:r>
                        <a:rPr lang="ar-DZ" baseline="0" dirty="0" smtClean="0">
                          <a:solidFill>
                            <a:schemeClr val="tx1"/>
                          </a:solidFill>
                          <a:latin typeface="Sakkal Majalla" pitchFamily="2" charset="-78"/>
                          <a:cs typeface="Sakkal Majalla" pitchFamily="2" charset="-78"/>
                        </a:rPr>
                        <a:t> </a:t>
                      </a:r>
                      <a:endParaRPr lang="fr-FR" dirty="0">
                        <a:solidFill>
                          <a:schemeClr val="tx1"/>
                        </a:solidFill>
                        <a:latin typeface="Sakkal Majalla" pitchFamily="2" charset="-78"/>
                        <a:cs typeface="Sakkal Majalla" pitchFamily="2" charset="-78"/>
                      </a:endParaRPr>
                    </a:p>
                  </a:txBody>
                  <a:tcPr/>
                </a:tc>
              </a:tr>
              <a:tr h="370840">
                <a:tc>
                  <a:txBody>
                    <a:bodyPr/>
                    <a:lstStyle/>
                    <a:p>
                      <a:pPr algn="r" rtl="1"/>
                      <a:endParaRPr lang="fr-FR" dirty="0">
                        <a:solidFill>
                          <a:schemeClr val="tx1"/>
                        </a:solidFill>
                        <a:latin typeface="Sakkal Majalla" pitchFamily="2" charset="-78"/>
                        <a:cs typeface="Sakkal Majalla" pitchFamily="2" charset="-78"/>
                      </a:endParaRPr>
                    </a:p>
                  </a:txBody>
                  <a:tcPr/>
                </a:tc>
                <a:tc>
                  <a:txBody>
                    <a:bodyPr/>
                    <a:lstStyle/>
                    <a:p>
                      <a:pPr algn="l" rtl="1"/>
                      <a:r>
                        <a:rPr lang="ar-DZ" dirty="0" smtClean="0">
                          <a:solidFill>
                            <a:schemeClr val="tx1"/>
                          </a:solidFill>
                          <a:latin typeface="Sakkal Majalla" pitchFamily="2" charset="-78"/>
                          <a:cs typeface="Sakkal Majalla" pitchFamily="2" charset="-78"/>
                        </a:rPr>
                        <a:t>منحة: </a:t>
                      </a:r>
                      <a:endParaRPr lang="fr-FR" dirty="0">
                        <a:solidFill>
                          <a:schemeClr val="tx1"/>
                        </a:solidFill>
                        <a:latin typeface="Sakkal Majalla" pitchFamily="2" charset="-78"/>
                        <a:cs typeface="Sakkal Majalla" pitchFamily="2" charset="-78"/>
                      </a:endParaRPr>
                    </a:p>
                  </a:txBody>
                  <a:tcPr/>
                </a:tc>
              </a:tr>
              <a:tr h="370840">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l" rtl="1"/>
                      <a:r>
                        <a:rPr lang="ar-DZ" dirty="0" smtClean="0">
                          <a:solidFill>
                            <a:schemeClr val="tx1"/>
                          </a:solidFill>
                          <a:latin typeface="Sakkal Majalla" pitchFamily="2" charset="-78"/>
                          <a:cs typeface="Sakkal Majalla" pitchFamily="2" charset="-78"/>
                        </a:rPr>
                        <a:t>قروض: </a:t>
                      </a:r>
                      <a:endParaRPr lang="fr-FR" dirty="0">
                        <a:solidFill>
                          <a:schemeClr val="tx1"/>
                        </a:solidFill>
                        <a:latin typeface="Sakkal Majalla" pitchFamily="2" charset="-78"/>
                        <a:cs typeface="Sakkal Majalla" pitchFamily="2" charset="-78"/>
                      </a:endParaRPr>
                    </a:p>
                  </a:txBody>
                  <a:tcPr/>
                </a:tc>
              </a:tr>
              <a:tr h="370840">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l" rtl="1"/>
                      <a:r>
                        <a:rPr lang="ar-DZ" dirty="0" smtClean="0">
                          <a:solidFill>
                            <a:schemeClr val="tx1"/>
                          </a:solidFill>
                          <a:latin typeface="Sakkal Majalla" pitchFamily="2" charset="-78"/>
                          <a:cs typeface="Sakkal Majalla" pitchFamily="2" charset="-78"/>
                        </a:rPr>
                        <a:t>مساهمات: </a:t>
                      </a:r>
                      <a:endParaRPr lang="fr-FR" dirty="0">
                        <a:solidFill>
                          <a:schemeClr val="tx1"/>
                        </a:solidFill>
                        <a:latin typeface="Sakkal Majalla" pitchFamily="2" charset="-78"/>
                        <a:cs typeface="Sakkal Majalla" pitchFamily="2" charset="-78"/>
                      </a:endParaRPr>
                    </a:p>
                  </a:txBody>
                  <a:tcPr/>
                </a:tc>
              </a:tr>
            </a:tbl>
          </a:graphicData>
        </a:graphic>
      </p:graphicFrame>
      <p:graphicFrame>
        <p:nvGraphicFramePr>
          <p:cNvPr id="6" name="Tableau 5"/>
          <p:cNvGraphicFramePr>
            <a:graphicFrameLocks noGrp="1"/>
          </p:cNvGraphicFramePr>
          <p:nvPr>
            <p:extLst>
              <p:ext uri="{D42A27DB-BD31-4B8C-83A1-F6EECF244321}">
                <p14:modId xmlns="" xmlns:p14="http://schemas.microsoft.com/office/powerpoint/2010/main" val="3620840612"/>
              </p:ext>
            </p:extLst>
          </p:nvPr>
        </p:nvGraphicFramePr>
        <p:xfrm>
          <a:off x="251520" y="973756"/>
          <a:ext cx="4536505" cy="2595880"/>
        </p:xfrm>
        <a:graphic>
          <a:graphicData uri="http://schemas.openxmlformats.org/drawingml/2006/table">
            <a:tbl>
              <a:tblPr firstRow="1" bandRow="1">
                <a:tableStyleId>{7DF18680-E054-41AD-8BC1-D1AEF772440D}</a:tableStyleId>
              </a:tblPr>
              <a:tblGrid>
                <a:gridCol w="1008112"/>
                <a:gridCol w="1224137"/>
                <a:gridCol w="2304256"/>
              </a:tblGrid>
              <a:tr h="370840">
                <a:tc>
                  <a:txBody>
                    <a:bodyPr/>
                    <a:lstStyle/>
                    <a:p>
                      <a:pPr algn="r" rtl="1"/>
                      <a:r>
                        <a:rPr lang="ar-DZ" dirty="0" smtClean="0">
                          <a:solidFill>
                            <a:schemeClr val="tx1"/>
                          </a:solidFill>
                          <a:latin typeface="Sakkal Majalla" pitchFamily="2" charset="-78"/>
                          <a:cs typeface="Sakkal Majalla" pitchFamily="2" charset="-78"/>
                        </a:rPr>
                        <a:t>النسبة</a:t>
                      </a:r>
                      <a:endParaRPr lang="fr-FR" dirty="0">
                        <a:solidFill>
                          <a:schemeClr val="tx1"/>
                        </a:solidFill>
                        <a:latin typeface="Sakkal Majalla" pitchFamily="2" charset="-78"/>
                        <a:cs typeface="Sakkal Majalla" pitchFamily="2" charset="-78"/>
                      </a:endParaRPr>
                    </a:p>
                  </a:txBody>
                  <a:tcPr/>
                </a:tc>
                <a:tc>
                  <a:txBody>
                    <a:bodyPr/>
                    <a:lstStyle/>
                    <a:p>
                      <a:pPr algn="r" rtl="1"/>
                      <a:r>
                        <a:rPr lang="ar-DZ" dirty="0" smtClean="0">
                          <a:solidFill>
                            <a:schemeClr val="tx1"/>
                          </a:solidFill>
                          <a:latin typeface="Sakkal Majalla" pitchFamily="2" charset="-78"/>
                          <a:cs typeface="Sakkal Majalla" pitchFamily="2" charset="-78"/>
                        </a:rPr>
                        <a:t>المبلغ</a:t>
                      </a:r>
                      <a:endParaRPr lang="fr-FR" dirty="0">
                        <a:solidFill>
                          <a:schemeClr val="tx1"/>
                        </a:solidFill>
                        <a:latin typeface="Sakkal Majalla" pitchFamily="2" charset="-78"/>
                        <a:cs typeface="Sakkal Majalla" pitchFamily="2" charset="-78"/>
                      </a:endParaRPr>
                    </a:p>
                  </a:txBody>
                  <a:tcPr/>
                </a:tc>
                <a:tc>
                  <a:txBody>
                    <a:bodyPr/>
                    <a:lstStyle/>
                    <a:p>
                      <a:pPr algn="r" rtl="1"/>
                      <a:r>
                        <a:rPr lang="ar-DZ" dirty="0" smtClean="0">
                          <a:solidFill>
                            <a:schemeClr val="tx1"/>
                          </a:solidFill>
                          <a:latin typeface="Sakkal Majalla" pitchFamily="2" charset="-78"/>
                          <a:cs typeface="Sakkal Majalla" pitchFamily="2" charset="-78"/>
                        </a:rPr>
                        <a:t>التدخلات</a:t>
                      </a:r>
                      <a:r>
                        <a:rPr lang="ar-DZ" baseline="0" dirty="0" smtClean="0">
                          <a:solidFill>
                            <a:schemeClr val="tx1"/>
                          </a:solidFill>
                          <a:latin typeface="Sakkal Majalla" pitchFamily="2" charset="-78"/>
                          <a:cs typeface="Sakkal Majalla" pitchFamily="2" charset="-78"/>
                        </a:rPr>
                        <a:t> في </a:t>
                      </a:r>
                      <a:r>
                        <a:rPr lang="ar-TN" baseline="0" dirty="0" smtClean="0">
                          <a:solidFill>
                            <a:schemeClr val="tx1"/>
                          </a:solidFill>
                          <a:latin typeface="Sakkal Majalla" pitchFamily="2" charset="-78"/>
                          <a:cs typeface="Sakkal Majalla" pitchFamily="2" charset="-78"/>
                        </a:rPr>
                        <a:t>2020</a:t>
                      </a:r>
                      <a:endParaRPr lang="fr-FR" dirty="0">
                        <a:solidFill>
                          <a:schemeClr val="tx1"/>
                        </a:solidFill>
                        <a:latin typeface="Sakkal Majalla" pitchFamily="2" charset="-78"/>
                        <a:cs typeface="Sakkal Majalla" pitchFamily="2" charset="-78"/>
                      </a:endParaRPr>
                    </a:p>
                  </a:txBody>
                  <a:tcPr/>
                </a:tc>
              </a:tr>
              <a:tr h="370840">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r" rtl="1"/>
                      <a:endParaRPr lang="fr-FR" dirty="0">
                        <a:solidFill>
                          <a:schemeClr val="tx1"/>
                        </a:solidFill>
                        <a:latin typeface="Sakkal Majalla" pitchFamily="2" charset="-78"/>
                        <a:cs typeface="Sakkal Majalla" pitchFamily="2" charset="-78"/>
                      </a:endParaRPr>
                    </a:p>
                  </a:txBody>
                  <a:tcPr/>
                </a:tc>
                <a:tc>
                  <a:txBody>
                    <a:bodyPr/>
                    <a:lstStyle/>
                    <a:p>
                      <a:pPr algn="l" rtl="1"/>
                      <a:r>
                        <a:rPr lang="ar-DZ" dirty="0" smtClean="0">
                          <a:solidFill>
                            <a:schemeClr val="tx1"/>
                          </a:solidFill>
                          <a:latin typeface="Sakkal Majalla" pitchFamily="2" charset="-78"/>
                          <a:cs typeface="Sakkal Majalla" pitchFamily="2" charset="-78"/>
                        </a:rPr>
                        <a:t>مشاريع قرب مبرمجة في </a:t>
                      </a:r>
                      <a:r>
                        <a:rPr lang="ar-TN" dirty="0" smtClean="0">
                          <a:solidFill>
                            <a:schemeClr val="tx1"/>
                          </a:solidFill>
                          <a:latin typeface="Sakkal Majalla" pitchFamily="2" charset="-78"/>
                          <a:cs typeface="Sakkal Majalla" pitchFamily="2" charset="-78"/>
                        </a:rPr>
                        <a:t>2020</a:t>
                      </a:r>
                      <a:r>
                        <a:rPr lang="ar-DZ" dirty="0" smtClean="0">
                          <a:solidFill>
                            <a:schemeClr val="tx1"/>
                          </a:solidFill>
                          <a:latin typeface="Sakkal Majalla" pitchFamily="2" charset="-78"/>
                          <a:cs typeface="Sakkal Majalla" pitchFamily="2" charset="-78"/>
                        </a:rPr>
                        <a:t>: </a:t>
                      </a:r>
                      <a:endParaRPr lang="fr-FR" dirty="0">
                        <a:solidFill>
                          <a:schemeClr val="tx1"/>
                        </a:solidFill>
                        <a:latin typeface="Sakkal Majalla" pitchFamily="2" charset="-78"/>
                        <a:cs typeface="Sakkal Majalla" pitchFamily="2" charset="-78"/>
                      </a:endParaRPr>
                    </a:p>
                  </a:txBody>
                  <a:tcPr/>
                </a:tc>
              </a:tr>
              <a:tr h="370840">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l" rtl="1"/>
                      <a:r>
                        <a:rPr lang="ar-DZ" dirty="0" smtClean="0">
                          <a:solidFill>
                            <a:schemeClr val="tx1"/>
                          </a:solidFill>
                          <a:latin typeface="Sakkal Majalla" pitchFamily="2" charset="-78"/>
                          <a:cs typeface="Sakkal Majalla" pitchFamily="2" charset="-78"/>
                        </a:rPr>
                        <a:t>مشاريع مهيكلة مبرمجة في </a:t>
                      </a:r>
                      <a:r>
                        <a:rPr lang="ar-TN" dirty="0" smtClean="0">
                          <a:solidFill>
                            <a:schemeClr val="tx1"/>
                          </a:solidFill>
                          <a:latin typeface="Sakkal Majalla" pitchFamily="2" charset="-78"/>
                          <a:cs typeface="Sakkal Majalla" pitchFamily="2" charset="-78"/>
                        </a:rPr>
                        <a:t>2020</a:t>
                      </a:r>
                      <a:r>
                        <a:rPr lang="ar-DZ" dirty="0" smtClean="0">
                          <a:solidFill>
                            <a:schemeClr val="tx1"/>
                          </a:solidFill>
                          <a:latin typeface="Sakkal Majalla" pitchFamily="2" charset="-78"/>
                          <a:cs typeface="Sakkal Majalla" pitchFamily="2" charset="-78"/>
                        </a:rPr>
                        <a:t>: </a:t>
                      </a:r>
                      <a:endParaRPr lang="fr-FR" dirty="0">
                        <a:solidFill>
                          <a:schemeClr val="tx1"/>
                        </a:solidFill>
                        <a:latin typeface="Sakkal Majalla" pitchFamily="2" charset="-78"/>
                        <a:cs typeface="Sakkal Majalla" pitchFamily="2" charset="-78"/>
                      </a:endParaRPr>
                    </a:p>
                  </a:txBody>
                  <a:tcPr/>
                </a:tc>
              </a:tr>
              <a:tr h="370840">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l" rtl="1"/>
                      <a:r>
                        <a:rPr lang="ar-DZ" dirty="0" smtClean="0">
                          <a:solidFill>
                            <a:schemeClr val="tx1"/>
                          </a:solidFill>
                          <a:latin typeface="Sakkal Majalla" pitchFamily="2" charset="-78"/>
                          <a:cs typeface="Sakkal Majalla" pitchFamily="2" charset="-78"/>
                        </a:rPr>
                        <a:t>مشاريع إدارية مبرمجة في </a:t>
                      </a:r>
                      <a:r>
                        <a:rPr lang="ar-TN" dirty="0" smtClean="0">
                          <a:solidFill>
                            <a:schemeClr val="tx1"/>
                          </a:solidFill>
                          <a:latin typeface="Sakkal Majalla" pitchFamily="2" charset="-78"/>
                          <a:cs typeface="Sakkal Majalla" pitchFamily="2" charset="-78"/>
                        </a:rPr>
                        <a:t>2020</a:t>
                      </a:r>
                      <a:r>
                        <a:rPr lang="ar-DZ" dirty="0" smtClean="0">
                          <a:solidFill>
                            <a:schemeClr val="tx1"/>
                          </a:solidFill>
                          <a:latin typeface="Sakkal Majalla" pitchFamily="2" charset="-78"/>
                          <a:cs typeface="Sakkal Majalla" pitchFamily="2" charset="-78"/>
                        </a:rPr>
                        <a:t>: </a:t>
                      </a:r>
                      <a:endParaRPr lang="fr-FR" dirty="0">
                        <a:solidFill>
                          <a:schemeClr val="tx1"/>
                        </a:solidFill>
                        <a:latin typeface="Sakkal Majalla" pitchFamily="2" charset="-78"/>
                        <a:cs typeface="Sakkal Majalla" pitchFamily="2" charset="-78"/>
                      </a:endParaRPr>
                    </a:p>
                  </a:txBody>
                  <a:tcPr/>
                </a:tc>
              </a:tr>
              <a:tr h="370840">
                <a:tc>
                  <a:txBody>
                    <a:bodyPr/>
                    <a:lstStyle/>
                    <a:p>
                      <a:pPr algn="r" rtl="1"/>
                      <a:endParaRPr lang="fr-FR" dirty="0">
                        <a:solidFill>
                          <a:schemeClr val="tx1"/>
                        </a:solidFill>
                        <a:latin typeface="Sakkal Majalla" pitchFamily="2" charset="-78"/>
                        <a:cs typeface="Sakkal Majalla" pitchFamily="2" charset="-78"/>
                      </a:endParaRPr>
                    </a:p>
                  </a:txBody>
                  <a:tcPr>
                    <a:solidFill>
                      <a:schemeClr val="tx1"/>
                    </a:solidFill>
                  </a:tcPr>
                </a:tc>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l" rtl="1"/>
                      <a:r>
                        <a:rPr lang="ar-DZ" dirty="0" smtClean="0">
                          <a:solidFill>
                            <a:schemeClr val="tx1"/>
                          </a:solidFill>
                          <a:latin typeface="Sakkal Majalla" pitchFamily="2" charset="-78"/>
                          <a:cs typeface="Sakkal Majalla" pitchFamily="2" charset="-78"/>
                        </a:rPr>
                        <a:t>مشاريع متواصلة:</a:t>
                      </a:r>
                      <a:endParaRPr lang="fr-FR" dirty="0">
                        <a:solidFill>
                          <a:schemeClr val="tx1"/>
                        </a:solidFill>
                        <a:latin typeface="Sakkal Majalla" pitchFamily="2" charset="-78"/>
                        <a:cs typeface="Sakkal Majalla" pitchFamily="2" charset="-78"/>
                      </a:endParaRPr>
                    </a:p>
                  </a:txBody>
                  <a:tcPr/>
                </a:tc>
              </a:tr>
              <a:tr h="370840">
                <a:tc>
                  <a:txBody>
                    <a:bodyPr/>
                    <a:lstStyle/>
                    <a:p>
                      <a:pPr algn="r" rtl="1"/>
                      <a:endParaRPr lang="fr-FR" dirty="0">
                        <a:solidFill>
                          <a:schemeClr val="tx1"/>
                        </a:solidFill>
                        <a:latin typeface="Sakkal Majalla" pitchFamily="2" charset="-78"/>
                        <a:cs typeface="Sakkal Majalla" pitchFamily="2" charset="-78"/>
                      </a:endParaRPr>
                    </a:p>
                  </a:txBody>
                  <a:tcPr>
                    <a:solidFill>
                      <a:schemeClr val="tx1"/>
                    </a:solidFill>
                  </a:tcPr>
                </a:tc>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l" rtl="1"/>
                      <a:r>
                        <a:rPr lang="ar-DZ" dirty="0" smtClean="0">
                          <a:solidFill>
                            <a:schemeClr val="tx1"/>
                          </a:solidFill>
                          <a:latin typeface="Sakkal Majalla" pitchFamily="2" charset="-78"/>
                          <a:cs typeface="Sakkal Majalla" pitchFamily="2" charset="-78"/>
                        </a:rPr>
                        <a:t>برامج وطنية: </a:t>
                      </a:r>
                      <a:endParaRPr lang="fr-FR" dirty="0">
                        <a:solidFill>
                          <a:schemeClr val="tx1"/>
                        </a:solidFill>
                        <a:latin typeface="Sakkal Majalla" pitchFamily="2" charset="-78"/>
                        <a:cs typeface="Sakkal Majalla" pitchFamily="2" charset="-78"/>
                      </a:endParaRPr>
                    </a:p>
                  </a:txBody>
                  <a:tcPr/>
                </a:tc>
              </a:tr>
              <a:tr h="370840">
                <a:tc>
                  <a:txBody>
                    <a:bodyPr/>
                    <a:lstStyle/>
                    <a:p>
                      <a:pPr algn="r" rtl="1"/>
                      <a:endParaRPr lang="fr-FR" dirty="0">
                        <a:solidFill>
                          <a:schemeClr val="tx1"/>
                        </a:solidFill>
                        <a:latin typeface="Sakkal Majalla" pitchFamily="2" charset="-78"/>
                        <a:cs typeface="Sakkal Majalla" pitchFamily="2" charset="-78"/>
                      </a:endParaRPr>
                    </a:p>
                  </a:txBody>
                  <a:tcPr>
                    <a:solidFill>
                      <a:schemeClr val="tx1"/>
                    </a:solidFill>
                  </a:tcPr>
                </a:tc>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l" rtl="1"/>
                      <a:r>
                        <a:rPr lang="ar-DZ" dirty="0" smtClean="0">
                          <a:solidFill>
                            <a:schemeClr val="tx1"/>
                          </a:solidFill>
                          <a:latin typeface="Sakkal Majalla" pitchFamily="2" charset="-78"/>
                          <a:cs typeface="Sakkal Majalla" pitchFamily="2" charset="-78"/>
                        </a:rPr>
                        <a:t>برامج أخرى:</a:t>
                      </a:r>
                      <a:endParaRPr lang="fr-FR" dirty="0">
                        <a:solidFill>
                          <a:schemeClr val="tx1"/>
                        </a:solidFill>
                        <a:latin typeface="Sakkal Majalla" pitchFamily="2" charset="-78"/>
                        <a:cs typeface="Sakkal Majalla" pitchFamily="2" charset="-78"/>
                      </a:endParaRPr>
                    </a:p>
                  </a:txBody>
                  <a:tcPr/>
                </a:tc>
              </a:tr>
            </a:tbl>
          </a:graphicData>
        </a:graphic>
      </p:graphicFrame>
      <p:graphicFrame>
        <p:nvGraphicFramePr>
          <p:cNvPr id="7" name="Tableau 6"/>
          <p:cNvGraphicFramePr>
            <a:graphicFrameLocks noGrp="1"/>
          </p:cNvGraphicFramePr>
          <p:nvPr>
            <p:extLst>
              <p:ext uri="{D42A27DB-BD31-4B8C-83A1-F6EECF244321}">
                <p14:modId xmlns="" xmlns:p14="http://schemas.microsoft.com/office/powerpoint/2010/main" val="2958047047"/>
              </p:ext>
            </p:extLst>
          </p:nvPr>
        </p:nvGraphicFramePr>
        <p:xfrm>
          <a:off x="5139029" y="3284984"/>
          <a:ext cx="3449017" cy="1854200"/>
        </p:xfrm>
        <a:graphic>
          <a:graphicData uri="http://schemas.openxmlformats.org/drawingml/2006/table">
            <a:tbl>
              <a:tblPr firstRow="1" bandRow="1">
                <a:tableStyleId>{F5AB1C69-6EDB-4FF4-983F-18BD219EF322}</a:tableStyleId>
              </a:tblPr>
              <a:tblGrid>
                <a:gridCol w="1008112"/>
                <a:gridCol w="2440905"/>
              </a:tblGrid>
              <a:tr h="370840">
                <a:tc>
                  <a:txBody>
                    <a:bodyPr/>
                    <a:lstStyle/>
                    <a:p>
                      <a:pPr algn="r" rtl="1"/>
                      <a:endParaRPr lang="fr-FR" dirty="0">
                        <a:solidFill>
                          <a:schemeClr val="tx1"/>
                        </a:solidFill>
                        <a:latin typeface="Sakkal Majalla" pitchFamily="2" charset="-78"/>
                        <a:cs typeface="Sakkal Majalla" pitchFamily="2" charset="-78"/>
                      </a:endParaRPr>
                    </a:p>
                  </a:txBody>
                  <a:tcPr/>
                </a:tc>
                <a:tc>
                  <a:txBody>
                    <a:bodyPr/>
                    <a:lstStyle/>
                    <a:p>
                      <a:pPr algn="r" rtl="1"/>
                      <a:r>
                        <a:rPr lang="ar-DZ" dirty="0" smtClean="0">
                          <a:solidFill>
                            <a:schemeClr val="tx1"/>
                          </a:solidFill>
                          <a:latin typeface="Sakkal Majalla" pitchFamily="2" charset="-78"/>
                          <a:cs typeface="Sakkal Majalla" pitchFamily="2" charset="-78"/>
                        </a:rPr>
                        <a:t>برامج القرب</a:t>
                      </a:r>
                      <a:endParaRPr lang="fr-FR" dirty="0">
                        <a:solidFill>
                          <a:schemeClr val="tx1"/>
                        </a:solidFill>
                        <a:latin typeface="Sakkal Majalla" pitchFamily="2" charset="-78"/>
                        <a:cs typeface="Sakkal Majalla" pitchFamily="2" charset="-78"/>
                      </a:endParaRPr>
                    </a:p>
                  </a:txBody>
                  <a:tcPr/>
                </a:tc>
              </a:tr>
              <a:tr h="370840">
                <a:tc>
                  <a:txBody>
                    <a:bodyPr/>
                    <a:lstStyle/>
                    <a:p>
                      <a:pPr algn="r" rtl="1"/>
                      <a:endParaRPr lang="fr-FR" dirty="0">
                        <a:solidFill>
                          <a:schemeClr val="tx1"/>
                        </a:solidFill>
                        <a:latin typeface="Sakkal Majalla" pitchFamily="2" charset="-78"/>
                        <a:cs typeface="Sakkal Majalla" pitchFamily="2" charset="-78"/>
                      </a:endParaRPr>
                    </a:p>
                  </a:txBody>
                  <a:tcPr/>
                </a:tc>
                <a:tc>
                  <a:txBody>
                    <a:bodyPr/>
                    <a:lstStyle/>
                    <a:p>
                      <a:pPr algn="l" rtl="1"/>
                      <a:r>
                        <a:rPr lang="ar-DZ" dirty="0" smtClean="0">
                          <a:solidFill>
                            <a:schemeClr val="tx1"/>
                          </a:solidFill>
                          <a:latin typeface="Sakkal Majalla" pitchFamily="2" charset="-78"/>
                          <a:cs typeface="Sakkal Majalla" pitchFamily="2" charset="-78"/>
                        </a:rPr>
                        <a:t>العدد</a:t>
                      </a:r>
                      <a:r>
                        <a:rPr lang="ar-DZ" baseline="0" dirty="0" smtClean="0">
                          <a:solidFill>
                            <a:schemeClr val="tx1"/>
                          </a:solidFill>
                          <a:latin typeface="Sakkal Majalla" pitchFamily="2" charset="-78"/>
                          <a:cs typeface="Sakkal Majalla" pitchFamily="2" charset="-78"/>
                        </a:rPr>
                        <a:t> الجملي للمناطق:</a:t>
                      </a:r>
                      <a:endParaRPr lang="fr-FR" dirty="0">
                        <a:solidFill>
                          <a:schemeClr val="tx1"/>
                        </a:solidFill>
                        <a:latin typeface="Sakkal Majalla" pitchFamily="2" charset="-78"/>
                        <a:cs typeface="Sakkal Majalla" pitchFamily="2" charset="-78"/>
                      </a:endParaRPr>
                    </a:p>
                  </a:txBody>
                  <a:tcPr/>
                </a:tc>
              </a:tr>
              <a:tr h="370840">
                <a:tc>
                  <a:txBody>
                    <a:bodyPr/>
                    <a:lstStyle/>
                    <a:p>
                      <a:pPr algn="r" rtl="1"/>
                      <a:endParaRPr lang="fr-FR" dirty="0">
                        <a:solidFill>
                          <a:schemeClr val="tx1"/>
                        </a:solidFill>
                        <a:latin typeface="Sakkal Majalla" pitchFamily="2" charset="-78"/>
                        <a:cs typeface="Sakkal Majalla" pitchFamily="2" charset="-78"/>
                      </a:endParaRPr>
                    </a:p>
                  </a:txBody>
                  <a:tcPr/>
                </a:tc>
                <a:tc>
                  <a:txBody>
                    <a:bodyPr/>
                    <a:lstStyle/>
                    <a:p>
                      <a:pPr algn="l" rtl="1"/>
                      <a:r>
                        <a:rPr lang="ar-DZ" dirty="0" smtClean="0">
                          <a:solidFill>
                            <a:schemeClr val="tx1"/>
                          </a:solidFill>
                          <a:latin typeface="Sakkal Majalla" pitchFamily="2" charset="-78"/>
                          <a:cs typeface="Sakkal Majalla" pitchFamily="2" charset="-78"/>
                        </a:rPr>
                        <a:t>عدد المناطق المبرمجة للتدخل:</a:t>
                      </a:r>
                      <a:endParaRPr lang="fr-FR" dirty="0">
                        <a:solidFill>
                          <a:schemeClr val="tx1"/>
                        </a:solidFill>
                        <a:latin typeface="Sakkal Majalla" pitchFamily="2" charset="-78"/>
                        <a:cs typeface="Sakkal Majalla" pitchFamily="2" charset="-78"/>
                      </a:endParaRPr>
                    </a:p>
                  </a:txBody>
                  <a:tcPr/>
                </a:tc>
              </a:tr>
              <a:tr h="370840">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l" rtl="1"/>
                      <a:r>
                        <a:rPr lang="ar-DZ" dirty="0" smtClean="0">
                          <a:solidFill>
                            <a:schemeClr val="tx1"/>
                          </a:solidFill>
                          <a:latin typeface="Sakkal Majalla" pitchFamily="2" charset="-78"/>
                          <a:cs typeface="Sakkal Majalla" pitchFamily="2" charset="-78"/>
                        </a:rPr>
                        <a:t>العدد الجملي للسكان: </a:t>
                      </a:r>
                      <a:endParaRPr lang="fr-FR" dirty="0">
                        <a:solidFill>
                          <a:schemeClr val="tx1"/>
                        </a:solidFill>
                        <a:latin typeface="Sakkal Majalla" pitchFamily="2" charset="-78"/>
                        <a:cs typeface="Sakkal Majalla" pitchFamily="2" charset="-78"/>
                      </a:endParaRPr>
                    </a:p>
                  </a:txBody>
                  <a:tcPr/>
                </a:tc>
              </a:tr>
              <a:tr h="370840">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ar-DZ" dirty="0" smtClean="0">
                          <a:solidFill>
                            <a:schemeClr val="tx1"/>
                          </a:solidFill>
                          <a:latin typeface="Sakkal Majalla" pitchFamily="2" charset="-78"/>
                          <a:cs typeface="Sakkal Majalla" pitchFamily="2" charset="-78"/>
                        </a:rPr>
                        <a:t>العدد الجملي للمستفيدين:</a:t>
                      </a:r>
                      <a:endParaRPr lang="fr-FR" dirty="0">
                        <a:solidFill>
                          <a:schemeClr val="tx1"/>
                        </a:solidFill>
                        <a:latin typeface="Sakkal Majalla" pitchFamily="2" charset="-78"/>
                        <a:cs typeface="Sakkal Majalla" pitchFamily="2" charset="-78"/>
                      </a:endParaRPr>
                    </a:p>
                  </a:txBody>
                  <a:tcPr/>
                </a:tc>
              </a:tr>
            </a:tbl>
          </a:graphicData>
        </a:graphic>
      </p:graphicFrame>
      <p:graphicFrame>
        <p:nvGraphicFramePr>
          <p:cNvPr id="10" name="Tableau 9"/>
          <p:cNvGraphicFramePr>
            <a:graphicFrameLocks noGrp="1"/>
          </p:cNvGraphicFramePr>
          <p:nvPr>
            <p:extLst>
              <p:ext uri="{D42A27DB-BD31-4B8C-83A1-F6EECF244321}">
                <p14:modId xmlns="" xmlns:p14="http://schemas.microsoft.com/office/powerpoint/2010/main" val="752664719"/>
              </p:ext>
            </p:extLst>
          </p:nvPr>
        </p:nvGraphicFramePr>
        <p:xfrm>
          <a:off x="251520" y="3717032"/>
          <a:ext cx="3902618" cy="1483360"/>
        </p:xfrm>
        <a:graphic>
          <a:graphicData uri="http://schemas.openxmlformats.org/drawingml/2006/table">
            <a:tbl>
              <a:tblPr firstRow="1" bandRow="1">
                <a:tableStyleId>{ED083AE6-46FA-4A59-8FB0-9F97EB10719F}</a:tableStyleId>
              </a:tblPr>
              <a:tblGrid>
                <a:gridCol w="1140695"/>
                <a:gridCol w="2761923"/>
              </a:tblGrid>
              <a:tr h="370840">
                <a:tc>
                  <a:txBody>
                    <a:bodyPr/>
                    <a:lstStyle/>
                    <a:p>
                      <a:pPr algn="r" rtl="1"/>
                      <a:endParaRPr lang="fr-FR" dirty="0">
                        <a:solidFill>
                          <a:schemeClr val="tx1"/>
                        </a:solidFill>
                        <a:latin typeface="Sakkal Majalla" pitchFamily="2" charset="-78"/>
                        <a:cs typeface="Sakkal Majalla" pitchFamily="2" charset="-78"/>
                      </a:endParaRPr>
                    </a:p>
                  </a:txBody>
                  <a:tcPr/>
                </a:tc>
                <a:tc>
                  <a:txBody>
                    <a:bodyPr/>
                    <a:lstStyle/>
                    <a:p>
                      <a:pPr algn="r" rtl="1"/>
                      <a:r>
                        <a:rPr lang="ar-DZ" dirty="0" smtClean="0">
                          <a:latin typeface="Sakkal Majalla" pitchFamily="2" charset="-78"/>
                          <a:cs typeface="Sakkal Majalla" pitchFamily="2" charset="-78"/>
                        </a:rPr>
                        <a:t>مؤشرات المشاركة الجلسات العامة</a:t>
                      </a:r>
                      <a:endParaRPr lang="fr-FR" dirty="0">
                        <a:solidFill>
                          <a:schemeClr val="tx1"/>
                        </a:solidFill>
                        <a:latin typeface="Sakkal Majalla" pitchFamily="2" charset="-78"/>
                        <a:cs typeface="Sakkal Majalla" pitchFamily="2" charset="-78"/>
                      </a:endParaRPr>
                    </a:p>
                  </a:txBody>
                  <a:tcPr/>
                </a:tc>
              </a:tr>
              <a:tr h="370840">
                <a:tc>
                  <a:txBody>
                    <a:bodyPr/>
                    <a:lstStyle/>
                    <a:p>
                      <a:pPr algn="r" rtl="1"/>
                      <a:endParaRPr lang="fr-FR" dirty="0">
                        <a:solidFill>
                          <a:schemeClr val="tx1"/>
                        </a:solidFill>
                        <a:latin typeface="Sakkal Majalla" pitchFamily="2" charset="-78"/>
                        <a:cs typeface="Sakkal Majalla" pitchFamily="2" charset="-78"/>
                      </a:endParaRPr>
                    </a:p>
                  </a:txBody>
                  <a:tcPr/>
                </a:tc>
                <a:tc>
                  <a:txBody>
                    <a:bodyPr/>
                    <a:lstStyle/>
                    <a:p>
                      <a:pPr algn="l" rtl="1"/>
                      <a:r>
                        <a:rPr lang="ar-DZ" dirty="0" smtClean="0">
                          <a:latin typeface="Sakkal Majalla" pitchFamily="2" charset="-78"/>
                          <a:cs typeface="Sakkal Majalla" pitchFamily="2" charset="-78"/>
                        </a:rPr>
                        <a:t>نسبة المشاركة</a:t>
                      </a:r>
                      <a:r>
                        <a:rPr lang="ar-DZ" baseline="0" dirty="0" smtClean="0">
                          <a:latin typeface="Sakkal Majalla" pitchFamily="2" charset="-78"/>
                          <a:cs typeface="Sakkal Majalla" pitchFamily="2" charset="-78"/>
                        </a:rPr>
                        <a:t>:</a:t>
                      </a:r>
                      <a:endParaRPr lang="fr-FR" dirty="0">
                        <a:solidFill>
                          <a:schemeClr val="tx1"/>
                        </a:solidFill>
                        <a:latin typeface="Sakkal Majalla" pitchFamily="2" charset="-78"/>
                        <a:cs typeface="Sakkal Majalla" pitchFamily="2" charset="-78"/>
                      </a:endParaRPr>
                    </a:p>
                  </a:txBody>
                  <a:tcPr/>
                </a:tc>
              </a:tr>
              <a:tr h="370840">
                <a:tc>
                  <a:txBody>
                    <a:bodyPr/>
                    <a:lstStyle/>
                    <a:p>
                      <a:pPr algn="r" rtl="1"/>
                      <a:endParaRPr lang="fr-FR" dirty="0">
                        <a:solidFill>
                          <a:schemeClr val="tx1"/>
                        </a:solidFill>
                        <a:latin typeface="Sakkal Majalla" pitchFamily="2" charset="-78"/>
                        <a:cs typeface="Sakkal Majalla" pitchFamily="2" charset="-78"/>
                      </a:endParaRPr>
                    </a:p>
                  </a:txBody>
                  <a:tcPr/>
                </a:tc>
                <a:tc>
                  <a:txBody>
                    <a:bodyPr/>
                    <a:lstStyle/>
                    <a:p>
                      <a:pPr algn="l" rtl="1"/>
                      <a:r>
                        <a:rPr lang="ar-DZ" dirty="0" smtClean="0">
                          <a:latin typeface="Sakkal Majalla" pitchFamily="2" charset="-78"/>
                          <a:cs typeface="Sakkal Majalla" pitchFamily="2" charset="-78"/>
                        </a:rPr>
                        <a:t>نسبة مشاركة النساء:</a:t>
                      </a:r>
                      <a:endParaRPr lang="fr-FR" dirty="0">
                        <a:solidFill>
                          <a:schemeClr val="tx1"/>
                        </a:solidFill>
                        <a:latin typeface="Sakkal Majalla" pitchFamily="2" charset="-78"/>
                        <a:cs typeface="Sakkal Majalla" pitchFamily="2" charset="-78"/>
                      </a:endParaRPr>
                    </a:p>
                  </a:txBody>
                  <a:tcPr/>
                </a:tc>
              </a:tr>
              <a:tr h="370840">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l" rtl="1"/>
                      <a:r>
                        <a:rPr lang="ar-DZ" dirty="0" smtClean="0">
                          <a:latin typeface="Sakkal Majalla" pitchFamily="2" charset="-78"/>
                          <a:cs typeface="Sakkal Majalla" pitchFamily="2" charset="-78"/>
                        </a:rPr>
                        <a:t>نسبة مشاركة الشباب: </a:t>
                      </a:r>
                      <a:endParaRPr lang="fr-FR" dirty="0">
                        <a:solidFill>
                          <a:schemeClr val="tx1"/>
                        </a:solidFill>
                        <a:latin typeface="Sakkal Majalla" pitchFamily="2" charset="-78"/>
                        <a:cs typeface="Sakkal Majalla" pitchFamily="2" charset="-78"/>
                      </a:endParaRPr>
                    </a:p>
                  </a:txBody>
                  <a:tcPr/>
                </a:tc>
              </a:tr>
            </a:tbl>
          </a:graphicData>
        </a:graphic>
      </p:graphicFrame>
      <p:graphicFrame>
        <p:nvGraphicFramePr>
          <p:cNvPr id="11" name="Tableau 10"/>
          <p:cNvGraphicFramePr>
            <a:graphicFrameLocks noGrp="1"/>
          </p:cNvGraphicFramePr>
          <p:nvPr>
            <p:extLst>
              <p:ext uri="{D42A27DB-BD31-4B8C-83A1-F6EECF244321}">
                <p14:modId xmlns="" xmlns:p14="http://schemas.microsoft.com/office/powerpoint/2010/main" val="3478548224"/>
              </p:ext>
            </p:extLst>
          </p:nvPr>
        </p:nvGraphicFramePr>
        <p:xfrm>
          <a:off x="827581" y="5379720"/>
          <a:ext cx="7848874" cy="1463040"/>
        </p:xfrm>
        <a:graphic>
          <a:graphicData uri="http://schemas.openxmlformats.org/drawingml/2006/table">
            <a:tbl>
              <a:tblPr firstRow="1" bandRow="1">
                <a:tableStyleId>{BDBED569-4797-4DF1-A0F4-6AAB3CD982D8}</a:tableStyleId>
              </a:tblPr>
              <a:tblGrid>
                <a:gridCol w="1057619"/>
                <a:gridCol w="1057619"/>
                <a:gridCol w="1057619"/>
                <a:gridCol w="1057619"/>
                <a:gridCol w="1057619"/>
                <a:gridCol w="2560779"/>
              </a:tblGrid>
              <a:tr h="321294">
                <a:tc>
                  <a:txBody>
                    <a:bodyPr/>
                    <a:lstStyle/>
                    <a:p>
                      <a:pPr algn="r" rtl="1"/>
                      <a:r>
                        <a:rPr lang="ar-DZ" dirty="0" smtClean="0">
                          <a:latin typeface="Sakkal Majalla" pitchFamily="2" charset="-78"/>
                          <a:cs typeface="Sakkal Majalla" pitchFamily="2" charset="-78"/>
                        </a:rPr>
                        <a:t>........</a:t>
                      </a:r>
                      <a:endParaRPr lang="fr-FR" dirty="0">
                        <a:solidFill>
                          <a:schemeClr val="tx1"/>
                        </a:solidFill>
                        <a:latin typeface="Sakkal Majalla" pitchFamily="2" charset="-78"/>
                        <a:cs typeface="Sakkal Majalla" pitchFamily="2" charset="-78"/>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dirty="0" smtClean="0">
                          <a:latin typeface="Sakkal Majalla" pitchFamily="2" charset="-78"/>
                          <a:cs typeface="Sakkal Majalla" pitchFamily="2" charset="-78"/>
                        </a:rPr>
                        <a:t>منطقة 4</a:t>
                      </a:r>
                      <a:endParaRPr lang="fr-FR" dirty="0">
                        <a:solidFill>
                          <a:schemeClr val="tx1"/>
                        </a:solidFill>
                        <a:latin typeface="Sakkal Majalla" pitchFamily="2" charset="-78"/>
                        <a:cs typeface="Sakkal Majalla" pitchFamily="2" charset="-78"/>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dirty="0" smtClean="0">
                          <a:latin typeface="Sakkal Majalla" pitchFamily="2" charset="-78"/>
                          <a:cs typeface="Sakkal Majalla" pitchFamily="2" charset="-78"/>
                        </a:rPr>
                        <a:t>منطقة 3</a:t>
                      </a:r>
                      <a:endParaRPr lang="fr-FR" dirty="0">
                        <a:solidFill>
                          <a:schemeClr val="tx1"/>
                        </a:solidFill>
                        <a:latin typeface="Sakkal Majalla" pitchFamily="2" charset="-78"/>
                        <a:cs typeface="Sakkal Majalla" pitchFamily="2" charset="-78"/>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dirty="0" smtClean="0">
                          <a:latin typeface="Sakkal Majalla" pitchFamily="2" charset="-78"/>
                          <a:cs typeface="Sakkal Majalla" pitchFamily="2" charset="-78"/>
                        </a:rPr>
                        <a:t>منطقة 2</a:t>
                      </a:r>
                      <a:endParaRPr lang="fr-FR" dirty="0">
                        <a:solidFill>
                          <a:schemeClr val="tx1"/>
                        </a:solidFill>
                        <a:latin typeface="Sakkal Majalla" pitchFamily="2" charset="-78"/>
                        <a:cs typeface="Sakkal Majalla" pitchFamily="2" charset="-78"/>
                      </a:endParaRPr>
                    </a:p>
                  </a:txBody>
                  <a:tcPr/>
                </a:tc>
                <a:tc>
                  <a:txBody>
                    <a:bodyPr/>
                    <a:lstStyle/>
                    <a:p>
                      <a:pPr algn="r" rtl="1"/>
                      <a:r>
                        <a:rPr lang="ar-DZ" dirty="0" smtClean="0">
                          <a:latin typeface="Sakkal Majalla" pitchFamily="2" charset="-78"/>
                          <a:cs typeface="Sakkal Majalla" pitchFamily="2" charset="-78"/>
                        </a:rPr>
                        <a:t>منطقة 1</a:t>
                      </a:r>
                      <a:endParaRPr lang="fr-FR" dirty="0">
                        <a:solidFill>
                          <a:schemeClr val="tx1"/>
                        </a:solidFill>
                        <a:latin typeface="Sakkal Majalla" pitchFamily="2" charset="-78"/>
                        <a:cs typeface="Sakkal Majalla" pitchFamily="2" charset="-78"/>
                      </a:endParaRPr>
                    </a:p>
                  </a:txBody>
                  <a:tcPr/>
                </a:tc>
                <a:tc>
                  <a:txBody>
                    <a:bodyPr/>
                    <a:lstStyle/>
                    <a:p>
                      <a:pPr algn="r" rtl="1"/>
                      <a:r>
                        <a:rPr lang="ar-DZ" dirty="0" smtClean="0">
                          <a:latin typeface="Sakkal Majalla" pitchFamily="2" charset="-78"/>
                          <a:cs typeface="Sakkal Majalla" pitchFamily="2" charset="-78"/>
                        </a:rPr>
                        <a:t>مؤشرات المشاركة لجلسات المناطق</a:t>
                      </a:r>
                      <a:endParaRPr lang="fr-FR" dirty="0">
                        <a:solidFill>
                          <a:schemeClr val="tx1"/>
                        </a:solidFill>
                        <a:latin typeface="Sakkal Majalla" pitchFamily="2" charset="-78"/>
                        <a:cs typeface="Sakkal Majalla" pitchFamily="2" charset="-78"/>
                      </a:endParaRPr>
                    </a:p>
                  </a:txBody>
                  <a:tcPr/>
                </a:tc>
              </a:tr>
              <a:tr h="321294">
                <a:tc>
                  <a:txBody>
                    <a:bodyPr/>
                    <a:lstStyle/>
                    <a:p>
                      <a:pPr algn="r" rtl="1"/>
                      <a:endParaRPr lang="fr-FR" dirty="0">
                        <a:solidFill>
                          <a:schemeClr val="tx1"/>
                        </a:solidFill>
                        <a:latin typeface="Sakkal Majalla" pitchFamily="2" charset="-78"/>
                        <a:cs typeface="Sakkal Majalla" pitchFamily="2" charset="-78"/>
                      </a:endParaRPr>
                    </a:p>
                  </a:txBody>
                  <a:tcPr/>
                </a:tc>
                <a:tc>
                  <a:txBody>
                    <a:bodyPr/>
                    <a:lstStyle/>
                    <a:p>
                      <a:pPr algn="r" rtl="1"/>
                      <a:endParaRPr lang="fr-FR" dirty="0">
                        <a:solidFill>
                          <a:schemeClr val="tx1"/>
                        </a:solidFill>
                        <a:latin typeface="Sakkal Majalla" pitchFamily="2" charset="-78"/>
                        <a:cs typeface="Sakkal Majalla" pitchFamily="2" charset="-78"/>
                      </a:endParaRPr>
                    </a:p>
                  </a:txBody>
                  <a:tcPr/>
                </a:tc>
                <a:tc>
                  <a:txBody>
                    <a:bodyPr/>
                    <a:lstStyle/>
                    <a:p>
                      <a:pPr algn="r" rtl="1"/>
                      <a:endParaRPr lang="fr-FR" dirty="0">
                        <a:solidFill>
                          <a:schemeClr val="tx1"/>
                        </a:solidFill>
                        <a:latin typeface="Sakkal Majalla" pitchFamily="2" charset="-78"/>
                        <a:cs typeface="Sakkal Majalla" pitchFamily="2" charset="-78"/>
                      </a:endParaRPr>
                    </a:p>
                  </a:txBody>
                  <a:tcPr/>
                </a:tc>
                <a:tc>
                  <a:txBody>
                    <a:bodyPr/>
                    <a:lstStyle/>
                    <a:p>
                      <a:pPr algn="r" rtl="1"/>
                      <a:endParaRPr lang="fr-FR" dirty="0">
                        <a:solidFill>
                          <a:schemeClr val="tx1"/>
                        </a:solidFill>
                        <a:latin typeface="Sakkal Majalla" pitchFamily="2" charset="-78"/>
                        <a:cs typeface="Sakkal Majalla" pitchFamily="2" charset="-78"/>
                      </a:endParaRPr>
                    </a:p>
                  </a:txBody>
                  <a:tcPr/>
                </a:tc>
                <a:tc>
                  <a:txBody>
                    <a:bodyPr/>
                    <a:lstStyle/>
                    <a:p>
                      <a:pPr algn="r" rtl="1"/>
                      <a:endParaRPr lang="fr-FR" dirty="0">
                        <a:solidFill>
                          <a:schemeClr val="tx1"/>
                        </a:solidFill>
                        <a:latin typeface="Sakkal Majalla" pitchFamily="2" charset="-78"/>
                        <a:cs typeface="Sakkal Majalla" pitchFamily="2" charset="-78"/>
                      </a:endParaRPr>
                    </a:p>
                  </a:txBody>
                  <a:tcPr/>
                </a:tc>
                <a:tc>
                  <a:txBody>
                    <a:bodyPr/>
                    <a:lstStyle/>
                    <a:p>
                      <a:pPr algn="l" rtl="1"/>
                      <a:r>
                        <a:rPr lang="ar-DZ" dirty="0" smtClean="0">
                          <a:latin typeface="Sakkal Majalla" pitchFamily="2" charset="-78"/>
                          <a:cs typeface="Sakkal Majalla" pitchFamily="2" charset="-78"/>
                        </a:rPr>
                        <a:t>نسبة المشاركة</a:t>
                      </a:r>
                      <a:r>
                        <a:rPr lang="ar-DZ" baseline="0" dirty="0" smtClean="0">
                          <a:latin typeface="Sakkal Majalla" pitchFamily="2" charset="-78"/>
                          <a:cs typeface="Sakkal Majalla" pitchFamily="2" charset="-78"/>
                        </a:rPr>
                        <a:t>:</a:t>
                      </a:r>
                      <a:endParaRPr lang="fr-FR" dirty="0">
                        <a:solidFill>
                          <a:schemeClr val="tx1"/>
                        </a:solidFill>
                        <a:latin typeface="Sakkal Majalla" pitchFamily="2" charset="-78"/>
                        <a:cs typeface="Sakkal Majalla" pitchFamily="2" charset="-78"/>
                      </a:endParaRPr>
                    </a:p>
                  </a:txBody>
                  <a:tcPr/>
                </a:tc>
              </a:tr>
              <a:tr h="321294">
                <a:tc>
                  <a:txBody>
                    <a:bodyPr/>
                    <a:lstStyle/>
                    <a:p>
                      <a:pPr algn="r" rtl="1"/>
                      <a:endParaRPr lang="fr-FR" dirty="0">
                        <a:solidFill>
                          <a:schemeClr val="tx1"/>
                        </a:solidFill>
                        <a:latin typeface="Sakkal Majalla" pitchFamily="2" charset="-78"/>
                        <a:cs typeface="Sakkal Majalla" pitchFamily="2" charset="-78"/>
                      </a:endParaRPr>
                    </a:p>
                  </a:txBody>
                  <a:tcPr/>
                </a:tc>
                <a:tc>
                  <a:txBody>
                    <a:bodyPr/>
                    <a:lstStyle/>
                    <a:p>
                      <a:pPr algn="r" rtl="1"/>
                      <a:endParaRPr lang="fr-FR" dirty="0">
                        <a:solidFill>
                          <a:schemeClr val="tx1"/>
                        </a:solidFill>
                        <a:latin typeface="Sakkal Majalla" pitchFamily="2" charset="-78"/>
                        <a:cs typeface="Sakkal Majalla" pitchFamily="2" charset="-78"/>
                      </a:endParaRPr>
                    </a:p>
                  </a:txBody>
                  <a:tcPr/>
                </a:tc>
                <a:tc>
                  <a:txBody>
                    <a:bodyPr/>
                    <a:lstStyle/>
                    <a:p>
                      <a:pPr algn="r" rtl="1"/>
                      <a:endParaRPr lang="fr-FR" dirty="0">
                        <a:solidFill>
                          <a:schemeClr val="tx1"/>
                        </a:solidFill>
                        <a:latin typeface="Sakkal Majalla" pitchFamily="2" charset="-78"/>
                        <a:cs typeface="Sakkal Majalla" pitchFamily="2" charset="-78"/>
                      </a:endParaRPr>
                    </a:p>
                  </a:txBody>
                  <a:tcPr/>
                </a:tc>
                <a:tc>
                  <a:txBody>
                    <a:bodyPr/>
                    <a:lstStyle/>
                    <a:p>
                      <a:pPr algn="r" rtl="1"/>
                      <a:endParaRPr lang="fr-FR" dirty="0">
                        <a:solidFill>
                          <a:schemeClr val="tx1"/>
                        </a:solidFill>
                        <a:latin typeface="Sakkal Majalla" pitchFamily="2" charset="-78"/>
                        <a:cs typeface="Sakkal Majalla" pitchFamily="2" charset="-78"/>
                      </a:endParaRPr>
                    </a:p>
                  </a:txBody>
                  <a:tcPr/>
                </a:tc>
                <a:tc>
                  <a:txBody>
                    <a:bodyPr/>
                    <a:lstStyle/>
                    <a:p>
                      <a:pPr algn="r" rtl="1"/>
                      <a:endParaRPr lang="fr-FR" dirty="0">
                        <a:solidFill>
                          <a:schemeClr val="tx1"/>
                        </a:solidFill>
                        <a:latin typeface="Sakkal Majalla" pitchFamily="2" charset="-78"/>
                        <a:cs typeface="Sakkal Majalla" pitchFamily="2" charset="-78"/>
                      </a:endParaRPr>
                    </a:p>
                  </a:txBody>
                  <a:tcPr/>
                </a:tc>
                <a:tc>
                  <a:txBody>
                    <a:bodyPr/>
                    <a:lstStyle/>
                    <a:p>
                      <a:pPr algn="l" rtl="1"/>
                      <a:r>
                        <a:rPr lang="ar-DZ" dirty="0" smtClean="0">
                          <a:latin typeface="Sakkal Majalla" pitchFamily="2" charset="-78"/>
                          <a:cs typeface="Sakkal Majalla" pitchFamily="2" charset="-78"/>
                        </a:rPr>
                        <a:t>نسبة مشاركة النساء:</a:t>
                      </a:r>
                      <a:endParaRPr lang="fr-FR" dirty="0">
                        <a:solidFill>
                          <a:schemeClr val="tx1"/>
                        </a:solidFill>
                        <a:latin typeface="Sakkal Majalla" pitchFamily="2" charset="-78"/>
                        <a:cs typeface="Sakkal Majalla" pitchFamily="2" charset="-78"/>
                      </a:endParaRPr>
                    </a:p>
                  </a:txBody>
                  <a:tcPr/>
                </a:tc>
              </a:tr>
              <a:tr h="325757">
                <a:tc>
                  <a:txBody>
                    <a:bodyPr/>
                    <a:lstStyle/>
                    <a:p>
                      <a:pPr algn="r" rtl="1"/>
                      <a:endParaRPr lang="fr-FR" dirty="0">
                        <a:solidFill>
                          <a:schemeClr val="tx1"/>
                        </a:solidFill>
                        <a:latin typeface="Sakkal Majalla" pitchFamily="2" charset="-78"/>
                        <a:cs typeface="Sakkal Majalla" pitchFamily="2" charset="-78"/>
                      </a:endParaRPr>
                    </a:p>
                  </a:txBody>
                  <a:tcPr/>
                </a:tc>
                <a:tc>
                  <a:txBody>
                    <a:bodyPr/>
                    <a:lstStyle/>
                    <a:p>
                      <a:pPr algn="r" rtl="1"/>
                      <a:endParaRPr lang="fr-FR" dirty="0">
                        <a:solidFill>
                          <a:schemeClr val="tx1"/>
                        </a:solidFill>
                        <a:latin typeface="Sakkal Majalla" pitchFamily="2" charset="-78"/>
                        <a:cs typeface="Sakkal Majalla" pitchFamily="2" charset="-78"/>
                      </a:endParaRPr>
                    </a:p>
                  </a:txBody>
                  <a:tcPr/>
                </a:tc>
                <a:tc>
                  <a:txBody>
                    <a:bodyPr/>
                    <a:lstStyle/>
                    <a:p>
                      <a:pPr algn="r" rtl="1"/>
                      <a:endParaRPr lang="fr-FR" dirty="0">
                        <a:solidFill>
                          <a:schemeClr val="tx1"/>
                        </a:solidFill>
                        <a:latin typeface="Sakkal Majalla" pitchFamily="2" charset="-78"/>
                        <a:cs typeface="Sakkal Majalla" pitchFamily="2" charset="-78"/>
                      </a:endParaRPr>
                    </a:p>
                  </a:txBody>
                  <a:tcPr/>
                </a:tc>
                <a:tc>
                  <a:txBody>
                    <a:bodyPr/>
                    <a:lstStyle/>
                    <a:p>
                      <a:pPr algn="r" rtl="1"/>
                      <a:endParaRPr lang="fr-FR" dirty="0">
                        <a:solidFill>
                          <a:schemeClr val="tx1"/>
                        </a:solidFill>
                        <a:latin typeface="Sakkal Majalla" pitchFamily="2" charset="-78"/>
                        <a:cs typeface="Sakkal Majalla" pitchFamily="2" charset="-78"/>
                      </a:endParaRPr>
                    </a:p>
                  </a:txBody>
                  <a:tcPr/>
                </a:tc>
                <a:tc>
                  <a:txBody>
                    <a:bodyPr/>
                    <a:lstStyle/>
                    <a:p>
                      <a:pPr algn="r" rtl="1"/>
                      <a:endParaRPr lang="fr-FR" dirty="0">
                        <a:solidFill>
                          <a:schemeClr val="tx1"/>
                        </a:solidFill>
                        <a:latin typeface="Sakkal Majalla" pitchFamily="2" charset="-78"/>
                        <a:cs typeface="Sakkal Majalla" pitchFamily="2" charset="-78"/>
                      </a:endParaRPr>
                    </a:p>
                  </a:txBody>
                  <a:tcPr/>
                </a:tc>
                <a:tc>
                  <a:txBody>
                    <a:bodyPr/>
                    <a:lstStyle/>
                    <a:p>
                      <a:pPr algn="l" rtl="1"/>
                      <a:r>
                        <a:rPr lang="ar-DZ" dirty="0" smtClean="0">
                          <a:latin typeface="Sakkal Majalla" pitchFamily="2" charset="-78"/>
                          <a:cs typeface="Sakkal Majalla" pitchFamily="2" charset="-78"/>
                        </a:rPr>
                        <a:t>نسبة مشاركة الشباب: </a:t>
                      </a:r>
                      <a:endParaRPr lang="fr-FR" dirty="0">
                        <a:solidFill>
                          <a:schemeClr val="tx1"/>
                        </a:solidFill>
                        <a:latin typeface="Sakkal Majalla" pitchFamily="2" charset="-78"/>
                        <a:cs typeface="Sakkal Majalla" pitchFamily="2" charset="-78"/>
                      </a:endParaRPr>
                    </a:p>
                  </a:txBody>
                  <a:tcPr/>
                </a:tc>
              </a:tr>
            </a:tbl>
          </a:graphicData>
        </a:graphic>
      </p:graphicFrame>
    </p:spTree>
    <p:extLst>
      <p:ext uri="{BB962C8B-B14F-4D97-AF65-F5344CB8AC3E}">
        <p14:creationId xmlns="" xmlns:p14="http://schemas.microsoft.com/office/powerpoint/2010/main" val="18283524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Afficher l'image d'origine"/>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l="27296" r="26569"/>
          <a:stretch>
            <a:fillRect/>
          </a:stretch>
        </p:blipFill>
        <p:spPr bwMode="auto">
          <a:xfrm>
            <a:off x="7812360" y="1"/>
            <a:ext cx="775686" cy="908720"/>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ZoneTexte 7"/>
          <p:cNvSpPr txBox="1">
            <a:spLocks noChangeArrowheads="1"/>
          </p:cNvSpPr>
          <p:nvPr/>
        </p:nvSpPr>
        <p:spPr bwMode="auto">
          <a:xfrm>
            <a:off x="7408685" y="908721"/>
            <a:ext cx="1583035"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TN" sz="1600" dirty="0" smtClean="0">
                <a:solidFill>
                  <a:srgbClr val="000000"/>
                </a:solidFill>
                <a:latin typeface="Sakkal Majalla" pitchFamily="2" charset="-78"/>
                <a:cs typeface="Sakkal Majalla" pitchFamily="2" charset="-78"/>
              </a:rPr>
              <a:t>وزارة </a:t>
            </a:r>
            <a:r>
              <a:rPr lang="ar-TN" sz="1600" dirty="0">
                <a:solidFill>
                  <a:srgbClr val="000000"/>
                </a:solidFill>
                <a:latin typeface="Sakkal Majalla" pitchFamily="2" charset="-78"/>
                <a:cs typeface="Sakkal Majalla" pitchFamily="2" charset="-78"/>
              </a:rPr>
              <a:t>ا</a:t>
            </a:r>
            <a:r>
              <a:rPr lang="ar-DZ" sz="1600" dirty="0" smtClean="0">
                <a:solidFill>
                  <a:srgbClr val="000000"/>
                </a:solidFill>
                <a:latin typeface="Sakkal Majalla" pitchFamily="2" charset="-78"/>
                <a:cs typeface="Sakkal Majalla" pitchFamily="2" charset="-78"/>
              </a:rPr>
              <a:t>لشؤون</a:t>
            </a:r>
          </a:p>
          <a:p>
            <a:pPr algn="ctr" rtl="1" eaLnBrk="1" hangingPunct="1"/>
            <a:r>
              <a:rPr lang="ar-DZ" sz="1600" dirty="0" smtClean="0">
                <a:solidFill>
                  <a:srgbClr val="000000"/>
                </a:solidFill>
                <a:latin typeface="Sakkal Majalla" pitchFamily="2" charset="-78"/>
                <a:cs typeface="Sakkal Majalla" pitchFamily="2" charset="-78"/>
              </a:rPr>
              <a:t> المحلية والبيئة </a:t>
            </a:r>
            <a:endParaRPr lang="fr-FR" sz="1600" dirty="0">
              <a:solidFill>
                <a:srgbClr val="000000"/>
              </a:solidFill>
              <a:latin typeface="Sakkal Majalla" pitchFamily="2" charset="-78"/>
              <a:cs typeface="Sakkal Majalla" pitchFamily="2" charset="-78"/>
            </a:endParaRPr>
          </a:p>
        </p:txBody>
      </p:sp>
      <p:sp>
        <p:nvSpPr>
          <p:cNvPr id="2" name="ZoneTexte 1"/>
          <p:cNvSpPr txBox="1"/>
          <p:nvPr/>
        </p:nvSpPr>
        <p:spPr>
          <a:xfrm>
            <a:off x="323528" y="188640"/>
            <a:ext cx="7084801" cy="1015663"/>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rtl="1"/>
            <a:r>
              <a:rPr lang="ar-DZ" sz="2800" b="1" dirty="0" smtClean="0">
                <a:solidFill>
                  <a:srgbClr val="FF0000"/>
                </a:solidFill>
                <a:latin typeface="Sakkal Majalla" pitchFamily="2" charset="-78"/>
                <a:cs typeface="Sakkal Majalla" pitchFamily="2" charset="-78"/>
              </a:rPr>
              <a:t>الصفحة 5</a:t>
            </a:r>
          </a:p>
          <a:p>
            <a:pPr algn="ctr" rtl="1"/>
            <a:r>
              <a:rPr lang="ar-DZ" sz="3200" b="1" dirty="0" smtClean="0">
                <a:solidFill>
                  <a:srgbClr val="000000"/>
                </a:solidFill>
                <a:latin typeface="Sakkal Majalla" pitchFamily="2" charset="-78"/>
                <a:cs typeface="Sakkal Majalla" pitchFamily="2" charset="-78"/>
              </a:rPr>
              <a:t>معطيات حول إعداد برنامج الاستثمار البلدي لسنة </a:t>
            </a:r>
            <a:r>
              <a:rPr lang="ar-TN" sz="3200" b="1" dirty="0" smtClean="0">
                <a:solidFill>
                  <a:srgbClr val="000000"/>
                </a:solidFill>
                <a:latin typeface="Sakkal Majalla" pitchFamily="2" charset="-78"/>
                <a:cs typeface="Sakkal Majalla" pitchFamily="2" charset="-78"/>
              </a:rPr>
              <a:t>2020</a:t>
            </a:r>
            <a:endParaRPr lang="fr-FR" sz="2400" dirty="0">
              <a:solidFill>
                <a:srgbClr val="000000"/>
              </a:solidFill>
              <a:latin typeface="Sakkal Majalla" pitchFamily="2" charset="-78"/>
              <a:cs typeface="Sakkal Majalla" pitchFamily="2" charset="-78"/>
            </a:endParaRPr>
          </a:p>
        </p:txBody>
      </p:sp>
      <p:graphicFrame>
        <p:nvGraphicFramePr>
          <p:cNvPr id="5" name="Tableau 4"/>
          <p:cNvGraphicFramePr>
            <a:graphicFrameLocks noGrp="1"/>
          </p:cNvGraphicFramePr>
          <p:nvPr>
            <p:extLst>
              <p:ext uri="{D42A27DB-BD31-4B8C-83A1-F6EECF244321}">
                <p14:modId xmlns="" xmlns:p14="http://schemas.microsoft.com/office/powerpoint/2010/main" val="814234130"/>
              </p:ext>
            </p:extLst>
          </p:nvPr>
        </p:nvGraphicFramePr>
        <p:xfrm>
          <a:off x="3707904" y="1435283"/>
          <a:ext cx="5040560" cy="4079240"/>
        </p:xfrm>
        <a:graphic>
          <a:graphicData uri="http://schemas.openxmlformats.org/drawingml/2006/table">
            <a:tbl>
              <a:tblPr firstRow="1" bandRow="1">
                <a:tableStyleId>{21E4AEA4-8DFA-4A89-87EB-49C32662AFE0}</a:tableStyleId>
              </a:tblPr>
              <a:tblGrid>
                <a:gridCol w="1052939"/>
                <a:gridCol w="3987621"/>
              </a:tblGrid>
              <a:tr h="370840">
                <a:tc>
                  <a:txBody>
                    <a:bodyPr/>
                    <a:lstStyle/>
                    <a:p>
                      <a:pPr algn="r" rtl="1"/>
                      <a:r>
                        <a:rPr lang="ar-DZ" dirty="0" smtClean="0">
                          <a:solidFill>
                            <a:schemeClr val="tx1"/>
                          </a:solidFill>
                          <a:latin typeface="Sakkal Majalla" pitchFamily="2" charset="-78"/>
                          <a:cs typeface="Sakkal Majalla" pitchFamily="2" charset="-78"/>
                        </a:rPr>
                        <a:t>التاريخ</a:t>
                      </a:r>
                      <a:endParaRPr lang="fr-FR" dirty="0">
                        <a:solidFill>
                          <a:schemeClr val="tx1"/>
                        </a:solidFill>
                        <a:latin typeface="Sakkal Majalla" pitchFamily="2" charset="-78"/>
                        <a:cs typeface="Sakkal Majalla" pitchFamily="2" charset="-78"/>
                      </a:endParaRPr>
                    </a:p>
                  </a:txBody>
                  <a:tcPr/>
                </a:tc>
                <a:tc>
                  <a:txBody>
                    <a:bodyPr/>
                    <a:lstStyle/>
                    <a:p>
                      <a:pPr algn="r" rtl="1"/>
                      <a:r>
                        <a:rPr lang="ar-DZ" dirty="0" smtClean="0">
                          <a:solidFill>
                            <a:schemeClr val="tx1"/>
                          </a:solidFill>
                          <a:latin typeface="Sakkal Majalla" pitchFamily="2" charset="-78"/>
                          <a:cs typeface="Sakkal Majalla" pitchFamily="2" charset="-78"/>
                        </a:rPr>
                        <a:t>الأنشطة</a:t>
                      </a:r>
                      <a:endParaRPr lang="fr-FR" dirty="0">
                        <a:solidFill>
                          <a:schemeClr val="tx1"/>
                        </a:solidFill>
                        <a:latin typeface="Sakkal Majalla" pitchFamily="2" charset="-78"/>
                        <a:cs typeface="Sakkal Majalla" pitchFamily="2" charset="-78"/>
                      </a:endParaRPr>
                    </a:p>
                  </a:txBody>
                  <a:tcPr/>
                </a:tc>
              </a:tr>
              <a:tr h="370840">
                <a:tc>
                  <a:txBody>
                    <a:bodyPr/>
                    <a:lstStyle/>
                    <a:p>
                      <a:pPr algn="r" rtl="1"/>
                      <a:endParaRPr lang="fr-FR" dirty="0">
                        <a:solidFill>
                          <a:schemeClr val="tx1"/>
                        </a:solidFill>
                        <a:latin typeface="Sakkal Majalla" pitchFamily="2" charset="-78"/>
                        <a:cs typeface="Sakkal Majalla" pitchFamily="2" charset="-78"/>
                      </a:endParaRPr>
                    </a:p>
                  </a:txBody>
                  <a:tcPr/>
                </a:tc>
                <a:tc>
                  <a:txBody>
                    <a:bodyPr/>
                    <a:lstStyle/>
                    <a:p>
                      <a:pPr algn="l" rtl="1"/>
                      <a:r>
                        <a:rPr lang="ar-DZ" dirty="0" smtClean="0">
                          <a:solidFill>
                            <a:schemeClr val="tx1"/>
                          </a:solidFill>
                          <a:latin typeface="Sakkal Majalla" pitchFamily="2" charset="-78"/>
                          <a:cs typeface="Sakkal Majalla" pitchFamily="2" charset="-78"/>
                        </a:rPr>
                        <a:t>الانطلاق (تكوين الخلية):</a:t>
                      </a:r>
                      <a:endParaRPr lang="fr-FR" dirty="0">
                        <a:solidFill>
                          <a:schemeClr val="tx1"/>
                        </a:solidFill>
                        <a:latin typeface="Sakkal Majalla" pitchFamily="2" charset="-78"/>
                        <a:cs typeface="Sakkal Majalla" pitchFamily="2" charset="-78"/>
                      </a:endParaRPr>
                    </a:p>
                  </a:txBody>
                  <a:tcPr/>
                </a:tc>
              </a:tr>
              <a:tr h="370840">
                <a:tc>
                  <a:txBody>
                    <a:bodyPr/>
                    <a:lstStyle/>
                    <a:p>
                      <a:pPr algn="r" rtl="1"/>
                      <a:endParaRPr lang="fr-FR" dirty="0">
                        <a:solidFill>
                          <a:schemeClr val="tx1"/>
                        </a:solidFill>
                        <a:latin typeface="Sakkal Majalla" pitchFamily="2" charset="-78"/>
                        <a:cs typeface="Sakkal Majalla" pitchFamily="2" charset="-78"/>
                      </a:endParaRPr>
                    </a:p>
                  </a:txBody>
                  <a:tcPr/>
                </a:tc>
                <a:tc>
                  <a:txBody>
                    <a:bodyPr/>
                    <a:lstStyle/>
                    <a:p>
                      <a:pPr algn="l" rtl="1"/>
                      <a:r>
                        <a:rPr lang="ar-DZ" dirty="0" smtClean="0">
                          <a:solidFill>
                            <a:schemeClr val="tx1"/>
                          </a:solidFill>
                          <a:latin typeface="Sakkal Majalla" pitchFamily="2" charset="-78"/>
                          <a:cs typeface="Sakkal Majalla" pitchFamily="2" charset="-78"/>
                        </a:rPr>
                        <a:t>نشر نتائج التشخيص:</a:t>
                      </a:r>
                      <a:endParaRPr lang="fr-FR" dirty="0">
                        <a:solidFill>
                          <a:schemeClr val="tx1"/>
                        </a:solidFill>
                        <a:latin typeface="Sakkal Majalla" pitchFamily="2" charset="-78"/>
                        <a:cs typeface="Sakkal Majalla" pitchFamily="2" charset="-78"/>
                      </a:endParaRPr>
                    </a:p>
                  </a:txBody>
                  <a:tcPr/>
                </a:tc>
              </a:tr>
              <a:tr h="370840">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l" rtl="1"/>
                      <a:r>
                        <a:rPr lang="ar-DZ" dirty="0" smtClean="0">
                          <a:solidFill>
                            <a:schemeClr val="tx1"/>
                          </a:solidFill>
                          <a:latin typeface="Sakkal Majalla" pitchFamily="2" charset="-78"/>
                          <a:cs typeface="Sakkal Majalla" pitchFamily="2" charset="-78"/>
                        </a:rPr>
                        <a:t>الجلسة العامة الأولى:</a:t>
                      </a:r>
                      <a:endParaRPr lang="fr-FR" dirty="0">
                        <a:solidFill>
                          <a:schemeClr val="tx1"/>
                        </a:solidFill>
                        <a:latin typeface="Sakkal Majalla" pitchFamily="2" charset="-78"/>
                        <a:cs typeface="Sakkal Majalla" pitchFamily="2" charset="-78"/>
                      </a:endParaRPr>
                    </a:p>
                  </a:txBody>
                  <a:tcPr/>
                </a:tc>
              </a:tr>
              <a:tr h="370840">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l" rtl="1"/>
                      <a:r>
                        <a:rPr lang="ar-DZ" dirty="0" smtClean="0">
                          <a:solidFill>
                            <a:schemeClr val="tx1"/>
                          </a:solidFill>
                          <a:latin typeface="Sakkal Majalla" pitchFamily="2" charset="-78"/>
                          <a:cs typeface="Sakkal Majalla" pitchFamily="2" charset="-78"/>
                        </a:rPr>
                        <a:t>جلسة المنطقة</a:t>
                      </a:r>
                      <a:r>
                        <a:rPr lang="ar-DZ" baseline="0" dirty="0" smtClean="0">
                          <a:solidFill>
                            <a:schemeClr val="tx1"/>
                          </a:solidFill>
                          <a:latin typeface="Sakkal Majalla" pitchFamily="2" charset="-78"/>
                          <a:cs typeface="Sakkal Majalla" pitchFamily="2" charset="-78"/>
                        </a:rPr>
                        <a:t> 1: </a:t>
                      </a:r>
                      <a:endParaRPr lang="fr-FR" dirty="0">
                        <a:solidFill>
                          <a:schemeClr val="tx1"/>
                        </a:solidFill>
                        <a:latin typeface="Sakkal Majalla" pitchFamily="2" charset="-78"/>
                        <a:cs typeface="Sakkal Majalla" pitchFamily="2" charset="-78"/>
                      </a:endParaRPr>
                    </a:p>
                  </a:txBody>
                  <a:tcPr/>
                </a:tc>
              </a:tr>
              <a:tr h="370840">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l" rtl="1"/>
                      <a:r>
                        <a:rPr lang="ar-DZ" dirty="0" smtClean="0">
                          <a:solidFill>
                            <a:schemeClr val="tx1"/>
                          </a:solidFill>
                          <a:latin typeface="Sakkal Majalla" pitchFamily="2" charset="-78"/>
                          <a:cs typeface="Sakkal Majalla" pitchFamily="2" charset="-78"/>
                        </a:rPr>
                        <a:t>جلسة المنطقة</a:t>
                      </a:r>
                      <a:r>
                        <a:rPr lang="ar-DZ" baseline="0" dirty="0" smtClean="0">
                          <a:solidFill>
                            <a:schemeClr val="tx1"/>
                          </a:solidFill>
                          <a:latin typeface="Sakkal Majalla" pitchFamily="2" charset="-78"/>
                          <a:cs typeface="Sakkal Majalla" pitchFamily="2" charset="-78"/>
                        </a:rPr>
                        <a:t> 2: </a:t>
                      </a:r>
                      <a:endParaRPr lang="fr-FR" dirty="0">
                        <a:solidFill>
                          <a:schemeClr val="tx1"/>
                        </a:solidFill>
                        <a:latin typeface="Sakkal Majalla" pitchFamily="2" charset="-78"/>
                        <a:cs typeface="Sakkal Majalla" pitchFamily="2" charset="-78"/>
                      </a:endParaRPr>
                    </a:p>
                  </a:txBody>
                  <a:tcPr/>
                </a:tc>
              </a:tr>
              <a:tr h="370840">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l" rtl="1"/>
                      <a:r>
                        <a:rPr lang="fr-FR" baseline="0" dirty="0" smtClean="0">
                          <a:solidFill>
                            <a:schemeClr val="tx1"/>
                          </a:solidFill>
                          <a:latin typeface="Sakkal Majalla" pitchFamily="2" charset="-78"/>
                          <a:cs typeface="Sakkal Majalla" pitchFamily="2" charset="-78"/>
                        </a:rPr>
                        <a:t>……………</a:t>
                      </a:r>
                      <a:r>
                        <a:rPr lang="ar-DZ" baseline="0" dirty="0" smtClean="0">
                          <a:solidFill>
                            <a:schemeClr val="tx1"/>
                          </a:solidFill>
                          <a:latin typeface="Sakkal Majalla" pitchFamily="2" charset="-78"/>
                          <a:cs typeface="Sakkal Majalla" pitchFamily="2" charset="-78"/>
                        </a:rPr>
                        <a:t>: </a:t>
                      </a:r>
                      <a:endParaRPr lang="fr-FR" dirty="0">
                        <a:solidFill>
                          <a:schemeClr val="tx1"/>
                        </a:solidFill>
                        <a:latin typeface="Sakkal Majalla" pitchFamily="2" charset="-78"/>
                        <a:cs typeface="Sakkal Majalla" pitchFamily="2" charset="-78"/>
                      </a:endParaRPr>
                    </a:p>
                  </a:txBody>
                  <a:tcPr/>
                </a:tc>
              </a:tr>
              <a:tr h="370840">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l" rtl="1"/>
                      <a:r>
                        <a:rPr lang="ar-DZ" dirty="0" smtClean="0">
                          <a:solidFill>
                            <a:schemeClr val="tx1"/>
                          </a:solidFill>
                          <a:latin typeface="Sakkal Majalla" pitchFamily="2" charset="-78"/>
                          <a:cs typeface="Sakkal Majalla" pitchFamily="2" charset="-78"/>
                        </a:rPr>
                        <a:t>الجلسة العامة ال</a:t>
                      </a:r>
                      <a:r>
                        <a:rPr lang="ar-TN" dirty="0" smtClean="0">
                          <a:solidFill>
                            <a:schemeClr val="tx1"/>
                          </a:solidFill>
                          <a:latin typeface="Sakkal Majalla" pitchFamily="2" charset="-78"/>
                          <a:cs typeface="Sakkal Majalla" pitchFamily="2" charset="-78"/>
                        </a:rPr>
                        <a:t>ثانية:</a:t>
                      </a:r>
                      <a:endParaRPr lang="fr-FR" dirty="0">
                        <a:solidFill>
                          <a:schemeClr val="tx1"/>
                        </a:solidFill>
                        <a:latin typeface="Sakkal Majalla" pitchFamily="2" charset="-78"/>
                        <a:cs typeface="Sakkal Majalla" pitchFamily="2" charset="-78"/>
                      </a:endParaRPr>
                    </a:p>
                  </a:txBody>
                  <a:tcPr/>
                </a:tc>
              </a:tr>
              <a:tr h="370840">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l" rtl="1"/>
                      <a:r>
                        <a:rPr lang="ar-DZ" dirty="0" smtClean="0">
                          <a:solidFill>
                            <a:schemeClr val="tx1"/>
                          </a:solidFill>
                          <a:latin typeface="Sakkal Majalla" pitchFamily="2" charset="-78"/>
                          <a:cs typeface="Sakkal Majalla" pitchFamily="2" charset="-78"/>
                        </a:rPr>
                        <a:t>تاريخ نشر البرنامج للعموم: </a:t>
                      </a:r>
                      <a:endParaRPr lang="fr-FR" dirty="0">
                        <a:solidFill>
                          <a:schemeClr val="tx1"/>
                        </a:solidFill>
                        <a:latin typeface="Sakkal Majalla" pitchFamily="2" charset="-78"/>
                        <a:cs typeface="Sakkal Majalla" pitchFamily="2" charset="-78"/>
                      </a:endParaRPr>
                    </a:p>
                  </a:txBody>
                  <a:tcPr/>
                </a:tc>
              </a:tr>
              <a:tr h="370840">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l" rtl="1"/>
                      <a:r>
                        <a:rPr lang="ar-DZ" dirty="0" smtClean="0">
                          <a:solidFill>
                            <a:schemeClr val="tx1"/>
                          </a:solidFill>
                          <a:latin typeface="Sakkal Majalla" pitchFamily="2" charset="-78"/>
                          <a:cs typeface="Sakkal Majalla" pitchFamily="2" charset="-78"/>
                        </a:rPr>
                        <a:t>تاريخ مصادقة المجلس: </a:t>
                      </a:r>
                      <a:endParaRPr lang="fr-FR" dirty="0">
                        <a:solidFill>
                          <a:schemeClr val="tx1"/>
                        </a:solidFill>
                        <a:latin typeface="Sakkal Majalla" pitchFamily="2" charset="-78"/>
                        <a:cs typeface="Sakkal Majalla" pitchFamily="2" charset="-78"/>
                      </a:endParaRPr>
                    </a:p>
                  </a:txBody>
                  <a:tcPr/>
                </a:tc>
              </a:tr>
              <a:tr h="370840">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l" rtl="1"/>
                      <a:r>
                        <a:rPr lang="ar-DZ" dirty="0" smtClean="0">
                          <a:solidFill>
                            <a:schemeClr val="tx1"/>
                          </a:solidFill>
                          <a:latin typeface="Sakkal Majalla" pitchFamily="2" charset="-78"/>
                          <a:cs typeface="Sakkal Majalla" pitchFamily="2" charset="-78"/>
                        </a:rPr>
                        <a:t>الاتفاقية مع </a:t>
                      </a:r>
                      <a:r>
                        <a:rPr lang="ar-DZ" baseline="0" dirty="0" smtClean="0">
                          <a:solidFill>
                            <a:schemeClr val="tx1"/>
                          </a:solidFill>
                          <a:latin typeface="Sakkal Majalla" pitchFamily="2" charset="-78"/>
                          <a:cs typeface="Sakkal Majalla" pitchFamily="2" charset="-78"/>
                        </a:rPr>
                        <a:t> صندوق القروض ومساعدة الجماعات المحلية: </a:t>
                      </a:r>
                      <a:endParaRPr lang="fr-FR" dirty="0">
                        <a:solidFill>
                          <a:schemeClr val="tx1"/>
                        </a:solidFill>
                        <a:latin typeface="Sakkal Majalla" pitchFamily="2" charset="-78"/>
                        <a:cs typeface="Sakkal Majalla" pitchFamily="2" charset="-78"/>
                      </a:endParaRPr>
                    </a:p>
                  </a:txBody>
                  <a:tcPr/>
                </a:tc>
              </a:tr>
            </a:tbl>
          </a:graphicData>
        </a:graphic>
      </p:graphicFrame>
      <p:graphicFrame>
        <p:nvGraphicFramePr>
          <p:cNvPr id="6" name="Tableau 5"/>
          <p:cNvGraphicFramePr>
            <a:graphicFrameLocks noGrp="1"/>
          </p:cNvGraphicFramePr>
          <p:nvPr>
            <p:extLst>
              <p:ext uri="{D42A27DB-BD31-4B8C-83A1-F6EECF244321}">
                <p14:modId xmlns="" xmlns:p14="http://schemas.microsoft.com/office/powerpoint/2010/main" val="491240963"/>
              </p:ext>
            </p:extLst>
          </p:nvPr>
        </p:nvGraphicFramePr>
        <p:xfrm>
          <a:off x="2771800" y="5589240"/>
          <a:ext cx="5593351" cy="1112520"/>
        </p:xfrm>
        <a:graphic>
          <a:graphicData uri="http://schemas.openxmlformats.org/drawingml/2006/table">
            <a:tbl>
              <a:tblPr firstRow="1" bandRow="1">
                <a:tableStyleId>{F5AB1C69-6EDB-4FF4-983F-18BD219EF322}</a:tableStyleId>
              </a:tblPr>
              <a:tblGrid>
                <a:gridCol w="1168413"/>
                <a:gridCol w="4424938"/>
              </a:tblGrid>
              <a:tr h="370840">
                <a:tc>
                  <a:txBody>
                    <a:bodyPr/>
                    <a:lstStyle/>
                    <a:p>
                      <a:pPr algn="r" rtl="1"/>
                      <a:r>
                        <a:rPr lang="ar-DZ" dirty="0" smtClean="0">
                          <a:solidFill>
                            <a:schemeClr val="tx1"/>
                          </a:solidFill>
                          <a:latin typeface="Sakkal Majalla" pitchFamily="2" charset="-78"/>
                          <a:cs typeface="Sakkal Majalla" pitchFamily="2" charset="-78"/>
                        </a:rPr>
                        <a:t>التاريخ</a:t>
                      </a:r>
                      <a:endParaRPr lang="fr-FR" dirty="0">
                        <a:solidFill>
                          <a:schemeClr val="tx1"/>
                        </a:solidFill>
                        <a:latin typeface="Sakkal Majalla" pitchFamily="2" charset="-78"/>
                        <a:cs typeface="Sakkal Majalla" pitchFamily="2" charset="-78"/>
                      </a:endParaRPr>
                    </a:p>
                  </a:txBody>
                  <a:tcPr/>
                </a:tc>
                <a:tc>
                  <a:txBody>
                    <a:bodyPr/>
                    <a:lstStyle/>
                    <a:p>
                      <a:pPr algn="r" rtl="1"/>
                      <a:r>
                        <a:rPr lang="ar-DZ" dirty="0" smtClean="0">
                          <a:solidFill>
                            <a:schemeClr val="tx1"/>
                          </a:solidFill>
                          <a:latin typeface="Sakkal Majalla" pitchFamily="2" charset="-78"/>
                          <a:cs typeface="Sakkal Majalla" pitchFamily="2" charset="-78"/>
                        </a:rPr>
                        <a:t>معطيات أخرى</a:t>
                      </a:r>
                      <a:endParaRPr lang="fr-FR" dirty="0">
                        <a:solidFill>
                          <a:schemeClr val="tx1"/>
                        </a:solidFill>
                        <a:latin typeface="Sakkal Majalla" pitchFamily="2" charset="-78"/>
                        <a:cs typeface="Sakkal Majalla" pitchFamily="2" charset="-78"/>
                      </a:endParaRPr>
                    </a:p>
                  </a:txBody>
                  <a:tcPr/>
                </a:tc>
              </a:tr>
              <a:tr h="370840">
                <a:tc>
                  <a:txBody>
                    <a:bodyPr/>
                    <a:lstStyle/>
                    <a:p>
                      <a:pPr algn="r" rtl="1"/>
                      <a:endParaRPr lang="fr-FR" dirty="0">
                        <a:solidFill>
                          <a:schemeClr val="tx1"/>
                        </a:solidFill>
                        <a:latin typeface="Sakkal Majalla" pitchFamily="2" charset="-78"/>
                        <a:cs typeface="Sakkal Majalla" pitchFamily="2" charset="-78"/>
                      </a:endParaRPr>
                    </a:p>
                  </a:txBody>
                  <a:tcPr/>
                </a:tc>
                <a:tc>
                  <a:txBody>
                    <a:bodyPr/>
                    <a:lstStyle/>
                    <a:p>
                      <a:pPr algn="l" rtl="1"/>
                      <a:r>
                        <a:rPr lang="ar-DZ" dirty="0" smtClean="0">
                          <a:solidFill>
                            <a:schemeClr val="tx1"/>
                          </a:solidFill>
                          <a:latin typeface="Sakkal Majalla" pitchFamily="2" charset="-78"/>
                          <a:cs typeface="Sakkal Majalla" pitchFamily="2" charset="-78"/>
                        </a:rPr>
                        <a:t>تاريخ مصادقة المجلس على الحساب المالي لسنة </a:t>
                      </a:r>
                      <a:r>
                        <a:rPr lang="ar-TN" dirty="0" smtClean="0">
                          <a:solidFill>
                            <a:schemeClr val="tx1"/>
                          </a:solidFill>
                          <a:latin typeface="Sakkal Majalla" pitchFamily="2" charset="-78"/>
                          <a:cs typeface="Sakkal Majalla" pitchFamily="2" charset="-78"/>
                        </a:rPr>
                        <a:t>2018</a:t>
                      </a:r>
                      <a:r>
                        <a:rPr lang="ar-DZ" dirty="0" smtClean="0">
                          <a:solidFill>
                            <a:schemeClr val="tx1"/>
                          </a:solidFill>
                          <a:latin typeface="Sakkal Majalla" pitchFamily="2" charset="-78"/>
                          <a:cs typeface="Sakkal Majalla" pitchFamily="2" charset="-78"/>
                        </a:rPr>
                        <a:t>: </a:t>
                      </a:r>
                      <a:endParaRPr lang="fr-FR" dirty="0">
                        <a:solidFill>
                          <a:schemeClr val="tx1"/>
                        </a:solidFill>
                        <a:latin typeface="Sakkal Majalla" pitchFamily="2" charset="-78"/>
                        <a:cs typeface="Sakkal Majalla" pitchFamily="2" charset="-78"/>
                      </a:endParaRPr>
                    </a:p>
                  </a:txBody>
                  <a:tcPr/>
                </a:tc>
              </a:tr>
              <a:tr h="370840">
                <a:tc>
                  <a:txBody>
                    <a:bodyPr/>
                    <a:lstStyle/>
                    <a:p>
                      <a:pPr algn="r" rtl="1"/>
                      <a:endParaRPr lang="fr-FR" dirty="0">
                        <a:solidFill>
                          <a:schemeClr val="tx1"/>
                        </a:solidFill>
                        <a:latin typeface="Sakkal Majalla" pitchFamily="2" charset="-78"/>
                        <a:cs typeface="Sakkal Majalla" pitchFamily="2" charset="-78"/>
                      </a:endParaRPr>
                    </a:p>
                  </a:txBody>
                  <a:tcPr/>
                </a:tc>
                <a:tc>
                  <a:txBody>
                    <a:bodyPr/>
                    <a:lstStyle/>
                    <a:p>
                      <a:pPr algn="l" rtl="1"/>
                      <a:r>
                        <a:rPr lang="ar-DZ" dirty="0" smtClean="0">
                          <a:solidFill>
                            <a:schemeClr val="tx1"/>
                          </a:solidFill>
                          <a:latin typeface="Sakkal Majalla" pitchFamily="2" charset="-78"/>
                          <a:cs typeface="Sakkal Majalla" pitchFamily="2" charset="-78"/>
                        </a:rPr>
                        <a:t>تاريخ مصادقة المجلس على الميزانية التقديرية:</a:t>
                      </a:r>
                      <a:endParaRPr lang="fr-FR" dirty="0">
                        <a:solidFill>
                          <a:schemeClr val="tx1"/>
                        </a:solidFill>
                        <a:latin typeface="Sakkal Majalla" pitchFamily="2" charset="-78"/>
                        <a:cs typeface="Sakkal Majalla" pitchFamily="2" charset="-78"/>
                      </a:endParaRPr>
                    </a:p>
                  </a:txBody>
                  <a:tcPr/>
                </a:tc>
              </a:tr>
            </a:tbl>
          </a:graphicData>
        </a:graphic>
      </p:graphicFrame>
      <p:graphicFrame>
        <p:nvGraphicFramePr>
          <p:cNvPr id="7" name="Tableau 6"/>
          <p:cNvGraphicFramePr>
            <a:graphicFrameLocks noGrp="1"/>
          </p:cNvGraphicFramePr>
          <p:nvPr>
            <p:extLst>
              <p:ext uri="{D42A27DB-BD31-4B8C-83A1-F6EECF244321}">
                <p14:modId xmlns="" xmlns:p14="http://schemas.microsoft.com/office/powerpoint/2010/main" val="2513702504"/>
              </p:ext>
            </p:extLst>
          </p:nvPr>
        </p:nvGraphicFramePr>
        <p:xfrm>
          <a:off x="323528" y="1520639"/>
          <a:ext cx="2880320" cy="1854200"/>
        </p:xfrm>
        <a:graphic>
          <a:graphicData uri="http://schemas.openxmlformats.org/drawingml/2006/table">
            <a:tbl>
              <a:tblPr firstRow="1" bandRow="1">
                <a:tableStyleId>{7DF18680-E054-41AD-8BC1-D1AEF772440D}</a:tableStyleId>
              </a:tblPr>
              <a:tblGrid>
                <a:gridCol w="1008112"/>
                <a:gridCol w="1872208"/>
              </a:tblGrid>
              <a:tr h="370840">
                <a:tc>
                  <a:txBody>
                    <a:bodyPr/>
                    <a:lstStyle/>
                    <a:p>
                      <a:pPr algn="r" rtl="1"/>
                      <a:r>
                        <a:rPr lang="ar-DZ" dirty="0" smtClean="0">
                          <a:solidFill>
                            <a:schemeClr val="tx1"/>
                          </a:solidFill>
                          <a:latin typeface="Sakkal Majalla" pitchFamily="2" charset="-78"/>
                          <a:cs typeface="Sakkal Majalla" pitchFamily="2" charset="-78"/>
                        </a:rPr>
                        <a:t>الصفة </a:t>
                      </a:r>
                      <a:endParaRPr lang="fr-FR" dirty="0">
                        <a:solidFill>
                          <a:schemeClr val="tx1"/>
                        </a:solidFill>
                        <a:latin typeface="Sakkal Majalla" pitchFamily="2" charset="-78"/>
                        <a:cs typeface="Sakkal Majalla" pitchFamily="2" charset="-78"/>
                      </a:endParaRPr>
                    </a:p>
                  </a:txBody>
                  <a:tcPr/>
                </a:tc>
                <a:tc>
                  <a:txBody>
                    <a:bodyPr/>
                    <a:lstStyle/>
                    <a:p>
                      <a:pPr algn="r" rtl="1"/>
                      <a:r>
                        <a:rPr lang="ar-DZ" dirty="0" smtClean="0">
                          <a:solidFill>
                            <a:schemeClr val="tx1"/>
                          </a:solidFill>
                          <a:latin typeface="Sakkal Majalla" pitchFamily="2" charset="-78"/>
                          <a:cs typeface="Sakkal Majalla" pitchFamily="2" charset="-78"/>
                        </a:rPr>
                        <a:t>أعضاء خلية الإعداد </a:t>
                      </a:r>
                      <a:endParaRPr lang="fr-FR" dirty="0">
                        <a:solidFill>
                          <a:schemeClr val="tx1"/>
                        </a:solidFill>
                        <a:latin typeface="Sakkal Majalla" pitchFamily="2" charset="-78"/>
                        <a:cs typeface="Sakkal Majalla" pitchFamily="2" charset="-78"/>
                      </a:endParaRPr>
                    </a:p>
                  </a:txBody>
                  <a:tcPr/>
                </a:tc>
              </a:tr>
              <a:tr h="370840">
                <a:tc>
                  <a:txBody>
                    <a:bodyPr/>
                    <a:lstStyle/>
                    <a:p>
                      <a:pPr algn="r" rtl="1"/>
                      <a:endParaRPr lang="fr-FR" dirty="0">
                        <a:solidFill>
                          <a:schemeClr val="tx1"/>
                        </a:solidFill>
                        <a:latin typeface="Sakkal Majalla" pitchFamily="2" charset="-78"/>
                        <a:cs typeface="Sakkal Majalla" pitchFamily="2" charset="-78"/>
                      </a:endParaRPr>
                    </a:p>
                  </a:txBody>
                  <a:tcPr/>
                </a:tc>
                <a:tc>
                  <a:txBody>
                    <a:bodyPr/>
                    <a:lstStyle/>
                    <a:p>
                      <a:pPr algn="l" rtl="1"/>
                      <a:endParaRPr lang="fr-FR" dirty="0">
                        <a:solidFill>
                          <a:schemeClr val="tx1"/>
                        </a:solidFill>
                        <a:latin typeface="Sakkal Majalla" pitchFamily="2" charset="-78"/>
                        <a:cs typeface="Sakkal Majalla" pitchFamily="2" charset="-78"/>
                      </a:endParaRPr>
                    </a:p>
                  </a:txBody>
                  <a:tcPr/>
                </a:tc>
              </a:tr>
              <a:tr h="370840">
                <a:tc>
                  <a:txBody>
                    <a:bodyPr/>
                    <a:lstStyle/>
                    <a:p>
                      <a:pPr algn="r" rtl="1"/>
                      <a:endParaRPr lang="fr-FR" dirty="0">
                        <a:solidFill>
                          <a:schemeClr val="tx1"/>
                        </a:solidFill>
                        <a:latin typeface="Sakkal Majalla" pitchFamily="2" charset="-78"/>
                        <a:cs typeface="Sakkal Majalla" pitchFamily="2" charset="-78"/>
                      </a:endParaRPr>
                    </a:p>
                  </a:txBody>
                  <a:tcPr/>
                </a:tc>
                <a:tc>
                  <a:txBody>
                    <a:bodyPr/>
                    <a:lstStyle/>
                    <a:p>
                      <a:pPr algn="l" rtl="1"/>
                      <a:endParaRPr lang="fr-FR" dirty="0">
                        <a:solidFill>
                          <a:schemeClr val="tx1"/>
                        </a:solidFill>
                        <a:latin typeface="Sakkal Majalla" pitchFamily="2" charset="-78"/>
                        <a:cs typeface="Sakkal Majalla" pitchFamily="2" charset="-78"/>
                      </a:endParaRPr>
                    </a:p>
                  </a:txBody>
                  <a:tcPr/>
                </a:tc>
              </a:tr>
              <a:tr h="370840">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l" rtl="1"/>
                      <a:endParaRPr lang="fr-FR" dirty="0">
                        <a:solidFill>
                          <a:schemeClr val="tx1"/>
                        </a:solidFill>
                        <a:latin typeface="Sakkal Majalla" pitchFamily="2" charset="-78"/>
                        <a:cs typeface="Sakkal Majalla" pitchFamily="2" charset="-78"/>
                      </a:endParaRPr>
                    </a:p>
                  </a:txBody>
                  <a:tcPr/>
                </a:tc>
              </a:tr>
              <a:tr h="370840">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l" rtl="1"/>
                      <a:endParaRPr lang="fr-FR" dirty="0">
                        <a:solidFill>
                          <a:schemeClr val="tx1"/>
                        </a:solidFill>
                        <a:latin typeface="Sakkal Majalla" pitchFamily="2" charset="-78"/>
                        <a:cs typeface="Sakkal Majalla" pitchFamily="2" charset="-78"/>
                      </a:endParaRPr>
                    </a:p>
                  </a:txBody>
                  <a:tcPr/>
                </a:tc>
              </a:tr>
            </a:tbl>
          </a:graphicData>
        </a:graphic>
      </p:graphicFrame>
      <p:graphicFrame>
        <p:nvGraphicFramePr>
          <p:cNvPr id="10" name="Tableau 9"/>
          <p:cNvGraphicFramePr>
            <a:graphicFrameLocks noGrp="1"/>
          </p:cNvGraphicFramePr>
          <p:nvPr>
            <p:extLst>
              <p:ext uri="{D42A27DB-BD31-4B8C-83A1-F6EECF244321}">
                <p14:modId xmlns="" xmlns:p14="http://schemas.microsoft.com/office/powerpoint/2010/main" val="4244518095"/>
              </p:ext>
            </p:extLst>
          </p:nvPr>
        </p:nvGraphicFramePr>
        <p:xfrm>
          <a:off x="341187" y="3645024"/>
          <a:ext cx="2880320" cy="741680"/>
        </p:xfrm>
        <a:graphic>
          <a:graphicData uri="http://schemas.openxmlformats.org/drawingml/2006/table">
            <a:tbl>
              <a:tblPr firstRow="1" bandRow="1">
                <a:tableStyleId>{93296810-A885-4BE3-A3E7-6D5BEEA58F35}</a:tableStyleId>
              </a:tblPr>
              <a:tblGrid>
                <a:gridCol w="1008112"/>
                <a:gridCol w="1872208"/>
              </a:tblGrid>
              <a:tr h="370840">
                <a:tc>
                  <a:txBody>
                    <a:bodyPr/>
                    <a:lstStyle/>
                    <a:p>
                      <a:pPr algn="r" rtl="1"/>
                      <a:endParaRPr lang="fr-FR" dirty="0">
                        <a:solidFill>
                          <a:schemeClr val="tx1"/>
                        </a:solidFill>
                        <a:latin typeface="Sakkal Majalla" pitchFamily="2" charset="-78"/>
                        <a:cs typeface="Sakkal Majalla" pitchFamily="2" charset="-78"/>
                      </a:endParaRPr>
                    </a:p>
                  </a:txBody>
                  <a:tcPr/>
                </a:tc>
                <a:tc>
                  <a:txBody>
                    <a:bodyPr/>
                    <a:lstStyle/>
                    <a:p>
                      <a:pPr algn="r" rtl="1"/>
                      <a:r>
                        <a:rPr lang="ar-DZ" dirty="0" smtClean="0">
                          <a:solidFill>
                            <a:schemeClr val="tx1"/>
                          </a:solidFill>
                          <a:latin typeface="Sakkal Majalla" pitchFamily="2" charset="-78"/>
                          <a:cs typeface="Sakkal Majalla" pitchFamily="2" charset="-78"/>
                        </a:rPr>
                        <a:t>الميزانية المرصودة:</a:t>
                      </a:r>
                      <a:endParaRPr lang="fr-FR" dirty="0">
                        <a:solidFill>
                          <a:schemeClr val="tx1"/>
                        </a:solidFill>
                        <a:latin typeface="Sakkal Majalla" pitchFamily="2" charset="-78"/>
                        <a:cs typeface="Sakkal Majalla" pitchFamily="2" charset="-78"/>
                      </a:endParaRPr>
                    </a:p>
                  </a:txBody>
                  <a:tcPr/>
                </a:tc>
              </a:tr>
              <a:tr h="370840">
                <a:tc>
                  <a:txBody>
                    <a:bodyPr/>
                    <a:lstStyle/>
                    <a:p>
                      <a:pPr algn="r" rtl="1"/>
                      <a:endParaRPr lang="fr-FR" dirty="0">
                        <a:solidFill>
                          <a:schemeClr val="tx1"/>
                        </a:solidFill>
                        <a:latin typeface="Sakkal Majalla" pitchFamily="2" charset="-78"/>
                        <a:cs typeface="Sakkal Majalla" pitchFamily="2" charset="-78"/>
                      </a:endParaRPr>
                    </a:p>
                  </a:txBody>
                  <a:tcPr/>
                </a:tc>
                <a:tc>
                  <a:txBody>
                    <a:bodyPr/>
                    <a:lstStyle/>
                    <a:p>
                      <a:pPr algn="r" rtl="1"/>
                      <a:r>
                        <a:rPr lang="ar-DZ" dirty="0" smtClean="0">
                          <a:solidFill>
                            <a:schemeClr val="tx1"/>
                          </a:solidFill>
                          <a:latin typeface="Sakkal Majalla" pitchFamily="2" charset="-78"/>
                          <a:cs typeface="Sakkal Majalla" pitchFamily="2" charset="-78"/>
                        </a:rPr>
                        <a:t>النسبة من البرنامج:</a:t>
                      </a:r>
                      <a:r>
                        <a:rPr lang="ar-DZ" baseline="0" dirty="0" smtClean="0">
                          <a:solidFill>
                            <a:schemeClr val="tx1"/>
                          </a:solidFill>
                          <a:latin typeface="Sakkal Majalla" pitchFamily="2" charset="-78"/>
                          <a:cs typeface="Sakkal Majalla" pitchFamily="2" charset="-78"/>
                        </a:rPr>
                        <a:t> </a:t>
                      </a:r>
                      <a:endParaRPr lang="fr-FR" dirty="0">
                        <a:solidFill>
                          <a:schemeClr val="tx1"/>
                        </a:solidFill>
                        <a:latin typeface="Sakkal Majalla" pitchFamily="2" charset="-78"/>
                        <a:cs typeface="Sakkal Majalla" pitchFamily="2" charset="-78"/>
                      </a:endParaRPr>
                    </a:p>
                  </a:txBody>
                  <a:tcPr/>
                </a:tc>
              </a:tr>
            </a:tbl>
          </a:graphicData>
        </a:graphic>
      </p:graphicFrame>
    </p:spTree>
    <p:extLst>
      <p:ext uri="{BB962C8B-B14F-4D97-AF65-F5344CB8AC3E}">
        <p14:creationId xmlns="" xmlns:p14="http://schemas.microsoft.com/office/powerpoint/2010/main" val="18628299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Afficher l'image d'origine"/>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l="27296" r="26569"/>
          <a:stretch>
            <a:fillRect/>
          </a:stretch>
        </p:blipFill>
        <p:spPr bwMode="auto">
          <a:xfrm>
            <a:off x="7812360" y="1"/>
            <a:ext cx="775686" cy="908720"/>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ZoneTexte 7"/>
          <p:cNvSpPr txBox="1">
            <a:spLocks noChangeArrowheads="1"/>
          </p:cNvSpPr>
          <p:nvPr/>
        </p:nvSpPr>
        <p:spPr bwMode="auto">
          <a:xfrm>
            <a:off x="7408685" y="908721"/>
            <a:ext cx="1583035"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TN" sz="1600" dirty="0" smtClean="0">
                <a:latin typeface="Sakkal Majalla" pitchFamily="2" charset="-78"/>
                <a:cs typeface="Sakkal Majalla" pitchFamily="2" charset="-78"/>
              </a:rPr>
              <a:t>وزارة </a:t>
            </a:r>
            <a:r>
              <a:rPr lang="ar-TN" sz="1600" dirty="0">
                <a:latin typeface="Sakkal Majalla" pitchFamily="2" charset="-78"/>
                <a:cs typeface="Sakkal Majalla" pitchFamily="2" charset="-78"/>
              </a:rPr>
              <a:t>ا</a:t>
            </a:r>
            <a:r>
              <a:rPr lang="ar-DZ" sz="1600" dirty="0" smtClean="0">
                <a:latin typeface="Sakkal Majalla" pitchFamily="2" charset="-78"/>
                <a:cs typeface="Sakkal Majalla" pitchFamily="2" charset="-78"/>
              </a:rPr>
              <a:t>لشؤون</a:t>
            </a:r>
          </a:p>
          <a:p>
            <a:pPr algn="ctr" rtl="1" eaLnBrk="1" hangingPunct="1"/>
            <a:r>
              <a:rPr lang="ar-DZ" sz="1600" dirty="0" smtClean="0">
                <a:latin typeface="Sakkal Majalla" pitchFamily="2" charset="-78"/>
                <a:cs typeface="Sakkal Majalla" pitchFamily="2" charset="-78"/>
              </a:rPr>
              <a:t> المحلية والبيئة </a:t>
            </a:r>
            <a:endParaRPr lang="fr-FR" sz="1600" dirty="0">
              <a:latin typeface="Sakkal Majalla" pitchFamily="2" charset="-78"/>
              <a:cs typeface="Sakkal Majalla" pitchFamily="2" charset="-78"/>
            </a:endParaRPr>
          </a:p>
        </p:txBody>
      </p:sp>
      <p:sp>
        <p:nvSpPr>
          <p:cNvPr id="2" name="ZoneTexte 1"/>
          <p:cNvSpPr txBox="1"/>
          <p:nvPr/>
        </p:nvSpPr>
        <p:spPr>
          <a:xfrm>
            <a:off x="1883620" y="260648"/>
            <a:ext cx="5500981" cy="1015663"/>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rtl="1"/>
            <a:r>
              <a:rPr lang="ar-DZ" sz="2800" b="1" dirty="0" smtClean="0">
                <a:solidFill>
                  <a:srgbClr val="FF0000"/>
                </a:solidFill>
                <a:latin typeface="Sakkal Majalla" pitchFamily="2" charset="-78"/>
                <a:cs typeface="Sakkal Majalla" pitchFamily="2" charset="-78"/>
              </a:rPr>
              <a:t>الصفحة 6</a:t>
            </a:r>
          </a:p>
          <a:p>
            <a:pPr algn="ctr" rtl="1"/>
            <a:endParaRPr lang="ar-DZ" sz="800" dirty="0">
              <a:latin typeface="Sakkal Majalla" pitchFamily="2" charset="-78"/>
              <a:cs typeface="Sakkal Majalla" pitchFamily="2" charset="-78"/>
            </a:endParaRPr>
          </a:p>
          <a:p>
            <a:pPr algn="ctr" rtl="1"/>
            <a:r>
              <a:rPr lang="ar-DZ" sz="2400" dirty="0" smtClean="0">
                <a:latin typeface="Sakkal Majalla" pitchFamily="2" charset="-78"/>
                <a:cs typeface="Sakkal Majalla" pitchFamily="2" charset="-78"/>
              </a:rPr>
              <a:t>التشخيص الفني</a:t>
            </a:r>
            <a:endParaRPr lang="fr-FR" sz="2400" dirty="0">
              <a:latin typeface="Sakkal Majalla" pitchFamily="2" charset="-78"/>
              <a:cs typeface="Sakkal Majalla" pitchFamily="2" charset="-78"/>
            </a:endParaRPr>
          </a:p>
        </p:txBody>
      </p:sp>
      <p:sp>
        <p:nvSpPr>
          <p:cNvPr id="5" name="ZoneTexte 4"/>
          <p:cNvSpPr txBox="1"/>
          <p:nvPr/>
        </p:nvSpPr>
        <p:spPr>
          <a:xfrm>
            <a:off x="4427984" y="1844824"/>
            <a:ext cx="4173560" cy="477053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rtl="1"/>
            <a:r>
              <a:rPr lang="ar-DZ" sz="2800" b="1" dirty="0" smtClean="0">
                <a:solidFill>
                  <a:srgbClr val="FF0000"/>
                </a:solidFill>
                <a:latin typeface="Sakkal Majalla" pitchFamily="2" charset="-78"/>
                <a:cs typeface="Sakkal Majalla" pitchFamily="2" charset="-78"/>
              </a:rPr>
              <a:t>أهم الملاحظات</a:t>
            </a:r>
          </a:p>
          <a:p>
            <a:pPr marL="514350" indent="-514350" algn="ctr" rtl="1">
              <a:buFont typeface="Wingdings" pitchFamily="2" charset="2"/>
              <a:buChar char="q"/>
            </a:pPr>
            <a:r>
              <a:rPr lang="ar-DZ" sz="3200" dirty="0" smtClean="0">
                <a:solidFill>
                  <a:schemeClr val="tx1"/>
                </a:solidFill>
                <a:latin typeface="Sakkal Majalla" pitchFamily="2" charset="-78"/>
                <a:cs typeface="Sakkal Majalla" pitchFamily="2" charset="-78"/>
              </a:rPr>
              <a:t>أهم الملاحظات حول النقائص الهيكلية للمنطقة البلدية </a:t>
            </a:r>
          </a:p>
          <a:p>
            <a:pPr marL="514350" indent="-514350" algn="ctr" rtl="1">
              <a:buFont typeface="Wingdings" pitchFamily="2" charset="2"/>
              <a:buChar char="q"/>
            </a:pPr>
            <a:r>
              <a:rPr lang="ar-DZ" sz="3200" dirty="0" smtClean="0">
                <a:solidFill>
                  <a:schemeClr val="tx1"/>
                </a:solidFill>
                <a:latin typeface="Sakkal Majalla" pitchFamily="2" charset="-78"/>
                <a:cs typeface="Sakkal Majalla" pitchFamily="2" charset="-78"/>
              </a:rPr>
              <a:t>أهم الملاحظات حول النقائص والعراقيل المتعلقة بقدرة البلدية على أداء وظائفها </a:t>
            </a:r>
          </a:p>
          <a:p>
            <a:pPr marL="514350" indent="-514350" algn="ctr" rtl="1">
              <a:buFont typeface="Wingdings" pitchFamily="2" charset="2"/>
              <a:buChar char="q"/>
            </a:pPr>
            <a:r>
              <a:rPr lang="ar-DZ" sz="3200" dirty="0" smtClean="0">
                <a:solidFill>
                  <a:schemeClr val="tx1"/>
                </a:solidFill>
                <a:latin typeface="Sakkal Majalla" pitchFamily="2" charset="-78"/>
                <a:cs typeface="Sakkal Majalla" pitchFamily="2" charset="-78"/>
              </a:rPr>
              <a:t>أهم الملاحظات الخاصة بوضعية المتساكنين والمناطق </a:t>
            </a:r>
          </a:p>
          <a:p>
            <a:pPr algn="ctr" rtl="1"/>
            <a:endParaRPr lang="ar-DZ" sz="2800" b="1" dirty="0">
              <a:solidFill>
                <a:srgbClr val="FF0000"/>
              </a:solidFill>
              <a:latin typeface="Sakkal Majalla" pitchFamily="2" charset="-78"/>
              <a:cs typeface="Sakkal Majalla" pitchFamily="2" charset="-78"/>
            </a:endParaRPr>
          </a:p>
          <a:p>
            <a:pPr algn="ctr" rtl="1"/>
            <a:endParaRPr lang="fr-FR" sz="2400" dirty="0">
              <a:latin typeface="Sakkal Majalla" pitchFamily="2" charset="-78"/>
              <a:cs typeface="Sakkal Majalla" pitchFamily="2" charset="-78"/>
            </a:endParaRPr>
          </a:p>
        </p:txBody>
      </p:sp>
      <p:sp>
        <p:nvSpPr>
          <p:cNvPr id="3" name="ZoneTexte 2"/>
          <p:cNvSpPr txBox="1"/>
          <p:nvPr/>
        </p:nvSpPr>
        <p:spPr>
          <a:xfrm>
            <a:off x="683568" y="1493496"/>
            <a:ext cx="2160240" cy="461665"/>
          </a:xfrm>
          <a:prstGeom prst="rect">
            <a:avLst/>
          </a:prstGeom>
          <a:noFill/>
        </p:spPr>
        <p:txBody>
          <a:bodyPr wrap="square" rtlCol="0">
            <a:spAutoFit/>
          </a:bodyPr>
          <a:lstStyle/>
          <a:p>
            <a:pPr algn="ctr"/>
            <a:r>
              <a:rPr lang="ar-DZ" sz="2400" b="1" dirty="0" smtClean="0">
                <a:solidFill>
                  <a:srgbClr val="0000CC"/>
                </a:solidFill>
                <a:latin typeface="Sakkal Majalla" pitchFamily="2" charset="-78"/>
                <a:cs typeface="Sakkal Majalla" pitchFamily="2" charset="-78"/>
              </a:rPr>
              <a:t>ترتيب المناطق</a:t>
            </a:r>
            <a:endParaRPr lang="fr-FR" sz="2400" b="1" dirty="0">
              <a:solidFill>
                <a:srgbClr val="0000CC"/>
              </a:solidFill>
              <a:latin typeface="Sakkal Majalla" pitchFamily="2" charset="-78"/>
              <a:cs typeface="Sakkal Majalla" pitchFamily="2" charset="-78"/>
            </a:endParaRPr>
          </a:p>
        </p:txBody>
      </p:sp>
      <p:graphicFrame>
        <p:nvGraphicFramePr>
          <p:cNvPr id="4" name="Tableau 3"/>
          <p:cNvGraphicFramePr>
            <a:graphicFrameLocks noGrp="1"/>
          </p:cNvGraphicFramePr>
          <p:nvPr>
            <p:extLst>
              <p:ext uri="{D42A27DB-BD31-4B8C-83A1-F6EECF244321}">
                <p14:modId xmlns="" xmlns:p14="http://schemas.microsoft.com/office/powerpoint/2010/main" val="1835676734"/>
              </p:ext>
            </p:extLst>
          </p:nvPr>
        </p:nvGraphicFramePr>
        <p:xfrm>
          <a:off x="395536" y="1982126"/>
          <a:ext cx="3076540" cy="4255184"/>
        </p:xfrm>
        <a:graphic>
          <a:graphicData uri="http://schemas.openxmlformats.org/drawingml/2006/table">
            <a:tbl>
              <a:tblPr firstRow="1" bandRow="1">
                <a:tableStyleId>{21E4AEA4-8DFA-4A89-87EB-49C32662AFE0}</a:tableStyleId>
              </a:tblPr>
              <a:tblGrid>
                <a:gridCol w="769135"/>
                <a:gridCol w="769135"/>
                <a:gridCol w="769135"/>
                <a:gridCol w="769135"/>
              </a:tblGrid>
              <a:tr h="531898">
                <a:tc>
                  <a:txBody>
                    <a:bodyPr/>
                    <a:lstStyle/>
                    <a:p>
                      <a:pPr algn="r" rtl="1"/>
                      <a:endParaRPr lang="fr-FR" dirty="0">
                        <a:solidFill>
                          <a:schemeClr val="tx1"/>
                        </a:solidFill>
                        <a:latin typeface="Sakkal Majalla" pitchFamily="2" charset="-78"/>
                        <a:cs typeface="Sakkal Majalla" pitchFamily="2" charset="-78"/>
                      </a:endParaRPr>
                    </a:p>
                  </a:txBody>
                  <a:tcPr/>
                </a:tc>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r" rtl="1"/>
                      <a:endParaRPr lang="fr-FR" dirty="0">
                        <a:solidFill>
                          <a:schemeClr val="tx1"/>
                        </a:solidFill>
                        <a:latin typeface="Sakkal Majalla" pitchFamily="2" charset="-78"/>
                        <a:cs typeface="Sakkal Majalla" pitchFamily="2" charset="-78"/>
                      </a:endParaRPr>
                    </a:p>
                  </a:txBody>
                  <a:tcPr/>
                </a:tc>
                <a:tc>
                  <a:txBody>
                    <a:bodyPr/>
                    <a:lstStyle/>
                    <a:p>
                      <a:pPr algn="r" rtl="1"/>
                      <a:r>
                        <a:rPr lang="ar-DZ" dirty="0" smtClean="0">
                          <a:solidFill>
                            <a:schemeClr val="tx1"/>
                          </a:solidFill>
                          <a:latin typeface="Sakkal Majalla" pitchFamily="2" charset="-78"/>
                          <a:cs typeface="Sakkal Majalla" pitchFamily="2" charset="-78"/>
                        </a:rPr>
                        <a:t>عدد</a:t>
                      </a:r>
                      <a:endParaRPr lang="fr-FR" dirty="0">
                        <a:solidFill>
                          <a:schemeClr val="tx1"/>
                        </a:solidFill>
                        <a:latin typeface="Sakkal Majalla" pitchFamily="2" charset="-78"/>
                        <a:cs typeface="Sakkal Majalla" pitchFamily="2" charset="-78"/>
                      </a:endParaRPr>
                    </a:p>
                  </a:txBody>
                  <a:tcPr/>
                </a:tc>
              </a:tr>
              <a:tr h="531898">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r" rtl="1"/>
                      <a:r>
                        <a:rPr lang="ar-DZ" dirty="0" smtClean="0">
                          <a:solidFill>
                            <a:schemeClr val="tx1"/>
                          </a:solidFill>
                          <a:latin typeface="Sakkal Majalla" pitchFamily="2" charset="-78"/>
                          <a:cs typeface="Sakkal Majalla" pitchFamily="2" charset="-78"/>
                        </a:rPr>
                        <a:t>1</a:t>
                      </a:r>
                      <a:endParaRPr lang="fr-FR" dirty="0">
                        <a:solidFill>
                          <a:schemeClr val="tx1"/>
                        </a:solidFill>
                        <a:latin typeface="Sakkal Majalla" pitchFamily="2" charset="-78"/>
                        <a:cs typeface="Sakkal Majalla" pitchFamily="2" charset="-78"/>
                      </a:endParaRPr>
                    </a:p>
                  </a:txBody>
                  <a:tcPr/>
                </a:tc>
              </a:tr>
              <a:tr h="531898">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r" rtl="1"/>
                      <a:r>
                        <a:rPr lang="ar-DZ" dirty="0" smtClean="0">
                          <a:solidFill>
                            <a:schemeClr val="tx1"/>
                          </a:solidFill>
                          <a:latin typeface="Sakkal Majalla" pitchFamily="2" charset="-78"/>
                          <a:cs typeface="Sakkal Majalla" pitchFamily="2" charset="-78"/>
                        </a:rPr>
                        <a:t>2</a:t>
                      </a:r>
                      <a:endParaRPr lang="fr-FR" dirty="0">
                        <a:solidFill>
                          <a:schemeClr val="tx1"/>
                        </a:solidFill>
                        <a:latin typeface="Sakkal Majalla" pitchFamily="2" charset="-78"/>
                        <a:cs typeface="Sakkal Majalla" pitchFamily="2" charset="-78"/>
                      </a:endParaRPr>
                    </a:p>
                  </a:txBody>
                  <a:tcPr/>
                </a:tc>
              </a:tr>
              <a:tr h="531898">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r" rtl="1"/>
                      <a:r>
                        <a:rPr lang="ar-DZ" dirty="0" smtClean="0">
                          <a:solidFill>
                            <a:schemeClr val="tx1"/>
                          </a:solidFill>
                          <a:latin typeface="Sakkal Majalla" pitchFamily="2" charset="-78"/>
                          <a:cs typeface="Sakkal Majalla" pitchFamily="2" charset="-78"/>
                        </a:rPr>
                        <a:t>3</a:t>
                      </a:r>
                      <a:endParaRPr lang="fr-FR" dirty="0">
                        <a:solidFill>
                          <a:schemeClr val="tx1"/>
                        </a:solidFill>
                        <a:latin typeface="Sakkal Majalla" pitchFamily="2" charset="-78"/>
                        <a:cs typeface="Sakkal Majalla" pitchFamily="2" charset="-78"/>
                      </a:endParaRPr>
                    </a:p>
                  </a:txBody>
                  <a:tcPr/>
                </a:tc>
              </a:tr>
              <a:tr h="531898">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r" rtl="1"/>
                      <a:r>
                        <a:rPr lang="ar-DZ" dirty="0" smtClean="0">
                          <a:solidFill>
                            <a:schemeClr val="tx1"/>
                          </a:solidFill>
                          <a:latin typeface="Sakkal Majalla" pitchFamily="2" charset="-78"/>
                          <a:cs typeface="Sakkal Majalla" pitchFamily="2" charset="-78"/>
                        </a:rPr>
                        <a:t>4</a:t>
                      </a:r>
                      <a:endParaRPr lang="fr-FR" dirty="0">
                        <a:solidFill>
                          <a:schemeClr val="tx1"/>
                        </a:solidFill>
                        <a:latin typeface="Sakkal Majalla" pitchFamily="2" charset="-78"/>
                        <a:cs typeface="Sakkal Majalla" pitchFamily="2" charset="-78"/>
                      </a:endParaRPr>
                    </a:p>
                  </a:txBody>
                  <a:tcPr/>
                </a:tc>
              </a:tr>
              <a:tr h="531898">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r" rtl="1"/>
                      <a:r>
                        <a:rPr lang="ar-DZ" dirty="0" smtClean="0">
                          <a:solidFill>
                            <a:schemeClr val="tx1"/>
                          </a:solidFill>
                          <a:latin typeface="Sakkal Majalla" pitchFamily="2" charset="-78"/>
                          <a:cs typeface="Sakkal Majalla" pitchFamily="2" charset="-78"/>
                        </a:rPr>
                        <a:t>5</a:t>
                      </a:r>
                      <a:endParaRPr lang="fr-FR" dirty="0">
                        <a:solidFill>
                          <a:schemeClr val="tx1"/>
                        </a:solidFill>
                        <a:latin typeface="Sakkal Majalla" pitchFamily="2" charset="-78"/>
                        <a:cs typeface="Sakkal Majalla" pitchFamily="2" charset="-78"/>
                      </a:endParaRPr>
                    </a:p>
                  </a:txBody>
                  <a:tcPr/>
                </a:tc>
              </a:tr>
              <a:tr h="531898">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r" rtl="1"/>
                      <a:r>
                        <a:rPr lang="ar-DZ" dirty="0" smtClean="0">
                          <a:solidFill>
                            <a:schemeClr val="tx1"/>
                          </a:solidFill>
                          <a:latin typeface="Sakkal Majalla" pitchFamily="2" charset="-78"/>
                          <a:cs typeface="Sakkal Majalla" pitchFamily="2" charset="-78"/>
                        </a:rPr>
                        <a:t>6</a:t>
                      </a:r>
                      <a:endParaRPr lang="fr-FR" dirty="0">
                        <a:solidFill>
                          <a:schemeClr val="tx1"/>
                        </a:solidFill>
                        <a:latin typeface="Sakkal Majalla" pitchFamily="2" charset="-78"/>
                        <a:cs typeface="Sakkal Majalla" pitchFamily="2" charset="-78"/>
                      </a:endParaRPr>
                    </a:p>
                  </a:txBody>
                  <a:tcPr/>
                </a:tc>
              </a:tr>
              <a:tr h="531898">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r" rtl="1"/>
                      <a:r>
                        <a:rPr lang="ar-DZ" dirty="0" smtClean="0">
                          <a:solidFill>
                            <a:schemeClr val="tx1"/>
                          </a:solidFill>
                          <a:latin typeface="Sakkal Majalla" pitchFamily="2" charset="-78"/>
                          <a:cs typeface="Sakkal Majalla" pitchFamily="2" charset="-78"/>
                        </a:rPr>
                        <a:t>.....</a:t>
                      </a:r>
                      <a:endParaRPr lang="fr-FR" dirty="0">
                        <a:solidFill>
                          <a:schemeClr val="tx1"/>
                        </a:solidFill>
                        <a:latin typeface="Sakkal Majalla" pitchFamily="2" charset="-78"/>
                        <a:cs typeface="Sakkal Majalla" pitchFamily="2" charset="-78"/>
                      </a:endParaRPr>
                    </a:p>
                  </a:txBody>
                  <a:tcPr/>
                </a:tc>
              </a:tr>
            </a:tbl>
          </a:graphicData>
        </a:graphic>
      </p:graphicFrame>
    </p:spTree>
    <p:extLst>
      <p:ext uri="{BB962C8B-B14F-4D97-AF65-F5344CB8AC3E}">
        <p14:creationId xmlns="" xmlns:p14="http://schemas.microsoft.com/office/powerpoint/2010/main" val="18283524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Afficher l'image d'origine"/>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l="27296" r="26569"/>
          <a:stretch>
            <a:fillRect/>
          </a:stretch>
        </p:blipFill>
        <p:spPr bwMode="auto">
          <a:xfrm>
            <a:off x="7812360" y="1"/>
            <a:ext cx="775686" cy="908720"/>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ZoneTexte 7"/>
          <p:cNvSpPr txBox="1">
            <a:spLocks noChangeArrowheads="1"/>
          </p:cNvSpPr>
          <p:nvPr/>
        </p:nvSpPr>
        <p:spPr bwMode="auto">
          <a:xfrm>
            <a:off x="7408685" y="908721"/>
            <a:ext cx="1583035"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TN" sz="1600" dirty="0" smtClean="0">
                <a:latin typeface="Sakkal Majalla" pitchFamily="2" charset="-78"/>
                <a:cs typeface="Sakkal Majalla" pitchFamily="2" charset="-78"/>
              </a:rPr>
              <a:t>وزارة </a:t>
            </a:r>
            <a:r>
              <a:rPr lang="ar-TN" sz="1600" dirty="0">
                <a:latin typeface="Sakkal Majalla" pitchFamily="2" charset="-78"/>
                <a:cs typeface="Sakkal Majalla" pitchFamily="2" charset="-78"/>
              </a:rPr>
              <a:t>ا</a:t>
            </a:r>
            <a:r>
              <a:rPr lang="ar-DZ" sz="1600" dirty="0" smtClean="0">
                <a:latin typeface="Sakkal Majalla" pitchFamily="2" charset="-78"/>
                <a:cs typeface="Sakkal Majalla" pitchFamily="2" charset="-78"/>
              </a:rPr>
              <a:t>لشؤون</a:t>
            </a:r>
          </a:p>
          <a:p>
            <a:pPr algn="ctr" rtl="1" eaLnBrk="1" hangingPunct="1"/>
            <a:r>
              <a:rPr lang="ar-DZ" sz="1600" dirty="0" smtClean="0">
                <a:latin typeface="Sakkal Majalla" pitchFamily="2" charset="-78"/>
                <a:cs typeface="Sakkal Majalla" pitchFamily="2" charset="-78"/>
              </a:rPr>
              <a:t> المحلية والبيئة </a:t>
            </a:r>
            <a:endParaRPr lang="fr-FR" sz="1600" dirty="0">
              <a:latin typeface="Sakkal Majalla" pitchFamily="2" charset="-78"/>
              <a:cs typeface="Sakkal Majalla" pitchFamily="2" charset="-78"/>
            </a:endParaRPr>
          </a:p>
        </p:txBody>
      </p:sp>
      <p:sp>
        <p:nvSpPr>
          <p:cNvPr id="2" name="ZoneTexte 1"/>
          <p:cNvSpPr txBox="1"/>
          <p:nvPr/>
        </p:nvSpPr>
        <p:spPr>
          <a:xfrm>
            <a:off x="1763688" y="188640"/>
            <a:ext cx="5500981" cy="89255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rtl="1"/>
            <a:r>
              <a:rPr lang="ar-DZ" sz="2800" b="1" dirty="0" smtClean="0">
                <a:solidFill>
                  <a:srgbClr val="FF0000"/>
                </a:solidFill>
                <a:latin typeface="Sakkal Majalla" pitchFamily="2" charset="-78"/>
                <a:cs typeface="Sakkal Majalla" pitchFamily="2" charset="-78"/>
              </a:rPr>
              <a:t>الصفحة 7</a:t>
            </a:r>
          </a:p>
          <a:p>
            <a:pPr algn="ctr" rtl="1"/>
            <a:r>
              <a:rPr lang="ar-DZ" sz="2400" dirty="0" smtClean="0">
                <a:latin typeface="Sakkal Majalla" pitchFamily="2" charset="-78"/>
                <a:cs typeface="Sakkal Majalla" pitchFamily="2" charset="-78"/>
              </a:rPr>
              <a:t>التشخيص المالي</a:t>
            </a:r>
            <a:endParaRPr lang="fr-FR" sz="2400" dirty="0">
              <a:latin typeface="Sakkal Majalla" pitchFamily="2" charset="-78"/>
              <a:cs typeface="Sakkal Majalla" pitchFamily="2" charset="-78"/>
            </a:endParaRPr>
          </a:p>
        </p:txBody>
      </p:sp>
      <p:graphicFrame>
        <p:nvGraphicFramePr>
          <p:cNvPr id="3" name="Tableau 2"/>
          <p:cNvGraphicFramePr>
            <a:graphicFrameLocks noGrp="1"/>
          </p:cNvGraphicFramePr>
          <p:nvPr>
            <p:extLst>
              <p:ext uri="{D42A27DB-BD31-4B8C-83A1-F6EECF244321}">
                <p14:modId xmlns="" xmlns:p14="http://schemas.microsoft.com/office/powerpoint/2010/main" val="3807877227"/>
              </p:ext>
            </p:extLst>
          </p:nvPr>
        </p:nvGraphicFramePr>
        <p:xfrm>
          <a:off x="4355976" y="1502929"/>
          <a:ext cx="4341838" cy="2966720"/>
        </p:xfrm>
        <a:graphic>
          <a:graphicData uri="http://schemas.openxmlformats.org/drawingml/2006/table">
            <a:tbl>
              <a:tblPr firstRow="1" bandRow="1">
                <a:tableStyleId>{7DF18680-E054-41AD-8BC1-D1AEF772440D}</a:tableStyleId>
              </a:tblPr>
              <a:tblGrid>
                <a:gridCol w="1152129"/>
                <a:gridCol w="3189709"/>
              </a:tblGrid>
              <a:tr h="370840">
                <a:tc gridSpan="2">
                  <a:txBody>
                    <a:bodyPr/>
                    <a:lstStyle/>
                    <a:p>
                      <a:pPr algn="ctr" rtl="1"/>
                      <a:r>
                        <a:rPr lang="ar-DZ" dirty="0" smtClean="0">
                          <a:solidFill>
                            <a:schemeClr val="tx1"/>
                          </a:solidFill>
                          <a:latin typeface="Sakkal Majalla" pitchFamily="2" charset="-78"/>
                          <a:cs typeface="Sakkal Majalla" pitchFamily="2" charset="-78"/>
                        </a:rPr>
                        <a:t>معدل الخمس سنوات</a:t>
                      </a:r>
                      <a:r>
                        <a:rPr lang="ar-DZ" baseline="0" dirty="0" smtClean="0">
                          <a:solidFill>
                            <a:schemeClr val="tx1"/>
                          </a:solidFill>
                          <a:latin typeface="Sakkal Majalla" pitchFamily="2" charset="-78"/>
                          <a:cs typeface="Sakkal Majalla" pitchFamily="2" charset="-78"/>
                        </a:rPr>
                        <a:t> السابقة </a:t>
                      </a:r>
                      <a:endParaRPr lang="fr-FR" dirty="0">
                        <a:solidFill>
                          <a:schemeClr val="tx1"/>
                        </a:solidFill>
                        <a:latin typeface="Sakkal Majalla" pitchFamily="2" charset="-78"/>
                        <a:cs typeface="Sakkal Majalla" pitchFamily="2" charset="-78"/>
                      </a:endParaRPr>
                    </a:p>
                  </a:txBody>
                  <a:tcPr/>
                </a:tc>
                <a:tc hMerge="1">
                  <a:txBody>
                    <a:bodyPr/>
                    <a:lstStyle/>
                    <a:p>
                      <a:endParaRPr lang="fr-FR" dirty="0"/>
                    </a:p>
                  </a:txBody>
                  <a:tcPr/>
                </a:tc>
              </a:tr>
              <a:tr h="370840">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l" rtl="1"/>
                      <a:r>
                        <a:rPr lang="ar-DZ" dirty="0" smtClean="0">
                          <a:solidFill>
                            <a:schemeClr val="tx1"/>
                          </a:solidFill>
                          <a:latin typeface="Sakkal Majalla" pitchFamily="2" charset="-78"/>
                          <a:cs typeface="Sakkal Majalla" pitchFamily="2" charset="-78"/>
                        </a:rPr>
                        <a:t>العنوان الأول:</a:t>
                      </a:r>
                      <a:endParaRPr lang="fr-FR" dirty="0">
                        <a:solidFill>
                          <a:schemeClr val="tx1"/>
                        </a:solidFill>
                        <a:latin typeface="Sakkal Majalla" pitchFamily="2" charset="-78"/>
                        <a:cs typeface="Sakkal Majalla" pitchFamily="2" charset="-78"/>
                      </a:endParaRPr>
                    </a:p>
                  </a:txBody>
                  <a:tcPr/>
                </a:tc>
              </a:tr>
              <a:tr h="370840">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l" rtl="1"/>
                      <a:r>
                        <a:rPr lang="ar-DZ" dirty="0" smtClean="0">
                          <a:solidFill>
                            <a:schemeClr val="tx1"/>
                          </a:solidFill>
                          <a:latin typeface="Sakkal Majalla" pitchFamily="2" charset="-78"/>
                          <a:cs typeface="Sakkal Majalla" pitchFamily="2" charset="-78"/>
                        </a:rPr>
                        <a:t>العنوان الثاني:</a:t>
                      </a:r>
                      <a:endParaRPr lang="fr-FR" dirty="0">
                        <a:solidFill>
                          <a:schemeClr val="tx1"/>
                        </a:solidFill>
                        <a:latin typeface="Sakkal Majalla" pitchFamily="2" charset="-78"/>
                        <a:cs typeface="Sakkal Majalla" pitchFamily="2" charset="-78"/>
                      </a:endParaRPr>
                    </a:p>
                  </a:txBody>
                  <a:tcPr/>
                </a:tc>
              </a:tr>
              <a:tr h="370840">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ar-DZ" dirty="0" smtClean="0">
                          <a:solidFill>
                            <a:schemeClr val="tx1"/>
                          </a:solidFill>
                          <a:latin typeface="Sakkal Majalla" pitchFamily="2" charset="-78"/>
                          <a:cs typeface="Sakkal Majalla" pitchFamily="2" charset="-78"/>
                        </a:rPr>
                        <a:t>نسبة الموارد الذاتية (من الموارد الجملية):</a:t>
                      </a:r>
                      <a:endParaRPr lang="fr-FR" dirty="0">
                        <a:solidFill>
                          <a:schemeClr val="tx1"/>
                        </a:solidFill>
                        <a:latin typeface="Sakkal Majalla" pitchFamily="2" charset="-78"/>
                        <a:cs typeface="Sakkal Majalla" pitchFamily="2" charset="-78"/>
                      </a:endParaRPr>
                    </a:p>
                  </a:txBody>
                  <a:tcPr/>
                </a:tc>
              </a:tr>
              <a:tr h="370840">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ar-DZ" dirty="0" smtClean="0">
                          <a:solidFill>
                            <a:schemeClr val="tx1"/>
                          </a:solidFill>
                          <a:latin typeface="Sakkal Majalla" pitchFamily="2" charset="-78"/>
                          <a:cs typeface="Sakkal Majalla" pitchFamily="2" charset="-78"/>
                        </a:rPr>
                        <a:t>نسبة التأجير (من الموارد الذاتية):</a:t>
                      </a:r>
                      <a:endParaRPr lang="fr-FR" dirty="0">
                        <a:solidFill>
                          <a:schemeClr val="tx1"/>
                        </a:solidFill>
                        <a:latin typeface="Sakkal Majalla" pitchFamily="2" charset="-78"/>
                        <a:cs typeface="Sakkal Majalla" pitchFamily="2" charset="-78"/>
                      </a:endParaRPr>
                    </a:p>
                  </a:txBody>
                  <a:tcPr/>
                </a:tc>
              </a:tr>
              <a:tr h="370840">
                <a:tc>
                  <a:txBody>
                    <a:bodyPr/>
                    <a:lstStyle/>
                    <a:p>
                      <a:pPr algn="r" rtl="1"/>
                      <a:endParaRPr lang="fr-FR" dirty="0">
                        <a:solidFill>
                          <a:schemeClr val="tx1"/>
                        </a:solidFill>
                        <a:latin typeface="Sakkal Majalla" pitchFamily="2" charset="-78"/>
                        <a:cs typeface="Sakkal Majalla" pitchFamily="2" charset="-78"/>
                      </a:endParaRPr>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ar-DZ" dirty="0" smtClean="0">
                          <a:solidFill>
                            <a:schemeClr val="tx1"/>
                          </a:solidFill>
                          <a:latin typeface="Sakkal Majalla" pitchFamily="2" charset="-78"/>
                          <a:cs typeface="Sakkal Majalla" pitchFamily="2" charset="-78"/>
                        </a:rPr>
                        <a:t>نسبة التأجير (من العنوان الأول):</a:t>
                      </a:r>
                      <a:endParaRPr lang="fr-FR" dirty="0">
                        <a:solidFill>
                          <a:schemeClr val="tx1"/>
                        </a:solidFill>
                        <a:latin typeface="Sakkal Majalla" pitchFamily="2" charset="-78"/>
                        <a:cs typeface="Sakkal Majalla" pitchFamily="2" charset="-78"/>
                      </a:endParaRPr>
                    </a:p>
                  </a:txBody>
                  <a:tcPr/>
                </a:tc>
              </a:tr>
              <a:tr h="370840">
                <a:tc>
                  <a:txBody>
                    <a:bodyPr/>
                    <a:lstStyle/>
                    <a:p>
                      <a:pPr algn="r" rtl="1"/>
                      <a:endParaRPr lang="fr-FR" dirty="0">
                        <a:solidFill>
                          <a:schemeClr val="tx1"/>
                        </a:solidFill>
                        <a:latin typeface="Sakkal Majalla" pitchFamily="2" charset="-78"/>
                        <a:cs typeface="Sakkal Majalla" pitchFamily="2" charset="-78"/>
                      </a:endParaRPr>
                    </a:p>
                  </a:txBody>
                  <a:tcPr/>
                </a:tc>
                <a:tc>
                  <a:txBody>
                    <a:bodyPr/>
                    <a:lstStyle/>
                    <a:p>
                      <a:pPr algn="l" rtl="1"/>
                      <a:r>
                        <a:rPr lang="ar-DZ" dirty="0" smtClean="0">
                          <a:solidFill>
                            <a:schemeClr val="tx1"/>
                          </a:solidFill>
                          <a:latin typeface="Sakkal Majalla" pitchFamily="2" charset="-78"/>
                          <a:cs typeface="Sakkal Majalla" pitchFamily="2" charset="-78"/>
                        </a:rPr>
                        <a:t>نسبة الاستخلاص: </a:t>
                      </a:r>
                      <a:endParaRPr lang="fr-FR" dirty="0">
                        <a:solidFill>
                          <a:schemeClr val="tx1"/>
                        </a:solidFill>
                        <a:latin typeface="Sakkal Majalla" pitchFamily="2" charset="-78"/>
                        <a:cs typeface="Sakkal Majalla" pitchFamily="2" charset="-78"/>
                      </a:endParaRPr>
                    </a:p>
                  </a:txBody>
                  <a:tcPr/>
                </a:tc>
              </a:tr>
              <a:tr h="370840">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l" rtl="1"/>
                      <a:r>
                        <a:rPr lang="ar-DZ" dirty="0" smtClean="0">
                          <a:solidFill>
                            <a:schemeClr val="tx1"/>
                          </a:solidFill>
                          <a:latin typeface="Sakkal Majalla" pitchFamily="2" charset="-78"/>
                          <a:cs typeface="Sakkal Majalla" pitchFamily="2" charset="-78"/>
                        </a:rPr>
                        <a:t>نسبة المديونية: </a:t>
                      </a:r>
                      <a:endParaRPr lang="fr-FR" dirty="0">
                        <a:solidFill>
                          <a:schemeClr val="tx1"/>
                        </a:solidFill>
                        <a:latin typeface="Sakkal Majalla" pitchFamily="2" charset="-78"/>
                        <a:cs typeface="Sakkal Majalla" pitchFamily="2" charset="-78"/>
                      </a:endParaRPr>
                    </a:p>
                  </a:txBody>
                  <a:tcPr/>
                </a:tc>
              </a:tr>
            </a:tbl>
          </a:graphicData>
        </a:graphic>
      </p:graphicFrame>
      <p:graphicFrame>
        <p:nvGraphicFramePr>
          <p:cNvPr id="4" name="Diagramme 3"/>
          <p:cNvGraphicFramePr/>
          <p:nvPr>
            <p:extLst>
              <p:ext uri="{D42A27DB-BD31-4B8C-83A1-F6EECF244321}">
                <p14:modId xmlns="" xmlns:p14="http://schemas.microsoft.com/office/powerpoint/2010/main" val="959424558"/>
              </p:ext>
            </p:extLst>
          </p:nvPr>
        </p:nvGraphicFramePr>
        <p:xfrm>
          <a:off x="179512" y="1628800"/>
          <a:ext cx="3960440" cy="33123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me 6"/>
          <p:cNvGraphicFramePr/>
          <p:nvPr>
            <p:extLst>
              <p:ext uri="{D42A27DB-BD31-4B8C-83A1-F6EECF244321}">
                <p14:modId xmlns="" xmlns:p14="http://schemas.microsoft.com/office/powerpoint/2010/main" val="869742049"/>
              </p:ext>
            </p:extLst>
          </p:nvPr>
        </p:nvGraphicFramePr>
        <p:xfrm>
          <a:off x="4819966" y="4293096"/>
          <a:ext cx="3768080" cy="273630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5" name="ZoneTexte 4"/>
          <p:cNvSpPr txBox="1"/>
          <p:nvPr/>
        </p:nvSpPr>
        <p:spPr>
          <a:xfrm>
            <a:off x="503548" y="1231886"/>
            <a:ext cx="2520280" cy="523220"/>
          </a:xfrm>
          <a:prstGeom prst="rect">
            <a:avLst/>
          </a:prstGeom>
          <a:noFill/>
        </p:spPr>
        <p:txBody>
          <a:bodyPr wrap="square" rtlCol="0">
            <a:spAutoFit/>
          </a:bodyPr>
          <a:lstStyle/>
          <a:p>
            <a:pPr algn="ctr"/>
            <a:r>
              <a:rPr lang="ar-DZ" sz="2800" b="1" dirty="0" smtClean="0">
                <a:latin typeface="Sakkal Majalla" pitchFamily="2" charset="-78"/>
                <a:cs typeface="Sakkal Majalla" pitchFamily="2" charset="-78"/>
              </a:rPr>
              <a:t>هيكلة الموارد</a:t>
            </a:r>
            <a:endParaRPr lang="fr-FR" sz="2800" b="1" dirty="0">
              <a:latin typeface="Sakkal Majalla" pitchFamily="2" charset="-78"/>
              <a:cs typeface="Sakkal Majalla" pitchFamily="2" charset="-78"/>
            </a:endParaRPr>
          </a:p>
        </p:txBody>
      </p:sp>
      <p:sp>
        <p:nvSpPr>
          <p:cNvPr id="10" name="ZoneTexte 9"/>
          <p:cNvSpPr txBox="1"/>
          <p:nvPr/>
        </p:nvSpPr>
        <p:spPr>
          <a:xfrm>
            <a:off x="2843808" y="6093296"/>
            <a:ext cx="2520280" cy="523220"/>
          </a:xfrm>
          <a:prstGeom prst="rect">
            <a:avLst/>
          </a:prstGeom>
          <a:noFill/>
        </p:spPr>
        <p:txBody>
          <a:bodyPr wrap="square" rtlCol="0">
            <a:spAutoFit/>
          </a:bodyPr>
          <a:lstStyle/>
          <a:p>
            <a:pPr algn="ctr"/>
            <a:r>
              <a:rPr lang="ar-DZ" sz="2800" b="1" dirty="0" smtClean="0">
                <a:latin typeface="Sakkal Majalla" pitchFamily="2" charset="-78"/>
                <a:cs typeface="Sakkal Majalla" pitchFamily="2" charset="-78"/>
              </a:rPr>
              <a:t>هيكلة النفقات </a:t>
            </a:r>
            <a:endParaRPr lang="fr-FR" sz="2800" b="1" dirty="0">
              <a:latin typeface="Sakkal Majalla" pitchFamily="2" charset="-78"/>
              <a:cs typeface="Sakkal Majalla" pitchFamily="2" charset="-78"/>
            </a:endParaRPr>
          </a:p>
        </p:txBody>
      </p:sp>
    </p:spTree>
    <p:extLst>
      <p:ext uri="{BB962C8B-B14F-4D97-AF65-F5344CB8AC3E}">
        <p14:creationId xmlns="" xmlns:p14="http://schemas.microsoft.com/office/powerpoint/2010/main" val="18283524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Afficher l'image d'origine"/>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l="27296" r="26569"/>
          <a:stretch>
            <a:fillRect/>
          </a:stretch>
        </p:blipFill>
        <p:spPr bwMode="auto">
          <a:xfrm>
            <a:off x="7812360" y="1"/>
            <a:ext cx="775686" cy="908720"/>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ZoneTexte 7"/>
          <p:cNvSpPr txBox="1">
            <a:spLocks noChangeArrowheads="1"/>
          </p:cNvSpPr>
          <p:nvPr/>
        </p:nvSpPr>
        <p:spPr bwMode="auto">
          <a:xfrm>
            <a:off x="7408685" y="908721"/>
            <a:ext cx="1583035"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TN" sz="1600" dirty="0" smtClean="0">
                <a:latin typeface="Sakkal Majalla" pitchFamily="2" charset="-78"/>
                <a:cs typeface="Sakkal Majalla" pitchFamily="2" charset="-78"/>
              </a:rPr>
              <a:t>وزارة </a:t>
            </a:r>
            <a:r>
              <a:rPr lang="ar-TN" sz="1600" dirty="0">
                <a:latin typeface="Sakkal Majalla" pitchFamily="2" charset="-78"/>
                <a:cs typeface="Sakkal Majalla" pitchFamily="2" charset="-78"/>
              </a:rPr>
              <a:t>ا</a:t>
            </a:r>
            <a:r>
              <a:rPr lang="ar-DZ" sz="1600" dirty="0" smtClean="0">
                <a:latin typeface="Sakkal Majalla" pitchFamily="2" charset="-78"/>
                <a:cs typeface="Sakkal Majalla" pitchFamily="2" charset="-78"/>
              </a:rPr>
              <a:t>لشؤون</a:t>
            </a:r>
          </a:p>
          <a:p>
            <a:pPr algn="ctr" rtl="1" eaLnBrk="1" hangingPunct="1"/>
            <a:r>
              <a:rPr lang="ar-DZ" sz="1600" dirty="0" smtClean="0">
                <a:latin typeface="Sakkal Majalla" pitchFamily="2" charset="-78"/>
                <a:cs typeface="Sakkal Majalla" pitchFamily="2" charset="-78"/>
              </a:rPr>
              <a:t> المحلية والبيئة </a:t>
            </a:r>
            <a:endParaRPr lang="fr-FR" sz="1600" dirty="0">
              <a:latin typeface="Sakkal Majalla" pitchFamily="2" charset="-78"/>
              <a:cs typeface="Sakkal Majalla" pitchFamily="2" charset="-78"/>
            </a:endParaRPr>
          </a:p>
        </p:txBody>
      </p:sp>
      <p:sp>
        <p:nvSpPr>
          <p:cNvPr id="2" name="ZoneTexte 1"/>
          <p:cNvSpPr txBox="1"/>
          <p:nvPr/>
        </p:nvSpPr>
        <p:spPr>
          <a:xfrm>
            <a:off x="1894027" y="148304"/>
            <a:ext cx="5500981" cy="1015663"/>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rtl="1"/>
            <a:r>
              <a:rPr lang="ar-DZ" sz="2800" b="1" dirty="0" smtClean="0">
                <a:solidFill>
                  <a:srgbClr val="FF0000"/>
                </a:solidFill>
                <a:latin typeface="Sakkal Majalla" pitchFamily="2" charset="-78"/>
                <a:cs typeface="Sakkal Majalla" pitchFamily="2" charset="-78"/>
              </a:rPr>
              <a:t>الصفحة 8</a:t>
            </a:r>
          </a:p>
          <a:p>
            <a:pPr algn="ctr" rtl="1"/>
            <a:r>
              <a:rPr lang="ar-DZ" sz="3200" b="1" dirty="0" smtClean="0">
                <a:latin typeface="Sakkal Majalla" pitchFamily="2" charset="-78"/>
                <a:cs typeface="Sakkal Majalla" pitchFamily="2" charset="-78"/>
              </a:rPr>
              <a:t>تنظيم المشاركة</a:t>
            </a:r>
            <a:endParaRPr lang="fr-FR" sz="3200" b="1" dirty="0">
              <a:latin typeface="Sakkal Majalla" pitchFamily="2" charset="-78"/>
              <a:cs typeface="Sakkal Majalla" pitchFamily="2" charset="-78"/>
            </a:endParaRPr>
          </a:p>
        </p:txBody>
      </p:sp>
      <p:sp>
        <p:nvSpPr>
          <p:cNvPr id="5" name="ZoneTexte 4"/>
          <p:cNvSpPr txBox="1"/>
          <p:nvPr/>
        </p:nvSpPr>
        <p:spPr>
          <a:xfrm>
            <a:off x="4644517" y="1988840"/>
            <a:ext cx="3957027" cy="175432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rtl="1"/>
            <a:r>
              <a:rPr lang="ar-DZ" sz="2800" b="1" dirty="0" smtClean="0">
                <a:solidFill>
                  <a:srgbClr val="FF0000"/>
                </a:solidFill>
                <a:latin typeface="Sakkal Majalla" pitchFamily="2" charset="-78"/>
                <a:cs typeface="Sakkal Majalla" pitchFamily="2" charset="-78"/>
              </a:rPr>
              <a:t>أهم الملاحظات</a:t>
            </a:r>
          </a:p>
          <a:p>
            <a:pPr marL="514350" indent="-514350" algn="ctr" rtl="1">
              <a:buFont typeface="Wingdings" pitchFamily="2" charset="2"/>
              <a:buChar char="q"/>
            </a:pPr>
            <a:r>
              <a:rPr lang="ar-DZ" sz="2000" dirty="0" smtClean="0">
                <a:solidFill>
                  <a:schemeClr val="tx1"/>
                </a:solidFill>
                <a:latin typeface="Sakkal Majalla" pitchFamily="2" charset="-78"/>
                <a:cs typeface="Sakkal Majalla" pitchFamily="2" charset="-78"/>
              </a:rPr>
              <a:t>الخطة الاتصالية المعتمدة</a:t>
            </a:r>
          </a:p>
          <a:p>
            <a:pPr marL="514350" indent="-514350" algn="ctr" rtl="1">
              <a:buFont typeface="Wingdings" pitchFamily="2" charset="2"/>
              <a:buChar char="q"/>
            </a:pPr>
            <a:r>
              <a:rPr lang="ar-DZ" sz="2000" dirty="0" smtClean="0">
                <a:solidFill>
                  <a:schemeClr val="tx1"/>
                </a:solidFill>
                <a:latin typeface="Sakkal Majalla" pitchFamily="2" charset="-78"/>
                <a:cs typeface="Sakkal Majalla" pitchFamily="2" charset="-78"/>
              </a:rPr>
              <a:t>تقييم عام للمشاركة  </a:t>
            </a:r>
          </a:p>
          <a:p>
            <a:pPr marL="514350" indent="-514350" algn="ctr" rtl="1">
              <a:buFont typeface="Wingdings" pitchFamily="2" charset="2"/>
              <a:buChar char="q"/>
            </a:pPr>
            <a:r>
              <a:rPr lang="ar-DZ" sz="2000" dirty="0" smtClean="0">
                <a:solidFill>
                  <a:schemeClr val="tx1"/>
                </a:solidFill>
                <a:latin typeface="Sakkal Majalla" pitchFamily="2" charset="-78"/>
                <a:cs typeface="Sakkal Majalla" pitchFamily="2" charset="-78"/>
              </a:rPr>
              <a:t>أهم النجاحات والاخفاقات</a:t>
            </a:r>
          </a:p>
          <a:p>
            <a:pPr marL="514350" indent="-514350" algn="ctr" rtl="1">
              <a:buFont typeface="Wingdings" pitchFamily="2" charset="2"/>
              <a:buChar char="q"/>
            </a:pPr>
            <a:r>
              <a:rPr lang="ar-DZ" sz="2000" dirty="0" smtClean="0">
                <a:solidFill>
                  <a:schemeClr val="tx1"/>
                </a:solidFill>
                <a:latin typeface="Sakkal Majalla" pitchFamily="2" charset="-78"/>
                <a:cs typeface="Sakkal Majalla" pitchFamily="2" charset="-78"/>
              </a:rPr>
              <a:t>مساهمة منظمات المجتمع المدني </a:t>
            </a:r>
            <a:endParaRPr lang="fr-FR" sz="2400" dirty="0">
              <a:latin typeface="Sakkal Majalla" pitchFamily="2" charset="-78"/>
              <a:cs typeface="Sakkal Majalla" pitchFamily="2" charset="-78"/>
            </a:endParaRPr>
          </a:p>
        </p:txBody>
      </p:sp>
      <p:graphicFrame>
        <p:nvGraphicFramePr>
          <p:cNvPr id="6" name="Tableau 5"/>
          <p:cNvGraphicFramePr>
            <a:graphicFrameLocks noGrp="1"/>
          </p:cNvGraphicFramePr>
          <p:nvPr>
            <p:extLst>
              <p:ext uri="{D42A27DB-BD31-4B8C-83A1-F6EECF244321}">
                <p14:modId xmlns="" xmlns:p14="http://schemas.microsoft.com/office/powerpoint/2010/main" val="2464004988"/>
              </p:ext>
            </p:extLst>
          </p:nvPr>
        </p:nvGraphicFramePr>
        <p:xfrm>
          <a:off x="4753943" y="1308076"/>
          <a:ext cx="2973686" cy="370840"/>
        </p:xfrm>
        <a:graphic>
          <a:graphicData uri="http://schemas.openxmlformats.org/drawingml/2006/table">
            <a:tbl>
              <a:tblPr firstRow="1" bandRow="1">
                <a:tableStyleId>{7DF18680-E054-41AD-8BC1-D1AEF772440D}</a:tableStyleId>
              </a:tblPr>
              <a:tblGrid>
                <a:gridCol w="789083"/>
                <a:gridCol w="2184603"/>
              </a:tblGrid>
              <a:tr h="370840">
                <a:tc>
                  <a:txBody>
                    <a:bodyPr/>
                    <a:lstStyle/>
                    <a:p>
                      <a:pPr algn="r" rtl="1"/>
                      <a:endParaRPr lang="fr-FR" dirty="0">
                        <a:solidFill>
                          <a:schemeClr val="tx1"/>
                        </a:solidFill>
                        <a:latin typeface="Sakkal Majalla" pitchFamily="2" charset="-78"/>
                        <a:cs typeface="Sakkal Majalla" pitchFamily="2" charset="-78"/>
                      </a:endParaRPr>
                    </a:p>
                  </a:txBody>
                  <a:tcPr/>
                </a:tc>
                <a:tc>
                  <a:txBody>
                    <a:bodyPr/>
                    <a:lstStyle/>
                    <a:p>
                      <a:pPr algn="ctr" rtl="1"/>
                      <a:r>
                        <a:rPr lang="ar-DZ" dirty="0" smtClean="0">
                          <a:solidFill>
                            <a:schemeClr val="tx1"/>
                          </a:solidFill>
                          <a:latin typeface="Sakkal Majalla" pitchFamily="2" charset="-78"/>
                          <a:cs typeface="Sakkal Majalla" pitchFamily="2" charset="-78"/>
                        </a:rPr>
                        <a:t>عدد المنظمات الشريكة:</a:t>
                      </a:r>
                      <a:endParaRPr lang="fr-FR" dirty="0">
                        <a:solidFill>
                          <a:schemeClr val="tx1"/>
                        </a:solidFill>
                        <a:latin typeface="Sakkal Majalla" pitchFamily="2" charset="-78"/>
                        <a:cs typeface="Sakkal Majalla" pitchFamily="2" charset="-78"/>
                      </a:endParaRPr>
                    </a:p>
                  </a:txBody>
                  <a:tcPr/>
                </a:tc>
              </a:tr>
            </a:tbl>
          </a:graphicData>
        </a:graphic>
      </p:graphicFrame>
      <p:graphicFrame>
        <p:nvGraphicFramePr>
          <p:cNvPr id="7" name="Tableau 6"/>
          <p:cNvGraphicFramePr>
            <a:graphicFrameLocks noGrp="1"/>
          </p:cNvGraphicFramePr>
          <p:nvPr>
            <p:extLst>
              <p:ext uri="{D42A27DB-BD31-4B8C-83A1-F6EECF244321}">
                <p14:modId xmlns="" xmlns:p14="http://schemas.microsoft.com/office/powerpoint/2010/main" val="941362710"/>
              </p:ext>
            </p:extLst>
          </p:nvPr>
        </p:nvGraphicFramePr>
        <p:xfrm>
          <a:off x="323528" y="1340768"/>
          <a:ext cx="3981289" cy="2225040"/>
        </p:xfrm>
        <a:graphic>
          <a:graphicData uri="http://schemas.openxmlformats.org/drawingml/2006/table">
            <a:tbl>
              <a:tblPr firstRow="1" bandRow="1">
                <a:tableStyleId>{F5AB1C69-6EDB-4FF4-983F-18BD219EF322}</a:tableStyleId>
              </a:tblPr>
              <a:tblGrid>
                <a:gridCol w="834908"/>
                <a:gridCol w="834908"/>
                <a:gridCol w="2311473"/>
              </a:tblGrid>
              <a:tr h="370840">
                <a:tc gridSpan="3">
                  <a:txBody>
                    <a:bodyPr/>
                    <a:lstStyle/>
                    <a:p>
                      <a:pPr algn="ctr" rtl="1"/>
                      <a:r>
                        <a:rPr lang="ar-DZ" dirty="0" smtClean="0">
                          <a:solidFill>
                            <a:schemeClr val="tx1"/>
                          </a:solidFill>
                          <a:latin typeface="Sakkal Majalla" pitchFamily="2" charset="-78"/>
                          <a:cs typeface="Sakkal Majalla" pitchFamily="2" charset="-78"/>
                        </a:rPr>
                        <a:t>معطيات حول المشاركة  في الجلسة العامة الأولى</a:t>
                      </a:r>
                      <a:endParaRPr lang="fr-FR" dirty="0">
                        <a:solidFill>
                          <a:schemeClr val="tx1"/>
                        </a:solidFill>
                        <a:latin typeface="Sakkal Majalla" pitchFamily="2" charset="-78"/>
                        <a:cs typeface="Sakkal Majalla" pitchFamily="2" charset="-78"/>
                      </a:endParaRPr>
                    </a:p>
                  </a:txBody>
                  <a:tcPr/>
                </a:tc>
                <a:tc hMerge="1">
                  <a:txBody>
                    <a:bodyPr/>
                    <a:lstStyle/>
                    <a:p>
                      <a:pPr algn="r" rtl="1"/>
                      <a:endParaRPr lang="fr-FR" dirty="0">
                        <a:solidFill>
                          <a:schemeClr val="tx1"/>
                        </a:solidFill>
                        <a:latin typeface="Sakkal Majalla" pitchFamily="2" charset="-78"/>
                        <a:cs typeface="Sakkal Majalla" pitchFamily="2" charset="-78"/>
                      </a:endParaRPr>
                    </a:p>
                  </a:txBody>
                  <a:tcPr/>
                </a:tc>
                <a:tc hMerge="1">
                  <a:txBody>
                    <a:bodyPr/>
                    <a:lstStyle/>
                    <a:p>
                      <a:pPr algn="l" rtl="1"/>
                      <a:endParaRPr lang="fr-FR" dirty="0">
                        <a:solidFill>
                          <a:schemeClr val="tx1"/>
                        </a:solidFill>
                        <a:latin typeface="Sakkal Majalla" pitchFamily="2" charset="-78"/>
                        <a:cs typeface="Sakkal Majalla" pitchFamily="2" charset="-78"/>
                      </a:endParaRPr>
                    </a:p>
                  </a:txBody>
                  <a:tcPr/>
                </a:tc>
              </a:tr>
              <a:tr h="370840">
                <a:tc>
                  <a:txBody>
                    <a:bodyPr/>
                    <a:lstStyle/>
                    <a:p>
                      <a:pPr algn="r" rtl="1"/>
                      <a:r>
                        <a:rPr lang="ar-DZ" b="1" dirty="0" smtClean="0">
                          <a:solidFill>
                            <a:schemeClr val="tx1"/>
                          </a:solidFill>
                          <a:latin typeface="Sakkal Majalla" pitchFamily="2" charset="-78"/>
                          <a:cs typeface="Sakkal Majalla" pitchFamily="2" charset="-78"/>
                        </a:rPr>
                        <a:t>النسبة </a:t>
                      </a:r>
                      <a:endParaRPr lang="fr-FR" b="1" dirty="0">
                        <a:solidFill>
                          <a:schemeClr val="tx1"/>
                        </a:solidFill>
                        <a:latin typeface="Sakkal Majalla" pitchFamily="2" charset="-78"/>
                        <a:cs typeface="Sakkal Majalla" pitchFamily="2" charset="-78"/>
                      </a:endParaRPr>
                    </a:p>
                  </a:txBody>
                  <a:tcPr/>
                </a:tc>
                <a:tc>
                  <a:txBody>
                    <a:bodyPr/>
                    <a:lstStyle/>
                    <a:p>
                      <a:pPr algn="r" rtl="1"/>
                      <a:r>
                        <a:rPr lang="ar-DZ" b="1" dirty="0" smtClean="0">
                          <a:solidFill>
                            <a:schemeClr val="tx1"/>
                          </a:solidFill>
                          <a:latin typeface="Sakkal Majalla" pitchFamily="2" charset="-78"/>
                          <a:cs typeface="Sakkal Majalla" pitchFamily="2" charset="-78"/>
                        </a:rPr>
                        <a:t>العدد </a:t>
                      </a:r>
                      <a:endParaRPr lang="fr-FR" b="1" dirty="0">
                        <a:solidFill>
                          <a:schemeClr val="tx1"/>
                        </a:solidFill>
                        <a:latin typeface="Sakkal Majalla" pitchFamily="2" charset="-78"/>
                        <a:cs typeface="Sakkal Majalla" pitchFamily="2" charset="-78"/>
                      </a:endParaRPr>
                    </a:p>
                  </a:txBody>
                  <a:tcPr/>
                </a:tc>
                <a:tc>
                  <a:txBody>
                    <a:bodyPr/>
                    <a:lstStyle/>
                    <a:p>
                      <a:pPr algn="l" rtl="1"/>
                      <a:endParaRPr lang="fr-FR" dirty="0">
                        <a:solidFill>
                          <a:schemeClr val="tx1"/>
                        </a:solidFill>
                        <a:latin typeface="Sakkal Majalla" pitchFamily="2" charset="-78"/>
                        <a:cs typeface="Sakkal Majalla" pitchFamily="2" charset="-78"/>
                      </a:endParaRPr>
                    </a:p>
                  </a:txBody>
                  <a:tcPr/>
                </a:tc>
              </a:tr>
              <a:tr h="370840">
                <a:tc>
                  <a:txBody>
                    <a:bodyPr/>
                    <a:lstStyle/>
                    <a:p>
                      <a:pPr algn="r" rtl="1"/>
                      <a:endParaRPr lang="fr-FR" dirty="0">
                        <a:solidFill>
                          <a:schemeClr val="tx1"/>
                        </a:solidFill>
                        <a:latin typeface="Sakkal Majalla" pitchFamily="2" charset="-78"/>
                        <a:cs typeface="Sakkal Majalla" pitchFamily="2" charset="-78"/>
                      </a:endParaRPr>
                    </a:p>
                  </a:txBody>
                  <a:tcPr>
                    <a:solidFill>
                      <a:schemeClr val="tx1"/>
                    </a:solidFill>
                  </a:tcPr>
                </a:tc>
                <a:tc>
                  <a:txBody>
                    <a:bodyPr/>
                    <a:lstStyle/>
                    <a:p>
                      <a:pPr algn="r" rtl="1"/>
                      <a:endParaRPr lang="fr-FR" dirty="0">
                        <a:solidFill>
                          <a:schemeClr val="tx1"/>
                        </a:solidFill>
                        <a:latin typeface="Sakkal Majalla" pitchFamily="2" charset="-78"/>
                        <a:cs typeface="Sakkal Majalla" pitchFamily="2" charset="-78"/>
                      </a:endParaRPr>
                    </a:p>
                  </a:txBody>
                  <a:tcPr/>
                </a:tc>
                <a:tc>
                  <a:txBody>
                    <a:bodyPr/>
                    <a:lstStyle/>
                    <a:p>
                      <a:pPr algn="l" rtl="1"/>
                      <a:r>
                        <a:rPr lang="ar-DZ" dirty="0" smtClean="0">
                          <a:solidFill>
                            <a:schemeClr val="tx1"/>
                          </a:solidFill>
                          <a:latin typeface="Sakkal Majalla" pitchFamily="2" charset="-78"/>
                          <a:cs typeface="Sakkal Majalla" pitchFamily="2" charset="-78"/>
                        </a:rPr>
                        <a:t>السكان :</a:t>
                      </a:r>
                      <a:endParaRPr lang="fr-FR" dirty="0">
                        <a:solidFill>
                          <a:schemeClr val="tx1"/>
                        </a:solidFill>
                        <a:latin typeface="Sakkal Majalla" pitchFamily="2" charset="-78"/>
                        <a:cs typeface="Sakkal Majalla" pitchFamily="2" charset="-78"/>
                      </a:endParaRPr>
                    </a:p>
                  </a:txBody>
                  <a:tcPr/>
                </a:tc>
              </a:tr>
              <a:tr h="370840">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r" rtl="1"/>
                      <a:endParaRPr lang="fr-FR" dirty="0">
                        <a:solidFill>
                          <a:schemeClr val="tx1"/>
                        </a:solidFill>
                        <a:latin typeface="Sakkal Majalla" pitchFamily="2" charset="-78"/>
                        <a:cs typeface="Sakkal Majalla" pitchFamily="2" charset="-78"/>
                      </a:endParaRPr>
                    </a:p>
                  </a:txBody>
                  <a:tcPr/>
                </a:tc>
                <a:tc>
                  <a:txBody>
                    <a:bodyPr/>
                    <a:lstStyle/>
                    <a:p>
                      <a:pPr algn="l" rtl="1"/>
                      <a:r>
                        <a:rPr lang="ar-DZ" dirty="0" smtClean="0">
                          <a:solidFill>
                            <a:schemeClr val="tx1"/>
                          </a:solidFill>
                          <a:latin typeface="Sakkal Majalla" pitchFamily="2" charset="-78"/>
                          <a:cs typeface="Sakkal Majalla" pitchFamily="2" charset="-78"/>
                        </a:rPr>
                        <a:t>المشاركين</a:t>
                      </a:r>
                      <a:r>
                        <a:rPr lang="ar-DZ" baseline="0" dirty="0" smtClean="0">
                          <a:solidFill>
                            <a:schemeClr val="tx1"/>
                          </a:solidFill>
                          <a:latin typeface="Sakkal Majalla" pitchFamily="2" charset="-78"/>
                          <a:cs typeface="Sakkal Majalla" pitchFamily="2" charset="-78"/>
                        </a:rPr>
                        <a:t>: </a:t>
                      </a:r>
                      <a:endParaRPr lang="fr-FR" dirty="0">
                        <a:solidFill>
                          <a:schemeClr val="tx1"/>
                        </a:solidFill>
                        <a:latin typeface="Sakkal Majalla" pitchFamily="2" charset="-78"/>
                        <a:cs typeface="Sakkal Majalla" pitchFamily="2" charset="-78"/>
                      </a:endParaRPr>
                    </a:p>
                  </a:txBody>
                  <a:tcPr/>
                </a:tc>
              </a:tr>
              <a:tr h="370840">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ar-DZ" dirty="0" smtClean="0">
                          <a:solidFill>
                            <a:schemeClr val="tx1"/>
                          </a:solidFill>
                          <a:latin typeface="Sakkal Majalla" pitchFamily="2" charset="-78"/>
                          <a:cs typeface="Sakkal Majalla" pitchFamily="2" charset="-78"/>
                        </a:rPr>
                        <a:t>المشاركات :</a:t>
                      </a:r>
                      <a:endParaRPr lang="fr-FR" dirty="0">
                        <a:solidFill>
                          <a:schemeClr val="tx1"/>
                        </a:solidFill>
                        <a:latin typeface="Sakkal Majalla" pitchFamily="2" charset="-78"/>
                        <a:cs typeface="Sakkal Majalla" pitchFamily="2" charset="-78"/>
                      </a:endParaRPr>
                    </a:p>
                  </a:txBody>
                  <a:tcPr/>
                </a:tc>
              </a:tr>
              <a:tr h="370840">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ar-DZ" dirty="0" smtClean="0">
                          <a:solidFill>
                            <a:schemeClr val="tx1"/>
                          </a:solidFill>
                          <a:latin typeface="Sakkal Majalla" pitchFamily="2" charset="-78"/>
                          <a:cs typeface="Sakkal Majalla" pitchFamily="2" charset="-78"/>
                        </a:rPr>
                        <a:t>المشاركين من الشباب: </a:t>
                      </a:r>
                      <a:endParaRPr lang="fr-FR" dirty="0">
                        <a:solidFill>
                          <a:schemeClr val="tx1"/>
                        </a:solidFill>
                        <a:latin typeface="Sakkal Majalla" pitchFamily="2" charset="-78"/>
                        <a:cs typeface="Sakkal Majalla" pitchFamily="2" charset="-78"/>
                      </a:endParaRPr>
                    </a:p>
                  </a:txBody>
                  <a:tcPr/>
                </a:tc>
              </a:tr>
            </a:tbl>
          </a:graphicData>
        </a:graphic>
      </p:graphicFrame>
      <p:graphicFrame>
        <p:nvGraphicFramePr>
          <p:cNvPr id="10" name="Tableau 9"/>
          <p:cNvGraphicFramePr>
            <a:graphicFrameLocks noGrp="1"/>
          </p:cNvGraphicFramePr>
          <p:nvPr>
            <p:extLst>
              <p:ext uri="{D42A27DB-BD31-4B8C-83A1-F6EECF244321}">
                <p14:modId xmlns="" xmlns:p14="http://schemas.microsoft.com/office/powerpoint/2010/main" val="1845849010"/>
              </p:ext>
            </p:extLst>
          </p:nvPr>
        </p:nvGraphicFramePr>
        <p:xfrm>
          <a:off x="323528" y="3855235"/>
          <a:ext cx="3981289" cy="2225040"/>
        </p:xfrm>
        <a:graphic>
          <a:graphicData uri="http://schemas.openxmlformats.org/drawingml/2006/table">
            <a:tbl>
              <a:tblPr firstRow="1" bandRow="1">
                <a:tableStyleId>{F5AB1C69-6EDB-4FF4-983F-18BD219EF322}</a:tableStyleId>
              </a:tblPr>
              <a:tblGrid>
                <a:gridCol w="834908"/>
                <a:gridCol w="834908"/>
                <a:gridCol w="2311473"/>
              </a:tblGrid>
              <a:tr h="370840">
                <a:tc gridSpan="3">
                  <a:txBody>
                    <a:bodyPr/>
                    <a:lstStyle/>
                    <a:p>
                      <a:pPr algn="ctr" rtl="1"/>
                      <a:r>
                        <a:rPr lang="ar-DZ" dirty="0" smtClean="0">
                          <a:solidFill>
                            <a:schemeClr val="tx1"/>
                          </a:solidFill>
                          <a:latin typeface="Sakkal Majalla" pitchFamily="2" charset="-78"/>
                          <a:cs typeface="Sakkal Majalla" pitchFamily="2" charset="-78"/>
                        </a:rPr>
                        <a:t>معطيات حول المشاركة  في الجلسة العامة الثانية</a:t>
                      </a:r>
                      <a:endParaRPr lang="fr-FR" dirty="0">
                        <a:solidFill>
                          <a:schemeClr val="tx1"/>
                        </a:solidFill>
                        <a:latin typeface="Sakkal Majalla" pitchFamily="2" charset="-78"/>
                        <a:cs typeface="Sakkal Majalla" pitchFamily="2" charset="-78"/>
                      </a:endParaRPr>
                    </a:p>
                  </a:txBody>
                  <a:tcPr/>
                </a:tc>
                <a:tc hMerge="1">
                  <a:txBody>
                    <a:bodyPr/>
                    <a:lstStyle/>
                    <a:p>
                      <a:pPr algn="r" rtl="1"/>
                      <a:endParaRPr lang="fr-FR" dirty="0">
                        <a:solidFill>
                          <a:schemeClr val="tx1"/>
                        </a:solidFill>
                        <a:latin typeface="Sakkal Majalla" pitchFamily="2" charset="-78"/>
                        <a:cs typeface="Sakkal Majalla" pitchFamily="2" charset="-78"/>
                      </a:endParaRPr>
                    </a:p>
                  </a:txBody>
                  <a:tcPr/>
                </a:tc>
                <a:tc hMerge="1">
                  <a:txBody>
                    <a:bodyPr/>
                    <a:lstStyle/>
                    <a:p>
                      <a:pPr algn="l" rtl="1"/>
                      <a:endParaRPr lang="fr-FR" dirty="0">
                        <a:solidFill>
                          <a:schemeClr val="tx1"/>
                        </a:solidFill>
                        <a:latin typeface="Sakkal Majalla" pitchFamily="2" charset="-78"/>
                        <a:cs typeface="Sakkal Majalla" pitchFamily="2" charset="-78"/>
                      </a:endParaRPr>
                    </a:p>
                  </a:txBody>
                  <a:tcPr/>
                </a:tc>
              </a:tr>
              <a:tr h="370840">
                <a:tc>
                  <a:txBody>
                    <a:bodyPr/>
                    <a:lstStyle/>
                    <a:p>
                      <a:pPr algn="r" rtl="1"/>
                      <a:r>
                        <a:rPr lang="ar-DZ" b="1" dirty="0" smtClean="0">
                          <a:solidFill>
                            <a:schemeClr val="tx1"/>
                          </a:solidFill>
                          <a:latin typeface="Sakkal Majalla" pitchFamily="2" charset="-78"/>
                          <a:cs typeface="Sakkal Majalla" pitchFamily="2" charset="-78"/>
                        </a:rPr>
                        <a:t>النسبة </a:t>
                      </a:r>
                      <a:endParaRPr lang="fr-FR" b="1" dirty="0">
                        <a:solidFill>
                          <a:schemeClr val="tx1"/>
                        </a:solidFill>
                        <a:latin typeface="Sakkal Majalla" pitchFamily="2" charset="-78"/>
                        <a:cs typeface="Sakkal Majalla" pitchFamily="2" charset="-78"/>
                      </a:endParaRPr>
                    </a:p>
                  </a:txBody>
                  <a:tcPr/>
                </a:tc>
                <a:tc>
                  <a:txBody>
                    <a:bodyPr/>
                    <a:lstStyle/>
                    <a:p>
                      <a:pPr algn="r" rtl="1"/>
                      <a:r>
                        <a:rPr lang="ar-DZ" b="1" dirty="0" smtClean="0">
                          <a:solidFill>
                            <a:schemeClr val="tx1"/>
                          </a:solidFill>
                          <a:latin typeface="Sakkal Majalla" pitchFamily="2" charset="-78"/>
                          <a:cs typeface="Sakkal Majalla" pitchFamily="2" charset="-78"/>
                        </a:rPr>
                        <a:t>العدد </a:t>
                      </a:r>
                      <a:endParaRPr lang="fr-FR" b="1" dirty="0">
                        <a:solidFill>
                          <a:schemeClr val="tx1"/>
                        </a:solidFill>
                        <a:latin typeface="Sakkal Majalla" pitchFamily="2" charset="-78"/>
                        <a:cs typeface="Sakkal Majalla" pitchFamily="2" charset="-78"/>
                      </a:endParaRPr>
                    </a:p>
                  </a:txBody>
                  <a:tcPr/>
                </a:tc>
                <a:tc>
                  <a:txBody>
                    <a:bodyPr/>
                    <a:lstStyle/>
                    <a:p>
                      <a:pPr algn="l" rtl="1"/>
                      <a:endParaRPr lang="fr-FR" dirty="0">
                        <a:solidFill>
                          <a:schemeClr val="tx1"/>
                        </a:solidFill>
                        <a:latin typeface="Sakkal Majalla" pitchFamily="2" charset="-78"/>
                        <a:cs typeface="Sakkal Majalla" pitchFamily="2" charset="-78"/>
                      </a:endParaRPr>
                    </a:p>
                  </a:txBody>
                  <a:tcPr/>
                </a:tc>
              </a:tr>
              <a:tr h="370840">
                <a:tc>
                  <a:txBody>
                    <a:bodyPr/>
                    <a:lstStyle/>
                    <a:p>
                      <a:pPr algn="r" rtl="1"/>
                      <a:endParaRPr lang="fr-FR" dirty="0">
                        <a:solidFill>
                          <a:schemeClr val="tx1"/>
                        </a:solidFill>
                        <a:latin typeface="Sakkal Majalla" pitchFamily="2" charset="-78"/>
                        <a:cs typeface="Sakkal Majalla" pitchFamily="2" charset="-78"/>
                      </a:endParaRPr>
                    </a:p>
                  </a:txBody>
                  <a:tcPr>
                    <a:solidFill>
                      <a:schemeClr val="tx1"/>
                    </a:solidFill>
                  </a:tcPr>
                </a:tc>
                <a:tc>
                  <a:txBody>
                    <a:bodyPr/>
                    <a:lstStyle/>
                    <a:p>
                      <a:pPr algn="r" rtl="1"/>
                      <a:endParaRPr lang="fr-FR" dirty="0">
                        <a:solidFill>
                          <a:schemeClr val="tx1"/>
                        </a:solidFill>
                        <a:latin typeface="Sakkal Majalla" pitchFamily="2" charset="-78"/>
                        <a:cs typeface="Sakkal Majalla" pitchFamily="2" charset="-78"/>
                      </a:endParaRPr>
                    </a:p>
                  </a:txBody>
                  <a:tcPr/>
                </a:tc>
                <a:tc>
                  <a:txBody>
                    <a:bodyPr/>
                    <a:lstStyle/>
                    <a:p>
                      <a:pPr algn="l" rtl="1"/>
                      <a:r>
                        <a:rPr lang="ar-DZ" dirty="0" smtClean="0">
                          <a:solidFill>
                            <a:schemeClr val="tx1"/>
                          </a:solidFill>
                          <a:latin typeface="Sakkal Majalla" pitchFamily="2" charset="-78"/>
                          <a:cs typeface="Sakkal Majalla" pitchFamily="2" charset="-78"/>
                        </a:rPr>
                        <a:t>السكان :</a:t>
                      </a:r>
                      <a:endParaRPr lang="fr-FR" dirty="0">
                        <a:solidFill>
                          <a:schemeClr val="tx1"/>
                        </a:solidFill>
                        <a:latin typeface="Sakkal Majalla" pitchFamily="2" charset="-78"/>
                        <a:cs typeface="Sakkal Majalla" pitchFamily="2" charset="-78"/>
                      </a:endParaRPr>
                    </a:p>
                  </a:txBody>
                  <a:tcPr/>
                </a:tc>
              </a:tr>
              <a:tr h="370840">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r" rtl="1"/>
                      <a:endParaRPr lang="fr-FR" dirty="0">
                        <a:solidFill>
                          <a:schemeClr val="tx1"/>
                        </a:solidFill>
                        <a:latin typeface="Sakkal Majalla" pitchFamily="2" charset="-78"/>
                        <a:cs typeface="Sakkal Majalla" pitchFamily="2" charset="-78"/>
                      </a:endParaRPr>
                    </a:p>
                  </a:txBody>
                  <a:tcPr/>
                </a:tc>
                <a:tc>
                  <a:txBody>
                    <a:bodyPr/>
                    <a:lstStyle/>
                    <a:p>
                      <a:pPr algn="l" rtl="1"/>
                      <a:r>
                        <a:rPr lang="ar-DZ" dirty="0" smtClean="0">
                          <a:solidFill>
                            <a:schemeClr val="tx1"/>
                          </a:solidFill>
                          <a:latin typeface="Sakkal Majalla" pitchFamily="2" charset="-78"/>
                          <a:cs typeface="Sakkal Majalla" pitchFamily="2" charset="-78"/>
                        </a:rPr>
                        <a:t>المشاركين</a:t>
                      </a:r>
                      <a:r>
                        <a:rPr lang="ar-DZ" baseline="0" dirty="0" smtClean="0">
                          <a:solidFill>
                            <a:schemeClr val="tx1"/>
                          </a:solidFill>
                          <a:latin typeface="Sakkal Majalla" pitchFamily="2" charset="-78"/>
                          <a:cs typeface="Sakkal Majalla" pitchFamily="2" charset="-78"/>
                        </a:rPr>
                        <a:t>: </a:t>
                      </a:r>
                      <a:endParaRPr lang="fr-FR" dirty="0">
                        <a:solidFill>
                          <a:schemeClr val="tx1"/>
                        </a:solidFill>
                        <a:latin typeface="Sakkal Majalla" pitchFamily="2" charset="-78"/>
                        <a:cs typeface="Sakkal Majalla" pitchFamily="2" charset="-78"/>
                      </a:endParaRPr>
                    </a:p>
                  </a:txBody>
                  <a:tcPr/>
                </a:tc>
              </a:tr>
              <a:tr h="370840">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ar-DZ" dirty="0" smtClean="0">
                          <a:solidFill>
                            <a:schemeClr val="tx1"/>
                          </a:solidFill>
                          <a:latin typeface="Sakkal Majalla" pitchFamily="2" charset="-78"/>
                          <a:cs typeface="Sakkal Majalla" pitchFamily="2" charset="-78"/>
                        </a:rPr>
                        <a:t>المشاركات :</a:t>
                      </a:r>
                      <a:endParaRPr lang="fr-FR" dirty="0">
                        <a:solidFill>
                          <a:schemeClr val="tx1"/>
                        </a:solidFill>
                        <a:latin typeface="Sakkal Majalla" pitchFamily="2" charset="-78"/>
                        <a:cs typeface="Sakkal Majalla" pitchFamily="2" charset="-78"/>
                      </a:endParaRPr>
                    </a:p>
                  </a:txBody>
                  <a:tcPr/>
                </a:tc>
              </a:tr>
              <a:tr h="370840">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ar-DZ" dirty="0" smtClean="0">
                          <a:solidFill>
                            <a:schemeClr val="tx1"/>
                          </a:solidFill>
                          <a:latin typeface="Sakkal Majalla" pitchFamily="2" charset="-78"/>
                          <a:cs typeface="Sakkal Majalla" pitchFamily="2" charset="-78"/>
                        </a:rPr>
                        <a:t>المشاركين من الشباب: </a:t>
                      </a:r>
                      <a:endParaRPr lang="fr-FR" dirty="0">
                        <a:solidFill>
                          <a:schemeClr val="tx1"/>
                        </a:solidFill>
                        <a:latin typeface="Sakkal Majalla" pitchFamily="2" charset="-78"/>
                        <a:cs typeface="Sakkal Majalla" pitchFamily="2" charset="-78"/>
                      </a:endParaRPr>
                    </a:p>
                  </a:txBody>
                  <a:tcPr/>
                </a:tc>
              </a:tr>
            </a:tbl>
          </a:graphicData>
        </a:graphic>
      </p:graphicFrame>
      <p:graphicFrame>
        <p:nvGraphicFramePr>
          <p:cNvPr id="11" name="Tableau 10"/>
          <p:cNvGraphicFramePr>
            <a:graphicFrameLocks noGrp="1"/>
          </p:cNvGraphicFramePr>
          <p:nvPr>
            <p:extLst>
              <p:ext uri="{D42A27DB-BD31-4B8C-83A1-F6EECF244321}">
                <p14:modId xmlns="" xmlns:p14="http://schemas.microsoft.com/office/powerpoint/2010/main" val="2355327420"/>
              </p:ext>
            </p:extLst>
          </p:nvPr>
        </p:nvGraphicFramePr>
        <p:xfrm>
          <a:off x="4644517" y="3933056"/>
          <a:ext cx="3981289" cy="2225040"/>
        </p:xfrm>
        <a:graphic>
          <a:graphicData uri="http://schemas.openxmlformats.org/drawingml/2006/table">
            <a:tbl>
              <a:tblPr firstRow="1" bandRow="1">
                <a:tableStyleId>{21E4AEA4-8DFA-4A89-87EB-49C32662AFE0}</a:tableStyleId>
              </a:tblPr>
              <a:tblGrid>
                <a:gridCol w="834908"/>
                <a:gridCol w="834908"/>
                <a:gridCol w="2311473"/>
              </a:tblGrid>
              <a:tr h="370840">
                <a:tc gridSpan="3">
                  <a:txBody>
                    <a:bodyPr/>
                    <a:lstStyle/>
                    <a:p>
                      <a:pPr algn="ctr" rtl="1"/>
                      <a:r>
                        <a:rPr lang="ar-DZ" dirty="0" smtClean="0">
                          <a:solidFill>
                            <a:schemeClr val="tx1"/>
                          </a:solidFill>
                          <a:latin typeface="Sakkal Majalla" pitchFamily="2" charset="-78"/>
                          <a:cs typeface="Sakkal Majalla" pitchFamily="2" charset="-78"/>
                        </a:rPr>
                        <a:t>معطيات حول المشاركة  في جلسات المناطق</a:t>
                      </a:r>
                      <a:endParaRPr lang="fr-FR" dirty="0">
                        <a:solidFill>
                          <a:schemeClr val="tx1"/>
                        </a:solidFill>
                        <a:latin typeface="Sakkal Majalla" pitchFamily="2" charset="-78"/>
                        <a:cs typeface="Sakkal Majalla" pitchFamily="2" charset="-78"/>
                      </a:endParaRPr>
                    </a:p>
                  </a:txBody>
                  <a:tcPr/>
                </a:tc>
                <a:tc hMerge="1">
                  <a:txBody>
                    <a:bodyPr/>
                    <a:lstStyle/>
                    <a:p>
                      <a:pPr algn="r" rtl="1"/>
                      <a:endParaRPr lang="fr-FR" dirty="0">
                        <a:solidFill>
                          <a:schemeClr val="tx1"/>
                        </a:solidFill>
                        <a:latin typeface="Sakkal Majalla" pitchFamily="2" charset="-78"/>
                        <a:cs typeface="Sakkal Majalla" pitchFamily="2" charset="-78"/>
                      </a:endParaRPr>
                    </a:p>
                  </a:txBody>
                  <a:tcPr/>
                </a:tc>
                <a:tc hMerge="1">
                  <a:txBody>
                    <a:bodyPr/>
                    <a:lstStyle/>
                    <a:p>
                      <a:pPr algn="l" rtl="1"/>
                      <a:endParaRPr lang="fr-FR" dirty="0">
                        <a:solidFill>
                          <a:schemeClr val="tx1"/>
                        </a:solidFill>
                        <a:latin typeface="Sakkal Majalla" pitchFamily="2" charset="-78"/>
                        <a:cs typeface="Sakkal Majalla" pitchFamily="2" charset="-78"/>
                      </a:endParaRPr>
                    </a:p>
                  </a:txBody>
                  <a:tcPr/>
                </a:tc>
              </a:tr>
              <a:tr h="370840">
                <a:tc>
                  <a:txBody>
                    <a:bodyPr/>
                    <a:lstStyle/>
                    <a:p>
                      <a:pPr algn="r" rtl="1"/>
                      <a:r>
                        <a:rPr lang="ar-DZ" b="1" dirty="0" smtClean="0">
                          <a:solidFill>
                            <a:schemeClr val="tx1"/>
                          </a:solidFill>
                          <a:latin typeface="Sakkal Majalla" pitchFamily="2" charset="-78"/>
                          <a:cs typeface="Sakkal Majalla" pitchFamily="2" charset="-78"/>
                        </a:rPr>
                        <a:t>النسبة </a:t>
                      </a:r>
                      <a:endParaRPr lang="fr-FR" b="1" dirty="0">
                        <a:solidFill>
                          <a:schemeClr val="tx1"/>
                        </a:solidFill>
                        <a:latin typeface="Sakkal Majalla" pitchFamily="2" charset="-78"/>
                        <a:cs typeface="Sakkal Majalla" pitchFamily="2" charset="-78"/>
                      </a:endParaRPr>
                    </a:p>
                  </a:txBody>
                  <a:tcPr/>
                </a:tc>
                <a:tc>
                  <a:txBody>
                    <a:bodyPr/>
                    <a:lstStyle/>
                    <a:p>
                      <a:pPr algn="r" rtl="1"/>
                      <a:r>
                        <a:rPr lang="ar-DZ" b="1" dirty="0" smtClean="0">
                          <a:solidFill>
                            <a:schemeClr val="tx1"/>
                          </a:solidFill>
                          <a:latin typeface="Sakkal Majalla" pitchFamily="2" charset="-78"/>
                          <a:cs typeface="Sakkal Majalla" pitchFamily="2" charset="-78"/>
                        </a:rPr>
                        <a:t>العدد </a:t>
                      </a:r>
                      <a:endParaRPr lang="fr-FR" b="1" dirty="0">
                        <a:solidFill>
                          <a:schemeClr val="tx1"/>
                        </a:solidFill>
                        <a:latin typeface="Sakkal Majalla" pitchFamily="2" charset="-78"/>
                        <a:cs typeface="Sakkal Majalla" pitchFamily="2" charset="-78"/>
                      </a:endParaRPr>
                    </a:p>
                  </a:txBody>
                  <a:tcPr/>
                </a:tc>
                <a:tc>
                  <a:txBody>
                    <a:bodyPr/>
                    <a:lstStyle/>
                    <a:p>
                      <a:pPr algn="l" rtl="1"/>
                      <a:endParaRPr lang="fr-FR" dirty="0">
                        <a:solidFill>
                          <a:schemeClr val="tx1"/>
                        </a:solidFill>
                        <a:latin typeface="Sakkal Majalla" pitchFamily="2" charset="-78"/>
                        <a:cs typeface="Sakkal Majalla" pitchFamily="2" charset="-78"/>
                      </a:endParaRPr>
                    </a:p>
                  </a:txBody>
                  <a:tcPr/>
                </a:tc>
              </a:tr>
              <a:tr h="370840">
                <a:tc>
                  <a:txBody>
                    <a:bodyPr/>
                    <a:lstStyle/>
                    <a:p>
                      <a:pPr algn="r" rtl="1"/>
                      <a:endParaRPr lang="fr-FR" dirty="0">
                        <a:solidFill>
                          <a:schemeClr val="tx1"/>
                        </a:solidFill>
                        <a:latin typeface="Sakkal Majalla" pitchFamily="2" charset="-78"/>
                        <a:cs typeface="Sakkal Majalla" pitchFamily="2" charset="-78"/>
                      </a:endParaRPr>
                    </a:p>
                  </a:txBody>
                  <a:tcPr/>
                </a:tc>
                <a:tc>
                  <a:txBody>
                    <a:bodyPr/>
                    <a:lstStyle/>
                    <a:p>
                      <a:pPr algn="r" rtl="1"/>
                      <a:endParaRPr lang="fr-FR" dirty="0">
                        <a:solidFill>
                          <a:schemeClr val="tx1"/>
                        </a:solidFill>
                        <a:latin typeface="Sakkal Majalla" pitchFamily="2" charset="-78"/>
                        <a:cs typeface="Sakkal Majalla" pitchFamily="2" charset="-78"/>
                      </a:endParaRPr>
                    </a:p>
                  </a:txBody>
                  <a:tcPr/>
                </a:tc>
                <a:tc>
                  <a:txBody>
                    <a:bodyPr/>
                    <a:lstStyle/>
                    <a:p>
                      <a:pPr algn="l" rtl="1"/>
                      <a:r>
                        <a:rPr lang="ar-DZ" dirty="0" smtClean="0">
                          <a:solidFill>
                            <a:schemeClr val="tx1"/>
                          </a:solidFill>
                          <a:latin typeface="Sakkal Majalla" pitchFamily="2" charset="-78"/>
                          <a:cs typeface="Sakkal Majalla" pitchFamily="2" charset="-78"/>
                        </a:rPr>
                        <a:t>سكان المنطقة :</a:t>
                      </a:r>
                      <a:endParaRPr lang="fr-FR" dirty="0">
                        <a:solidFill>
                          <a:schemeClr val="tx1"/>
                        </a:solidFill>
                        <a:latin typeface="Sakkal Majalla" pitchFamily="2" charset="-78"/>
                        <a:cs typeface="Sakkal Majalla" pitchFamily="2" charset="-78"/>
                      </a:endParaRPr>
                    </a:p>
                  </a:txBody>
                  <a:tcPr/>
                </a:tc>
              </a:tr>
              <a:tr h="370840">
                <a:tc>
                  <a:txBody>
                    <a:bodyPr/>
                    <a:lstStyle/>
                    <a:p>
                      <a:pPr algn="r" rtl="1"/>
                      <a:endParaRPr lang="fr-FR" dirty="0">
                        <a:solidFill>
                          <a:schemeClr val="tx1"/>
                        </a:solidFill>
                        <a:latin typeface="Sakkal Majalla" pitchFamily="2" charset="-78"/>
                        <a:cs typeface="Sakkal Majalla" pitchFamily="2" charset="-78"/>
                      </a:endParaRPr>
                    </a:p>
                  </a:txBody>
                  <a:tcPr/>
                </a:tc>
                <a:tc>
                  <a:txBody>
                    <a:bodyPr/>
                    <a:lstStyle/>
                    <a:p>
                      <a:pPr algn="r" rtl="1"/>
                      <a:endParaRPr lang="fr-FR" dirty="0">
                        <a:solidFill>
                          <a:schemeClr val="tx1"/>
                        </a:solidFill>
                        <a:latin typeface="Sakkal Majalla" pitchFamily="2" charset="-78"/>
                        <a:cs typeface="Sakkal Majalla" pitchFamily="2" charset="-78"/>
                      </a:endParaRPr>
                    </a:p>
                  </a:txBody>
                  <a:tcPr/>
                </a:tc>
                <a:tc>
                  <a:txBody>
                    <a:bodyPr/>
                    <a:lstStyle/>
                    <a:p>
                      <a:pPr algn="l" rtl="1"/>
                      <a:r>
                        <a:rPr lang="ar-DZ" dirty="0" smtClean="0">
                          <a:solidFill>
                            <a:schemeClr val="tx1"/>
                          </a:solidFill>
                          <a:latin typeface="Sakkal Majalla" pitchFamily="2" charset="-78"/>
                          <a:cs typeface="Sakkal Majalla" pitchFamily="2" charset="-78"/>
                        </a:rPr>
                        <a:t>المشاركين</a:t>
                      </a:r>
                      <a:r>
                        <a:rPr lang="ar-DZ" baseline="0" dirty="0" smtClean="0">
                          <a:solidFill>
                            <a:schemeClr val="tx1"/>
                          </a:solidFill>
                          <a:latin typeface="Sakkal Majalla" pitchFamily="2" charset="-78"/>
                          <a:cs typeface="Sakkal Majalla" pitchFamily="2" charset="-78"/>
                        </a:rPr>
                        <a:t>: </a:t>
                      </a:r>
                      <a:endParaRPr lang="fr-FR" dirty="0">
                        <a:solidFill>
                          <a:schemeClr val="tx1"/>
                        </a:solidFill>
                        <a:latin typeface="Sakkal Majalla" pitchFamily="2" charset="-78"/>
                        <a:cs typeface="Sakkal Majalla" pitchFamily="2" charset="-78"/>
                      </a:endParaRPr>
                    </a:p>
                  </a:txBody>
                  <a:tcPr/>
                </a:tc>
              </a:tr>
              <a:tr h="370840">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ar-DZ" dirty="0" smtClean="0">
                          <a:solidFill>
                            <a:schemeClr val="tx1"/>
                          </a:solidFill>
                          <a:latin typeface="Sakkal Majalla" pitchFamily="2" charset="-78"/>
                          <a:cs typeface="Sakkal Majalla" pitchFamily="2" charset="-78"/>
                        </a:rPr>
                        <a:t>المشاركات :</a:t>
                      </a:r>
                      <a:endParaRPr lang="fr-FR" dirty="0">
                        <a:solidFill>
                          <a:schemeClr val="tx1"/>
                        </a:solidFill>
                        <a:latin typeface="Sakkal Majalla" pitchFamily="2" charset="-78"/>
                        <a:cs typeface="Sakkal Majalla" pitchFamily="2" charset="-78"/>
                      </a:endParaRPr>
                    </a:p>
                  </a:txBody>
                  <a:tcPr/>
                </a:tc>
              </a:tr>
              <a:tr h="370840">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algn="r" rtl="1"/>
                      <a:endParaRPr lang="fr-FR">
                        <a:solidFill>
                          <a:schemeClr val="tx1"/>
                        </a:solidFill>
                        <a:latin typeface="Sakkal Majalla" pitchFamily="2" charset="-78"/>
                        <a:cs typeface="Sakkal Majalla" pitchFamily="2" charset="-78"/>
                      </a:endParaRPr>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ar-DZ" dirty="0" smtClean="0">
                          <a:solidFill>
                            <a:schemeClr val="tx1"/>
                          </a:solidFill>
                          <a:latin typeface="Sakkal Majalla" pitchFamily="2" charset="-78"/>
                          <a:cs typeface="Sakkal Majalla" pitchFamily="2" charset="-78"/>
                        </a:rPr>
                        <a:t>المشاركين من الشباب: </a:t>
                      </a:r>
                      <a:endParaRPr lang="fr-FR" dirty="0">
                        <a:solidFill>
                          <a:schemeClr val="tx1"/>
                        </a:solidFill>
                        <a:latin typeface="Sakkal Majalla" pitchFamily="2" charset="-78"/>
                        <a:cs typeface="Sakkal Majalla" pitchFamily="2" charset="-78"/>
                      </a:endParaRPr>
                    </a:p>
                  </a:txBody>
                  <a:tcPr/>
                </a:tc>
              </a:tr>
            </a:tbl>
          </a:graphicData>
        </a:graphic>
      </p:graphicFrame>
      <p:sp>
        <p:nvSpPr>
          <p:cNvPr id="3" name="ZoneTexte 2"/>
          <p:cNvSpPr txBox="1"/>
          <p:nvPr/>
        </p:nvSpPr>
        <p:spPr>
          <a:xfrm>
            <a:off x="2987824" y="6381328"/>
            <a:ext cx="2952328" cy="523220"/>
          </a:xfrm>
          <a:prstGeom prst="rect">
            <a:avLst/>
          </a:prstGeom>
          <a:noFill/>
        </p:spPr>
        <p:txBody>
          <a:bodyPr wrap="square" rtlCol="0">
            <a:spAutoFit/>
          </a:bodyPr>
          <a:lstStyle/>
          <a:p>
            <a:pPr algn="ctr" rtl="1"/>
            <a:r>
              <a:rPr lang="ar-DZ" sz="2800" b="1" dirty="0" smtClean="0">
                <a:solidFill>
                  <a:srgbClr val="FF0000"/>
                </a:solidFill>
                <a:latin typeface="Sakkal Majalla" pitchFamily="2" charset="-78"/>
                <a:cs typeface="Sakkal Majalla" pitchFamily="2" charset="-78"/>
              </a:rPr>
              <a:t>ألبوم الصور </a:t>
            </a:r>
            <a:endParaRPr lang="fr-FR" sz="2800" b="1" dirty="0">
              <a:solidFill>
                <a:srgbClr val="FF0000"/>
              </a:solidFill>
              <a:latin typeface="Sakkal Majalla" pitchFamily="2" charset="-78"/>
              <a:cs typeface="Sakkal Majalla" pitchFamily="2" charset="-78"/>
            </a:endParaRPr>
          </a:p>
        </p:txBody>
      </p:sp>
    </p:spTree>
    <p:extLst>
      <p:ext uri="{BB962C8B-B14F-4D97-AF65-F5344CB8AC3E}">
        <p14:creationId xmlns="" xmlns:p14="http://schemas.microsoft.com/office/powerpoint/2010/main" val="18283524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Afficher l'image d'origine"/>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27296" r="26569"/>
          <a:stretch>
            <a:fillRect/>
          </a:stretch>
        </p:blipFill>
        <p:spPr bwMode="auto">
          <a:xfrm>
            <a:off x="8032750" y="0"/>
            <a:ext cx="638175" cy="836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ZoneTexte 8"/>
          <p:cNvSpPr txBox="1">
            <a:spLocks noChangeArrowheads="1"/>
          </p:cNvSpPr>
          <p:nvPr/>
        </p:nvSpPr>
        <p:spPr bwMode="auto">
          <a:xfrm>
            <a:off x="7540625" y="836613"/>
            <a:ext cx="158432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TN" sz="1400" dirty="0">
                <a:latin typeface="Sakkal Majalla" pitchFamily="2" charset="-78"/>
                <a:cs typeface="Sakkal Majalla" pitchFamily="2" charset="-78"/>
              </a:rPr>
              <a:t>الجمهورية التونسية </a:t>
            </a:r>
          </a:p>
          <a:p>
            <a:pPr algn="ctr" rtl="1" eaLnBrk="1" hangingPunct="1"/>
            <a:r>
              <a:rPr lang="ar-TN" sz="1400" dirty="0">
                <a:latin typeface="Sakkal Majalla" pitchFamily="2" charset="-78"/>
                <a:cs typeface="Sakkal Majalla" pitchFamily="2" charset="-78"/>
              </a:rPr>
              <a:t>وزارة ا</a:t>
            </a:r>
            <a:r>
              <a:rPr lang="ar-DZ" sz="1400" dirty="0">
                <a:latin typeface="Sakkal Majalla" pitchFamily="2" charset="-78"/>
                <a:cs typeface="Sakkal Majalla" pitchFamily="2" charset="-78"/>
              </a:rPr>
              <a:t>لشؤون المحلية</a:t>
            </a:r>
            <a:r>
              <a:rPr lang="ar-TN" sz="1400" dirty="0">
                <a:latin typeface="Sakkal Majalla" pitchFamily="2" charset="-78"/>
                <a:cs typeface="Sakkal Majalla" pitchFamily="2" charset="-78"/>
              </a:rPr>
              <a:t> </a:t>
            </a:r>
            <a:endParaRPr lang="fr-FR" sz="1400" dirty="0">
              <a:latin typeface="Sakkal Majalla" pitchFamily="2" charset="-78"/>
              <a:cs typeface="Sakkal Majalla" pitchFamily="2" charset="-78"/>
            </a:endParaRPr>
          </a:p>
        </p:txBody>
      </p:sp>
      <p:graphicFrame>
        <p:nvGraphicFramePr>
          <p:cNvPr id="2" name="Diagramme 1"/>
          <p:cNvGraphicFramePr/>
          <p:nvPr>
            <p:extLst>
              <p:ext uri="{D42A27DB-BD31-4B8C-83A1-F6EECF244321}">
                <p14:modId xmlns:p14="http://schemas.microsoft.com/office/powerpoint/2010/main" xmlns="" val="2063856175"/>
              </p:ext>
            </p:extLst>
          </p:nvPr>
        </p:nvGraphicFramePr>
        <p:xfrm>
          <a:off x="142844" y="1772816"/>
          <a:ext cx="8677628" cy="4536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ZoneTexte 2"/>
          <p:cNvSpPr txBox="1"/>
          <p:nvPr/>
        </p:nvSpPr>
        <p:spPr>
          <a:xfrm>
            <a:off x="3347864" y="418306"/>
            <a:ext cx="2880320" cy="923330"/>
          </a:xfrm>
          <a:prstGeom prst="rect">
            <a:avLst/>
          </a:prstGeom>
          <a:noFill/>
        </p:spPr>
        <p:txBody>
          <a:bodyPr wrap="square" rtlCol="0">
            <a:spAutoFit/>
          </a:bodyPr>
          <a:lstStyle/>
          <a:p>
            <a:pPr algn="ctr" rtl="1"/>
            <a:r>
              <a:rPr lang="ar-DZ" sz="5400" b="1" u="sng" dirty="0" smtClean="0">
                <a:solidFill>
                  <a:srgbClr val="00B050"/>
                </a:solidFill>
                <a:latin typeface="Sakkal Majalla" pitchFamily="2" charset="-78"/>
                <a:cs typeface="Sakkal Majalla" pitchFamily="2" charset="-78"/>
              </a:rPr>
              <a:t>المراحل </a:t>
            </a:r>
            <a:endParaRPr lang="fr-FR" sz="5400" b="1" u="sng" dirty="0">
              <a:solidFill>
                <a:srgbClr val="00B050"/>
              </a:solidFill>
              <a:latin typeface="Sakkal Majalla" pitchFamily="2" charset="-78"/>
              <a:cs typeface="Sakkal Majalla" pitchFamily="2" charset="-78"/>
            </a:endParaRPr>
          </a:p>
        </p:txBody>
      </p:sp>
    </p:spTree>
    <p:extLst>
      <p:ext uri="{BB962C8B-B14F-4D97-AF65-F5344CB8AC3E}">
        <p14:creationId xmlns:p14="http://schemas.microsoft.com/office/powerpoint/2010/main" xmlns="" val="35240586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Afficher l'image d'origine"/>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l="27296" r="26569"/>
          <a:stretch>
            <a:fillRect/>
          </a:stretch>
        </p:blipFill>
        <p:spPr bwMode="auto">
          <a:xfrm>
            <a:off x="7812360" y="1"/>
            <a:ext cx="775686" cy="908720"/>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ZoneTexte 7"/>
          <p:cNvSpPr txBox="1">
            <a:spLocks noChangeArrowheads="1"/>
          </p:cNvSpPr>
          <p:nvPr/>
        </p:nvSpPr>
        <p:spPr bwMode="auto">
          <a:xfrm>
            <a:off x="7408685" y="908721"/>
            <a:ext cx="1583035"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TN" sz="1600" dirty="0" smtClean="0">
                <a:latin typeface="Sakkal Majalla" pitchFamily="2" charset="-78"/>
                <a:cs typeface="Sakkal Majalla" pitchFamily="2" charset="-78"/>
              </a:rPr>
              <a:t>وزارة </a:t>
            </a:r>
            <a:r>
              <a:rPr lang="ar-TN" sz="1600" dirty="0">
                <a:latin typeface="Sakkal Majalla" pitchFamily="2" charset="-78"/>
                <a:cs typeface="Sakkal Majalla" pitchFamily="2" charset="-78"/>
              </a:rPr>
              <a:t>ا</a:t>
            </a:r>
            <a:r>
              <a:rPr lang="ar-DZ" sz="1600" dirty="0" smtClean="0">
                <a:latin typeface="Sakkal Majalla" pitchFamily="2" charset="-78"/>
                <a:cs typeface="Sakkal Majalla" pitchFamily="2" charset="-78"/>
              </a:rPr>
              <a:t>لشؤون</a:t>
            </a:r>
          </a:p>
          <a:p>
            <a:pPr algn="ctr" rtl="1" eaLnBrk="1" hangingPunct="1"/>
            <a:r>
              <a:rPr lang="ar-DZ" sz="1600" dirty="0" smtClean="0">
                <a:latin typeface="Sakkal Majalla" pitchFamily="2" charset="-78"/>
                <a:cs typeface="Sakkal Majalla" pitchFamily="2" charset="-78"/>
              </a:rPr>
              <a:t> المحلية والبيئة </a:t>
            </a:r>
            <a:endParaRPr lang="fr-FR" sz="1600" dirty="0">
              <a:latin typeface="Sakkal Majalla" pitchFamily="2" charset="-78"/>
              <a:cs typeface="Sakkal Majalla" pitchFamily="2" charset="-78"/>
            </a:endParaRPr>
          </a:p>
        </p:txBody>
      </p:sp>
      <p:sp>
        <p:nvSpPr>
          <p:cNvPr id="2" name="ZoneTexte 1"/>
          <p:cNvSpPr txBox="1"/>
          <p:nvPr/>
        </p:nvSpPr>
        <p:spPr>
          <a:xfrm>
            <a:off x="1907703" y="764704"/>
            <a:ext cx="5500981" cy="1015663"/>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rtl="1"/>
            <a:r>
              <a:rPr lang="ar-DZ" sz="2800" b="1" dirty="0" smtClean="0">
                <a:solidFill>
                  <a:srgbClr val="FF0000"/>
                </a:solidFill>
                <a:latin typeface="Sakkal Majalla" pitchFamily="2" charset="-78"/>
                <a:cs typeface="Sakkal Majalla" pitchFamily="2" charset="-78"/>
              </a:rPr>
              <a:t>الصفحة 9</a:t>
            </a:r>
          </a:p>
          <a:p>
            <a:pPr algn="ctr" rtl="1"/>
            <a:r>
              <a:rPr lang="ar-DZ" sz="3200" b="1" dirty="0" smtClean="0">
                <a:latin typeface="Sakkal Majalla" pitchFamily="2" charset="-78"/>
                <a:cs typeface="Sakkal Majalla" pitchFamily="2" charset="-78"/>
              </a:rPr>
              <a:t>برامج الاحاطة الفنية والتكوين</a:t>
            </a:r>
            <a:endParaRPr lang="fr-FR" sz="3200" b="1" dirty="0">
              <a:latin typeface="Sakkal Majalla" pitchFamily="2" charset="-78"/>
              <a:cs typeface="Sakkal Majalla" pitchFamily="2" charset="-78"/>
            </a:endParaRPr>
          </a:p>
        </p:txBody>
      </p:sp>
      <p:graphicFrame>
        <p:nvGraphicFramePr>
          <p:cNvPr id="3" name="Tableau 2"/>
          <p:cNvGraphicFramePr>
            <a:graphicFrameLocks noGrp="1"/>
          </p:cNvGraphicFramePr>
          <p:nvPr>
            <p:extLst>
              <p:ext uri="{D42A27DB-BD31-4B8C-83A1-F6EECF244321}">
                <p14:modId xmlns="" xmlns:p14="http://schemas.microsoft.com/office/powerpoint/2010/main" val="1244133960"/>
              </p:ext>
            </p:extLst>
          </p:nvPr>
        </p:nvGraphicFramePr>
        <p:xfrm>
          <a:off x="5004047" y="2564904"/>
          <a:ext cx="3791745" cy="3053080"/>
        </p:xfrm>
        <a:graphic>
          <a:graphicData uri="http://schemas.openxmlformats.org/drawingml/2006/table">
            <a:tbl>
              <a:tblPr firstRow="1" bandRow="1">
                <a:tableStyleId>{21E4AEA4-8DFA-4A89-87EB-49C32662AFE0}</a:tableStyleId>
              </a:tblPr>
              <a:tblGrid>
                <a:gridCol w="1263915"/>
                <a:gridCol w="1263915"/>
                <a:gridCol w="1263915"/>
              </a:tblGrid>
              <a:tr h="370840">
                <a:tc gridSpan="3">
                  <a:txBody>
                    <a:bodyPr/>
                    <a:lstStyle/>
                    <a:p>
                      <a:pPr algn="ctr"/>
                      <a:r>
                        <a:rPr lang="ar-DZ" sz="2400" dirty="0" smtClean="0">
                          <a:solidFill>
                            <a:schemeClr val="tx1"/>
                          </a:solidFill>
                          <a:latin typeface="Sakkal Majalla" pitchFamily="2" charset="-78"/>
                          <a:cs typeface="Sakkal Majalla" pitchFamily="2" charset="-78"/>
                        </a:rPr>
                        <a:t>الإحاطة الفنية </a:t>
                      </a:r>
                      <a:endParaRPr lang="fr-FR" sz="2400" dirty="0">
                        <a:solidFill>
                          <a:schemeClr val="tx1"/>
                        </a:solidFill>
                        <a:latin typeface="Sakkal Majalla" pitchFamily="2" charset="-78"/>
                        <a:cs typeface="Sakkal Majalla" pitchFamily="2" charset="-78"/>
                      </a:endParaRPr>
                    </a:p>
                  </a:txBody>
                  <a:tcPr/>
                </a:tc>
                <a:tc hMerge="1">
                  <a:txBody>
                    <a:bodyPr/>
                    <a:lstStyle/>
                    <a:p>
                      <a:endParaRPr lang="fr-FR" dirty="0"/>
                    </a:p>
                  </a:txBody>
                  <a:tcPr/>
                </a:tc>
                <a:tc hMerge="1">
                  <a:txBody>
                    <a:bodyPr/>
                    <a:lstStyle/>
                    <a:p>
                      <a:endParaRPr lang="fr-FR" dirty="0"/>
                    </a:p>
                  </a:txBody>
                  <a:tcPr/>
                </a:tc>
              </a:tr>
              <a:tr h="370840">
                <a:tc>
                  <a:txBody>
                    <a:bodyPr/>
                    <a:lstStyle/>
                    <a:p>
                      <a:pPr algn="r"/>
                      <a:r>
                        <a:rPr lang="ar-DZ" b="1" dirty="0" smtClean="0">
                          <a:solidFill>
                            <a:schemeClr val="tx1"/>
                          </a:solidFill>
                          <a:latin typeface="Sakkal Majalla" pitchFamily="2" charset="-78"/>
                          <a:cs typeface="Sakkal Majalla" pitchFamily="2" charset="-78"/>
                        </a:rPr>
                        <a:t>الفترة الزمنية </a:t>
                      </a:r>
                      <a:endParaRPr lang="fr-FR" b="1" dirty="0">
                        <a:solidFill>
                          <a:schemeClr val="tx1"/>
                        </a:solidFill>
                        <a:latin typeface="Sakkal Majalla" pitchFamily="2" charset="-78"/>
                        <a:cs typeface="Sakkal Majalla" pitchFamily="2" charset="-78"/>
                      </a:endParaRPr>
                    </a:p>
                  </a:txBody>
                  <a:tcPr/>
                </a:tc>
                <a:tc>
                  <a:txBody>
                    <a:bodyPr/>
                    <a:lstStyle/>
                    <a:p>
                      <a:pPr algn="r"/>
                      <a:r>
                        <a:rPr lang="ar-DZ" b="1" dirty="0" smtClean="0">
                          <a:solidFill>
                            <a:schemeClr val="tx1"/>
                          </a:solidFill>
                          <a:latin typeface="Sakkal Majalla" pitchFamily="2" charset="-78"/>
                          <a:cs typeface="Sakkal Majalla" pitchFamily="2" charset="-78"/>
                        </a:rPr>
                        <a:t>النتائج المنتظرة </a:t>
                      </a:r>
                      <a:endParaRPr lang="fr-FR" b="1" dirty="0">
                        <a:solidFill>
                          <a:schemeClr val="tx1"/>
                        </a:solidFill>
                        <a:latin typeface="Sakkal Majalla" pitchFamily="2" charset="-78"/>
                        <a:cs typeface="Sakkal Majalla" pitchFamily="2" charset="-78"/>
                      </a:endParaRPr>
                    </a:p>
                  </a:txBody>
                  <a:tcPr/>
                </a:tc>
                <a:tc>
                  <a:txBody>
                    <a:bodyPr/>
                    <a:lstStyle/>
                    <a:p>
                      <a:pPr algn="r"/>
                      <a:r>
                        <a:rPr lang="ar-DZ" b="1" dirty="0" smtClean="0">
                          <a:solidFill>
                            <a:schemeClr val="tx1"/>
                          </a:solidFill>
                          <a:latin typeface="Sakkal Majalla" pitchFamily="2" charset="-78"/>
                          <a:cs typeface="Sakkal Majalla" pitchFamily="2" charset="-78"/>
                        </a:rPr>
                        <a:t>البرنامج</a:t>
                      </a:r>
                      <a:endParaRPr lang="fr-FR" b="1" dirty="0">
                        <a:solidFill>
                          <a:schemeClr val="tx1"/>
                        </a:solidFill>
                        <a:latin typeface="Sakkal Majalla" pitchFamily="2" charset="-78"/>
                        <a:cs typeface="Sakkal Majalla" pitchFamily="2" charset="-78"/>
                      </a:endParaRPr>
                    </a:p>
                  </a:txBody>
                  <a:tcPr/>
                </a:tc>
              </a:tr>
              <a:tr h="370840">
                <a:tc>
                  <a:txBody>
                    <a:bodyPr/>
                    <a:lstStyle/>
                    <a:p>
                      <a:endParaRPr lang="fr-FR">
                        <a:solidFill>
                          <a:schemeClr val="tx1"/>
                        </a:solidFill>
                        <a:latin typeface="Sakkal Majalla" pitchFamily="2" charset="-78"/>
                        <a:cs typeface="Sakkal Majalla" pitchFamily="2" charset="-78"/>
                      </a:endParaRPr>
                    </a:p>
                  </a:txBody>
                  <a:tcPr/>
                </a:tc>
                <a:tc>
                  <a:txBody>
                    <a:bodyPr/>
                    <a:lstStyle/>
                    <a:p>
                      <a:endParaRPr lang="fr-FR">
                        <a:solidFill>
                          <a:schemeClr val="tx1"/>
                        </a:solidFill>
                        <a:latin typeface="Sakkal Majalla" pitchFamily="2" charset="-78"/>
                        <a:cs typeface="Sakkal Majalla" pitchFamily="2" charset="-78"/>
                      </a:endParaRPr>
                    </a:p>
                  </a:txBody>
                  <a:tcPr/>
                </a:tc>
                <a:tc>
                  <a:txBody>
                    <a:bodyPr/>
                    <a:lstStyle/>
                    <a:p>
                      <a:endParaRPr lang="fr-FR">
                        <a:solidFill>
                          <a:schemeClr val="tx1"/>
                        </a:solidFill>
                        <a:latin typeface="Sakkal Majalla" pitchFamily="2" charset="-78"/>
                        <a:cs typeface="Sakkal Majalla" pitchFamily="2" charset="-78"/>
                      </a:endParaRPr>
                    </a:p>
                  </a:txBody>
                  <a:tcPr/>
                </a:tc>
              </a:tr>
              <a:tr h="370840">
                <a:tc>
                  <a:txBody>
                    <a:bodyPr/>
                    <a:lstStyle/>
                    <a:p>
                      <a:endParaRPr lang="fr-FR" dirty="0">
                        <a:solidFill>
                          <a:schemeClr val="tx1"/>
                        </a:solidFill>
                        <a:latin typeface="Sakkal Majalla" pitchFamily="2" charset="-78"/>
                        <a:cs typeface="Sakkal Majalla" pitchFamily="2" charset="-78"/>
                      </a:endParaRPr>
                    </a:p>
                  </a:txBody>
                  <a:tcPr/>
                </a:tc>
                <a:tc>
                  <a:txBody>
                    <a:bodyPr/>
                    <a:lstStyle/>
                    <a:p>
                      <a:endParaRPr lang="fr-FR">
                        <a:solidFill>
                          <a:schemeClr val="tx1"/>
                        </a:solidFill>
                        <a:latin typeface="Sakkal Majalla" pitchFamily="2" charset="-78"/>
                        <a:cs typeface="Sakkal Majalla" pitchFamily="2" charset="-78"/>
                      </a:endParaRPr>
                    </a:p>
                  </a:txBody>
                  <a:tcPr/>
                </a:tc>
                <a:tc>
                  <a:txBody>
                    <a:bodyPr/>
                    <a:lstStyle/>
                    <a:p>
                      <a:endParaRPr lang="fr-FR">
                        <a:solidFill>
                          <a:schemeClr val="tx1"/>
                        </a:solidFill>
                        <a:latin typeface="Sakkal Majalla" pitchFamily="2" charset="-78"/>
                        <a:cs typeface="Sakkal Majalla" pitchFamily="2" charset="-78"/>
                      </a:endParaRPr>
                    </a:p>
                  </a:txBody>
                  <a:tcPr/>
                </a:tc>
              </a:tr>
              <a:tr h="370840">
                <a:tc>
                  <a:txBody>
                    <a:bodyPr/>
                    <a:lstStyle/>
                    <a:p>
                      <a:endParaRPr lang="fr-FR">
                        <a:solidFill>
                          <a:schemeClr val="tx1"/>
                        </a:solidFill>
                        <a:latin typeface="Sakkal Majalla" pitchFamily="2" charset="-78"/>
                        <a:cs typeface="Sakkal Majalla" pitchFamily="2" charset="-78"/>
                      </a:endParaRPr>
                    </a:p>
                  </a:txBody>
                  <a:tcPr/>
                </a:tc>
                <a:tc>
                  <a:txBody>
                    <a:bodyPr/>
                    <a:lstStyle/>
                    <a:p>
                      <a:endParaRPr lang="fr-FR">
                        <a:solidFill>
                          <a:schemeClr val="tx1"/>
                        </a:solidFill>
                        <a:latin typeface="Sakkal Majalla" pitchFamily="2" charset="-78"/>
                        <a:cs typeface="Sakkal Majalla" pitchFamily="2" charset="-78"/>
                      </a:endParaRPr>
                    </a:p>
                  </a:txBody>
                  <a:tcPr/>
                </a:tc>
                <a:tc>
                  <a:txBody>
                    <a:bodyPr/>
                    <a:lstStyle/>
                    <a:p>
                      <a:endParaRPr lang="fr-FR">
                        <a:solidFill>
                          <a:schemeClr val="tx1"/>
                        </a:solidFill>
                        <a:latin typeface="Sakkal Majalla" pitchFamily="2" charset="-78"/>
                        <a:cs typeface="Sakkal Majalla" pitchFamily="2" charset="-78"/>
                      </a:endParaRPr>
                    </a:p>
                  </a:txBody>
                  <a:tcPr/>
                </a:tc>
              </a:tr>
              <a:tr h="370840">
                <a:tc>
                  <a:txBody>
                    <a:bodyPr/>
                    <a:lstStyle/>
                    <a:p>
                      <a:endParaRPr lang="fr-FR">
                        <a:solidFill>
                          <a:schemeClr val="tx1"/>
                        </a:solidFill>
                        <a:latin typeface="Sakkal Majalla" pitchFamily="2" charset="-78"/>
                        <a:cs typeface="Sakkal Majalla" pitchFamily="2" charset="-78"/>
                      </a:endParaRPr>
                    </a:p>
                  </a:txBody>
                  <a:tcPr/>
                </a:tc>
                <a:tc>
                  <a:txBody>
                    <a:bodyPr/>
                    <a:lstStyle/>
                    <a:p>
                      <a:endParaRPr lang="fr-FR">
                        <a:solidFill>
                          <a:schemeClr val="tx1"/>
                        </a:solidFill>
                        <a:latin typeface="Sakkal Majalla" pitchFamily="2" charset="-78"/>
                        <a:cs typeface="Sakkal Majalla" pitchFamily="2" charset="-78"/>
                      </a:endParaRPr>
                    </a:p>
                  </a:txBody>
                  <a:tcPr/>
                </a:tc>
                <a:tc>
                  <a:txBody>
                    <a:bodyPr/>
                    <a:lstStyle/>
                    <a:p>
                      <a:endParaRPr lang="fr-FR">
                        <a:solidFill>
                          <a:schemeClr val="tx1"/>
                        </a:solidFill>
                        <a:latin typeface="Sakkal Majalla" pitchFamily="2" charset="-78"/>
                        <a:cs typeface="Sakkal Majalla" pitchFamily="2" charset="-78"/>
                      </a:endParaRPr>
                    </a:p>
                  </a:txBody>
                  <a:tcPr/>
                </a:tc>
              </a:tr>
              <a:tr h="370840">
                <a:tc>
                  <a:txBody>
                    <a:bodyPr/>
                    <a:lstStyle/>
                    <a:p>
                      <a:endParaRPr lang="fr-FR">
                        <a:solidFill>
                          <a:schemeClr val="tx1"/>
                        </a:solidFill>
                        <a:latin typeface="Sakkal Majalla" pitchFamily="2" charset="-78"/>
                        <a:cs typeface="Sakkal Majalla" pitchFamily="2" charset="-78"/>
                      </a:endParaRPr>
                    </a:p>
                  </a:txBody>
                  <a:tcPr/>
                </a:tc>
                <a:tc>
                  <a:txBody>
                    <a:bodyPr/>
                    <a:lstStyle/>
                    <a:p>
                      <a:endParaRPr lang="fr-FR">
                        <a:solidFill>
                          <a:schemeClr val="tx1"/>
                        </a:solidFill>
                        <a:latin typeface="Sakkal Majalla" pitchFamily="2" charset="-78"/>
                        <a:cs typeface="Sakkal Majalla" pitchFamily="2" charset="-78"/>
                      </a:endParaRPr>
                    </a:p>
                  </a:txBody>
                  <a:tcPr/>
                </a:tc>
                <a:tc>
                  <a:txBody>
                    <a:bodyPr/>
                    <a:lstStyle/>
                    <a:p>
                      <a:endParaRPr lang="fr-FR">
                        <a:solidFill>
                          <a:schemeClr val="tx1"/>
                        </a:solidFill>
                        <a:latin typeface="Sakkal Majalla" pitchFamily="2" charset="-78"/>
                        <a:cs typeface="Sakkal Majalla" pitchFamily="2" charset="-78"/>
                      </a:endParaRPr>
                    </a:p>
                  </a:txBody>
                  <a:tcPr/>
                </a:tc>
              </a:tr>
              <a:tr h="370840">
                <a:tc>
                  <a:txBody>
                    <a:bodyPr/>
                    <a:lstStyle/>
                    <a:p>
                      <a:endParaRPr lang="fr-FR">
                        <a:solidFill>
                          <a:schemeClr val="tx1"/>
                        </a:solidFill>
                        <a:latin typeface="Sakkal Majalla" pitchFamily="2" charset="-78"/>
                        <a:cs typeface="Sakkal Majalla" pitchFamily="2" charset="-78"/>
                      </a:endParaRPr>
                    </a:p>
                  </a:txBody>
                  <a:tcPr/>
                </a:tc>
                <a:tc>
                  <a:txBody>
                    <a:bodyPr/>
                    <a:lstStyle/>
                    <a:p>
                      <a:endParaRPr lang="fr-FR">
                        <a:solidFill>
                          <a:schemeClr val="tx1"/>
                        </a:solidFill>
                        <a:latin typeface="Sakkal Majalla" pitchFamily="2" charset="-78"/>
                        <a:cs typeface="Sakkal Majalla" pitchFamily="2" charset="-78"/>
                      </a:endParaRPr>
                    </a:p>
                  </a:txBody>
                  <a:tcPr/>
                </a:tc>
                <a:tc>
                  <a:txBody>
                    <a:bodyPr/>
                    <a:lstStyle/>
                    <a:p>
                      <a:endParaRPr lang="fr-FR" dirty="0">
                        <a:solidFill>
                          <a:schemeClr val="tx1"/>
                        </a:solidFill>
                        <a:latin typeface="Sakkal Majalla" pitchFamily="2" charset="-78"/>
                        <a:cs typeface="Sakkal Majalla" pitchFamily="2" charset="-78"/>
                      </a:endParaRPr>
                    </a:p>
                  </a:txBody>
                  <a:tcPr/>
                </a:tc>
              </a:tr>
            </a:tbl>
          </a:graphicData>
        </a:graphic>
      </p:graphicFrame>
      <p:graphicFrame>
        <p:nvGraphicFramePr>
          <p:cNvPr id="6" name="Tableau 5"/>
          <p:cNvGraphicFramePr>
            <a:graphicFrameLocks noGrp="1"/>
          </p:cNvGraphicFramePr>
          <p:nvPr>
            <p:extLst>
              <p:ext uri="{D42A27DB-BD31-4B8C-83A1-F6EECF244321}">
                <p14:modId xmlns="" xmlns:p14="http://schemas.microsoft.com/office/powerpoint/2010/main" val="2854958893"/>
              </p:ext>
            </p:extLst>
          </p:nvPr>
        </p:nvGraphicFramePr>
        <p:xfrm>
          <a:off x="539552" y="2564904"/>
          <a:ext cx="3791745" cy="3061464"/>
        </p:xfrm>
        <a:graphic>
          <a:graphicData uri="http://schemas.openxmlformats.org/drawingml/2006/table">
            <a:tbl>
              <a:tblPr firstRow="1" bandRow="1">
                <a:tableStyleId>{7DF18680-E054-41AD-8BC1-D1AEF772440D}</a:tableStyleId>
              </a:tblPr>
              <a:tblGrid>
                <a:gridCol w="1263915"/>
                <a:gridCol w="1544397"/>
                <a:gridCol w="983433"/>
              </a:tblGrid>
              <a:tr h="465584">
                <a:tc gridSpan="3">
                  <a:txBody>
                    <a:bodyPr/>
                    <a:lstStyle/>
                    <a:p>
                      <a:pPr algn="ctr"/>
                      <a:r>
                        <a:rPr lang="ar-DZ" sz="2400" dirty="0" smtClean="0">
                          <a:solidFill>
                            <a:schemeClr val="tx1"/>
                          </a:solidFill>
                          <a:latin typeface="Sakkal Majalla" pitchFamily="2" charset="-78"/>
                          <a:cs typeface="Sakkal Majalla" pitchFamily="2" charset="-78"/>
                        </a:rPr>
                        <a:t>التكوين</a:t>
                      </a:r>
                      <a:endParaRPr lang="fr-FR" sz="2400" dirty="0">
                        <a:solidFill>
                          <a:schemeClr val="tx1"/>
                        </a:solidFill>
                        <a:latin typeface="Sakkal Majalla" pitchFamily="2" charset="-78"/>
                        <a:cs typeface="Sakkal Majalla" pitchFamily="2" charset="-78"/>
                      </a:endParaRPr>
                    </a:p>
                  </a:txBody>
                  <a:tcPr/>
                </a:tc>
                <a:tc hMerge="1">
                  <a:txBody>
                    <a:bodyPr/>
                    <a:lstStyle/>
                    <a:p>
                      <a:endParaRPr lang="fr-FR" dirty="0"/>
                    </a:p>
                  </a:txBody>
                  <a:tcPr/>
                </a:tc>
                <a:tc hMerge="1">
                  <a:txBody>
                    <a:bodyPr/>
                    <a:lstStyle/>
                    <a:p>
                      <a:endParaRPr lang="fr-FR" dirty="0"/>
                    </a:p>
                  </a:txBody>
                  <a:tcPr/>
                </a:tc>
              </a:tr>
              <a:tr h="370840">
                <a:tc>
                  <a:txBody>
                    <a:bodyPr/>
                    <a:lstStyle/>
                    <a:p>
                      <a:pPr algn="r"/>
                      <a:r>
                        <a:rPr lang="ar-DZ" b="1" dirty="0" smtClean="0">
                          <a:solidFill>
                            <a:schemeClr val="tx1"/>
                          </a:solidFill>
                          <a:latin typeface="Sakkal Majalla" pitchFamily="2" charset="-78"/>
                          <a:cs typeface="Sakkal Majalla" pitchFamily="2" charset="-78"/>
                        </a:rPr>
                        <a:t>الفترة الزمنية </a:t>
                      </a:r>
                      <a:endParaRPr lang="fr-FR" b="1" dirty="0">
                        <a:solidFill>
                          <a:schemeClr val="tx1"/>
                        </a:solidFill>
                        <a:latin typeface="Sakkal Majalla" pitchFamily="2" charset="-78"/>
                        <a:cs typeface="Sakkal Majalla" pitchFamily="2" charset="-78"/>
                      </a:endParaRPr>
                    </a:p>
                  </a:txBody>
                  <a:tcPr/>
                </a:tc>
                <a:tc>
                  <a:txBody>
                    <a:bodyPr/>
                    <a:lstStyle/>
                    <a:p>
                      <a:pPr algn="r"/>
                      <a:r>
                        <a:rPr lang="ar-DZ" b="1" dirty="0" smtClean="0">
                          <a:solidFill>
                            <a:schemeClr val="tx1"/>
                          </a:solidFill>
                          <a:latin typeface="Sakkal Majalla" pitchFamily="2" charset="-78"/>
                          <a:cs typeface="Sakkal Majalla" pitchFamily="2" charset="-78"/>
                        </a:rPr>
                        <a:t>عدد المستفيدين </a:t>
                      </a:r>
                      <a:endParaRPr lang="fr-FR" b="1" dirty="0">
                        <a:solidFill>
                          <a:schemeClr val="tx1"/>
                        </a:solidFill>
                        <a:latin typeface="Sakkal Majalla" pitchFamily="2" charset="-78"/>
                        <a:cs typeface="Sakkal Majalla" pitchFamily="2" charset="-78"/>
                      </a:endParaRPr>
                    </a:p>
                  </a:txBody>
                  <a:tcPr/>
                </a:tc>
                <a:tc>
                  <a:txBody>
                    <a:bodyPr/>
                    <a:lstStyle/>
                    <a:p>
                      <a:pPr algn="r"/>
                      <a:r>
                        <a:rPr lang="ar-DZ" b="1" dirty="0" smtClean="0">
                          <a:solidFill>
                            <a:schemeClr val="tx1"/>
                          </a:solidFill>
                          <a:latin typeface="Sakkal Majalla" pitchFamily="2" charset="-78"/>
                          <a:cs typeface="Sakkal Majalla" pitchFamily="2" charset="-78"/>
                        </a:rPr>
                        <a:t>الميدان </a:t>
                      </a:r>
                      <a:endParaRPr lang="fr-FR" b="1" dirty="0">
                        <a:solidFill>
                          <a:schemeClr val="tx1"/>
                        </a:solidFill>
                        <a:latin typeface="Sakkal Majalla" pitchFamily="2" charset="-78"/>
                        <a:cs typeface="Sakkal Majalla" pitchFamily="2" charset="-78"/>
                      </a:endParaRPr>
                    </a:p>
                  </a:txBody>
                  <a:tcPr/>
                </a:tc>
              </a:tr>
              <a:tr h="370840">
                <a:tc>
                  <a:txBody>
                    <a:bodyPr/>
                    <a:lstStyle/>
                    <a:p>
                      <a:endParaRPr lang="fr-FR">
                        <a:solidFill>
                          <a:schemeClr val="tx1"/>
                        </a:solidFill>
                        <a:latin typeface="Sakkal Majalla" pitchFamily="2" charset="-78"/>
                        <a:cs typeface="Sakkal Majalla" pitchFamily="2" charset="-78"/>
                      </a:endParaRPr>
                    </a:p>
                  </a:txBody>
                  <a:tcPr/>
                </a:tc>
                <a:tc>
                  <a:txBody>
                    <a:bodyPr/>
                    <a:lstStyle/>
                    <a:p>
                      <a:endParaRPr lang="fr-FR">
                        <a:solidFill>
                          <a:schemeClr val="tx1"/>
                        </a:solidFill>
                        <a:latin typeface="Sakkal Majalla" pitchFamily="2" charset="-78"/>
                        <a:cs typeface="Sakkal Majalla" pitchFamily="2" charset="-78"/>
                      </a:endParaRPr>
                    </a:p>
                  </a:txBody>
                  <a:tcPr/>
                </a:tc>
                <a:tc>
                  <a:txBody>
                    <a:bodyPr/>
                    <a:lstStyle/>
                    <a:p>
                      <a:endParaRPr lang="fr-FR">
                        <a:solidFill>
                          <a:schemeClr val="tx1"/>
                        </a:solidFill>
                        <a:latin typeface="Sakkal Majalla" pitchFamily="2" charset="-78"/>
                        <a:cs typeface="Sakkal Majalla" pitchFamily="2" charset="-78"/>
                      </a:endParaRPr>
                    </a:p>
                  </a:txBody>
                  <a:tcPr/>
                </a:tc>
              </a:tr>
              <a:tr h="370840">
                <a:tc>
                  <a:txBody>
                    <a:bodyPr/>
                    <a:lstStyle/>
                    <a:p>
                      <a:endParaRPr lang="fr-FR" dirty="0">
                        <a:solidFill>
                          <a:schemeClr val="tx1"/>
                        </a:solidFill>
                        <a:latin typeface="Sakkal Majalla" pitchFamily="2" charset="-78"/>
                        <a:cs typeface="Sakkal Majalla" pitchFamily="2" charset="-78"/>
                      </a:endParaRPr>
                    </a:p>
                  </a:txBody>
                  <a:tcPr/>
                </a:tc>
                <a:tc>
                  <a:txBody>
                    <a:bodyPr/>
                    <a:lstStyle/>
                    <a:p>
                      <a:endParaRPr lang="fr-FR">
                        <a:solidFill>
                          <a:schemeClr val="tx1"/>
                        </a:solidFill>
                        <a:latin typeface="Sakkal Majalla" pitchFamily="2" charset="-78"/>
                        <a:cs typeface="Sakkal Majalla" pitchFamily="2" charset="-78"/>
                      </a:endParaRPr>
                    </a:p>
                  </a:txBody>
                  <a:tcPr/>
                </a:tc>
                <a:tc>
                  <a:txBody>
                    <a:bodyPr/>
                    <a:lstStyle/>
                    <a:p>
                      <a:endParaRPr lang="fr-FR">
                        <a:solidFill>
                          <a:schemeClr val="tx1"/>
                        </a:solidFill>
                        <a:latin typeface="Sakkal Majalla" pitchFamily="2" charset="-78"/>
                        <a:cs typeface="Sakkal Majalla" pitchFamily="2" charset="-78"/>
                      </a:endParaRPr>
                    </a:p>
                  </a:txBody>
                  <a:tcPr/>
                </a:tc>
              </a:tr>
              <a:tr h="370840">
                <a:tc>
                  <a:txBody>
                    <a:bodyPr/>
                    <a:lstStyle/>
                    <a:p>
                      <a:endParaRPr lang="fr-FR">
                        <a:solidFill>
                          <a:schemeClr val="tx1"/>
                        </a:solidFill>
                        <a:latin typeface="Sakkal Majalla" pitchFamily="2" charset="-78"/>
                        <a:cs typeface="Sakkal Majalla" pitchFamily="2" charset="-78"/>
                      </a:endParaRPr>
                    </a:p>
                  </a:txBody>
                  <a:tcPr/>
                </a:tc>
                <a:tc>
                  <a:txBody>
                    <a:bodyPr/>
                    <a:lstStyle/>
                    <a:p>
                      <a:endParaRPr lang="fr-FR">
                        <a:solidFill>
                          <a:schemeClr val="tx1"/>
                        </a:solidFill>
                        <a:latin typeface="Sakkal Majalla" pitchFamily="2" charset="-78"/>
                        <a:cs typeface="Sakkal Majalla" pitchFamily="2" charset="-78"/>
                      </a:endParaRPr>
                    </a:p>
                  </a:txBody>
                  <a:tcPr/>
                </a:tc>
                <a:tc>
                  <a:txBody>
                    <a:bodyPr/>
                    <a:lstStyle/>
                    <a:p>
                      <a:endParaRPr lang="fr-FR">
                        <a:solidFill>
                          <a:schemeClr val="tx1"/>
                        </a:solidFill>
                        <a:latin typeface="Sakkal Majalla" pitchFamily="2" charset="-78"/>
                        <a:cs typeface="Sakkal Majalla" pitchFamily="2" charset="-78"/>
                      </a:endParaRPr>
                    </a:p>
                  </a:txBody>
                  <a:tcPr/>
                </a:tc>
              </a:tr>
              <a:tr h="370840">
                <a:tc>
                  <a:txBody>
                    <a:bodyPr/>
                    <a:lstStyle/>
                    <a:p>
                      <a:endParaRPr lang="fr-FR">
                        <a:solidFill>
                          <a:schemeClr val="tx1"/>
                        </a:solidFill>
                        <a:latin typeface="Sakkal Majalla" pitchFamily="2" charset="-78"/>
                        <a:cs typeface="Sakkal Majalla" pitchFamily="2" charset="-78"/>
                      </a:endParaRPr>
                    </a:p>
                  </a:txBody>
                  <a:tcPr/>
                </a:tc>
                <a:tc>
                  <a:txBody>
                    <a:bodyPr/>
                    <a:lstStyle/>
                    <a:p>
                      <a:endParaRPr lang="fr-FR">
                        <a:solidFill>
                          <a:schemeClr val="tx1"/>
                        </a:solidFill>
                        <a:latin typeface="Sakkal Majalla" pitchFamily="2" charset="-78"/>
                        <a:cs typeface="Sakkal Majalla" pitchFamily="2" charset="-78"/>
                      </a:endParaRPr>
                    </a:p>
                  </a:txBody>
                  <a:tcPr/>
                </a:tc>
                <a:tc>
                  <a:txBody>
                    <a:bodyPr/>
                    <a:lstStyle/>
                    <a:p>
                      <a:endParaRPr lang="fr-FR">
                        <a:solidFill>
                          <a:schemeClr val="tx1"/>
                        </a:solidFill>
                        <a:latin typeface="Sakkal Majalla" pitchFamily="2" charset="-78"/>
                        <a:cs typeface="Sakkal Majalla" pitchFamily="2" charset="-78"/>
                      </a:endParaRPr>
                    </a:p>
                  </a:txBody>
                  <a:tcPr/>
                </a:tc>
              </a:tr>
              <a:tr h="370840">
                <a:tc>
                  <a:txBody>
                    <a:bodyPr/>
                    <a:lstStyle/>
                    <a:p>
                      <a:endParaRPr lang="fr-FR">
                        <a:solidFill>
                          <a:schemeClr val="tx1"/>
                        </a:solidFill>
                        <a:latin typeface="Sakkal Majalla" pitchFamily="2" charset="-78"/>
                        <a:cs typeface="Sakkal Majalla" pitchFamily="2" charset="-78"/>
                      </a:endParaRPr>
                    </a:p>
                  </a:txBody>
                  <a:tcPr/>
                </a:tc>
                <a:tc>
                  <a:txBody>
                    <a:bodyPr/>
                    <a:lstStyle/>
                    <a:p>
                      <a:endParaRPr lang="fr-FR">
                        <a:solidFill>
                          <a:schemeClr val="tx1"/>
                        </a:solidFill>
                        <a:latin typeface="Sakkal Majalla" pitchFamily="2" charset="-78"/>
                        <a:cs typeface="Sakkal Majalla" pitchFamily="2" charset="-78"/>
                      </a:endParaRPr>
                    </a:p>
                  </a:txBody>
                  <a:tcPr/>
                </a:tc>
                <a:tc>
                  <a:txBody>
                    <a:bodyPr/>
                    <a:lstStyle/>
                    <a:p>
                      <a:endParaRPr lang="fr-FR">
                        <a:solidFill>
                          <a:schemeClr val="tx1"/>
                        </a:solidFill>
                        <a:latin typeface="Sakkal Majalla" pitchFamily="2" charset="-78"/>
                        <a:cs typeface="Sakkal Majalla" pitchFamily="2" charset="-78"/>
                      </a:endParaRPr>
                    </a:p>
                  </a:txBody>
                  <a:tcPr/>
                </a:tc>
              </a:tr>
              <a:tr h="370840">
                <a:tc>
                  <a:txBody>
                    <a:bodyPr/>
                    <a:lstStyle/>
                    <a:p>
                      <a:endParaRPr lang="fr-FR">
                        <a:solidFill>
                          <a:schemeClr val="tx1"/>
                        </a:solidFill>
                        <a:latin typeface="Sakkal Majalla" pitchFamily="2" charset="-78"/>
                        <a:cs typeface="Sakkal Majalla" pitchFamily="2" charset="-78"/>
                      </a:endParaRPr>
                    </a:p>
                  </a:txBody>
                  <a:tcPr/>
                </a:tc>
                <a:tc>
                  <a:txBody>
                    <a:bodyPr/>
                    <a:lstStyle/>
                    <a:p>
                      <a:endParaRPr lang="fr-FR">
                        <a:solidFill>
                          <a:schemeClr val="tx1"/>
                        </a:solidFill>
                        <a:latin typeface="Sakkal Majalla" pitchFamily="2" charset="-78"/>
                        <a:cs typeface="Sakkal Majalla" pitchFamily="2" charset="-78"/>
                      </a:endParaRPr>
                    </a:p>
                  </a:txBody>
                  <a:tcPr/>
                </a:tc>
                <a:tc>
                  <a:txBody>
                    <a:bodyPr/>
                    <a:lstStyle/>
                    <a:p>
                      <a:endParaRPr lang="fr-FR" dirty="0">
                        <a:solidFill>
                          <a:schemeClr val="tx1"/>
                        </a:solidFill>
                        <a:latin typeface="Sakkal Majalla" pitchFamily="2" charset="-78"/>
                        <a:cs typeface="Sakkal Majalla" pitchFamily="2" charset="-78"/>
                      </a:endParaRPr>
                    </a:p>
                  </a:txBody>
                  <a:tcPr/>
                </a:tc>
              </a:tr>
            </a:tbl>
          </a:graphicData>
        </a:graphic>
      </p:graphicFrame>
    </p:spTree>
    <p:extLst>
      <p:ext uri="{BB962C8B-B14F-4D97-AF65-F5344CB8AC3E}">
        <p14:creationId xmlns="" xmlns:p14="http://schemas.microsoft.com/office/powerpoint/2010/main" val="8966688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Afficher l'image d'origine"/>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l="27296" r="26569"/>
          <a:stretch>
            <a:fillRect/>
          </a:stretch>
        </p:blipFill>
        <p:spPr bwMode="auto">
          <a:xfrm>
            <a:off x="7812360" y="1"/>
            <a:ext cx="775686" cy="908720"/>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ZoneTexte 7"/>
          <p:cNvSpPr txBox="1">
            <a:spLocks noChangeArrowheads="1"/>
          </p:cNvSpPr>
          <p:nvPr/>
        </p:nvSpPr>
        <p:spPr bwMode="auto">
          <a:xfrm>
            <a:off x="7408685" y="908721"/>
            <a:ext cx="1583035"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TN" sz="1600" dirty="0" smtClean="0">
                <a:latin typeface="Sakkal Majalla" pitchFamily="2" charset="-78"/>
                <a:cs typeface="Sakkal Majalla" pitchFamily="2" charset="-78"/>
              </a:rPr>
              <a:t>وزارة </a:t>
            </a:r>
            <a:r>
              <a:rPr lang="ar-TN" sz="1600" dirty="0">
                <a:latin typeface="Sakkal Majalla" pitchFamily="2" charset="-78"/>
                <a:cs typeface="Sakkal Majalla" pitchFamily="2" charset="-78"/>
              </a:rPr>
              <a:t>ا</a:t>
            </a:r>
            <a:r>
              <a:rPr lang="ar-DZ" sz="1600" dirty="0" smtClean="0">
                <a:latin typeface="Sakkal Majalla" pitchFamily="2" charset="-78"/>
                <a:cs typeface="Sakkal Majalla" pitchFamily="2" charset="-78"/>
              </a:rPr>
              <a:t>لشؤون</a:t>
            </a:r>
          </a:p>
          <a:p>
            <a:pPr algn="ctr" rtl="1" eaLnBrk="1" hangingPunct="1"/>
            <a:r>
              <a:rPr lang="ar-DZ" sz="1600" dirty="0" smtClean="0">
                <a:latin typeface="Sakkal Majalla" pitchFamily="2" charset="-78"/>
                <a:cs typeface="Sakkal Majalla" pitchFamily="2" charset="-78"/>
              </a:rPr>
              <a:t> المحلية والبيئة </a:t>
            </a:r>
            <a:endParaRPr lang="fr-FR" sz="1600" dirty="0">
              <a:latin typeface="Sakkal Majalla" pitchFamily="2" charset="-78"/>
              <a:cs typeface="Sakkal Majalla" pitchFamily="2" charset="-78"/>
            </a:endParaRPr>
          </a:p>
        </p:txBody>
      </p:sp>
      <p:sp>
        <p:nvSpPr>
          <p:cNvPr id="2" name="ZoneTexte 1"/>
          <p:cNvSpPr txBox="1"/>
          <p:nvPr/>
        </p:nvSpPr>
        <p:spPr>
          <a:xfrm>
            <a:off x="1907703" y="764704"/>
            <a:ext cx="5500981" cy="1015663"/>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rtl="1"/>
            <a:r>
              <a:rPr lang="ar-DZ" sz="2800" b="1" dirty="0" smtClean="0">
                <a:solidFill>
                  <a:srgbClr val="FF0000"/>
                </a:solidFill>
                <a:latin typeface="Sakkal Majalla" pitchFamily="2" charset="-78"/>
                <a:cs typeface="Sakkal Majalla" pitchFamily="2" charset="-78"/>
              </a:rPr>
              <a:t>الصفحة 10</a:t>
            </a:r>
          </a:p>
          <a:p>
            <a:pPr algn="ctr" rtl="1"/>
            <a:r>
              <a:rPr lang="ar-TN" sz="3200" b="1" dirty="0" smtClean="0">
                <a:latin typeface="Sakkal Majalla" pitchFamily="2" charset="-78"/>
                <a:cs typeface="Sakkal Majalla" pitchFamily="2" charset="-78"/>
              </a:rPr>
              <a:t>البرنامج</a:t>
            </a:r>
            <a:r>
              <a:rPr lang="ar-DZ" sz="3200" b="1" dirty="0" smtClean="0">
                <a:latin typeface="Sakkal Majalla" pitchFamily="2" charset="-78"/>
                <a:cs typeface="Sakkal Majalla" pitchFamily="2" charset="-78"/>
              </a:rPr>
              <a:t> </a:t>
            </a:r>
            <a:r>
              <a:rPr lang="ar-TN" sz="3200" b="1" dirty="0" smtClean="0">
                <a:latin typeface="Sakkal Majalla" pitchFamily="2" charset="-78"/>
                <a:cs typeface="Sakkal Majalla" pitchFamily="2" charset="-78"/>
              </a:rPr>
              <a:t>التقديري </a:t>
            </a:r>
            <a:r>
              <a:rPr lang="ar-TN" sz="3200" b="1" dirty="0" err="1" smtClean="0">
                <a:latin typeface="Sakkal Majalla" pitchFamily="2" charset="-78"/>
                <a:cs typeface="Sakkal Majalla" pitchFamily="2" charset="-78"/>
              </a:rPr>
              <a:t>ل</a:t>
            </a:r>
            <a:r>
              <a:rPr lang="ar-DZ" sz="3200" b="1" dirty="0" smtClean="0">
                <a:latin typeface="Sakkal Majalla" pitchFamily="2" charset="-78"/>
                <a:cs typeface="Sakkal Majalla" pitchFamily="2" charset="-78"/>
              </a:rPr>
              <a:t>لصفقات</a:t>
            </a:r>
            <a:endParaRPr lang="fr-FR" sz="3200" b="1" dirty="0">
              <a:latin typeface="Sakkal Majalla" pitchFamily="2" charset="-78"/>
              <a:cs typeface="Sakkal Majalla" pitchFamily="2" charset="-78"/>
            </a:endParaRPr>
          </a:p>
        </p:txBody>
      </p:sp>
    </p:spTree>
    <p:extLst>
      <p:ext uri="{BB962C8B-B14F-4D97-AF65-F5344CB8AC3E}">
        <p14:creationId xmlns="" xmlns:p14="http://schemas.microsoft.com/office/powerpoint/2010/main" val="8966688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Afficher l'image d'origine"/>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l="27296" r="26569"/>
          <a:stretch>
            <a:fillRect/>
          </a:stretch>
        </p:blipFill>
        <p:spPr bwMode="auto">
          <a:xfrm>
            <a:off x="7812360" y="1"/>
            <a:ext cx="775686" cy="908720"/>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ZoneTexte 7"/>
          <p:cNvSpPr txBox="1">
            <a:spLocks noChangeArrowheads="1"/>
          </p:cNvSpPr>
          <p:nvPr/>
        </p:nvSpPr>
        <p:spPr bwMode="auto">
          <a:xfrm>
            <a:off x="7408685" y="908721"/>
            <a:ext cx="1583035"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TN" sz="1600" dirty="0" smtClean="0">
                <a:latin typeface="Sakkal Majalla" pitchFamily="2" charset="-78"/>
                <a:cs typeface="Sakkal Majalla" pitchFamily="2" charset="-78"/>
              </a:rPr>
              <a:t>وزارة </a:t>
            </a:r>
            <a:r>
              <a:rPr lang="ar-TN" sz="1600" dirty="0">
                <a:latin typeface="Sakkal Majalla" pitchFamily="2" charset="-78"/>
                <a:cs typeface="Sakkal Majalla" pitchFamily="2" charset="-78"/>
              </a:rPr>
              <a:t>ا</a:t>
            </a:r>
            <a:r>
              <a:rPr lang="ar-DZ" sz="1600" dirty="0" smtClean="0">
                <a:latin typeface="Sakkal Majalla" pitchFamily="2" charset="-78"/>
                <a:cs typeface="Sakkal Majalla" pitchFamily="2" charset="-78"/>
              </a:rPr>
              <a:t>لشؤون</a:t>
            </a:r>
          </a:p>
          <a:p>
            <a:pPr algn="ctr" rtl="1" eaLnBrk="1" hangingPunct="1"/>
            <a:r>
              <a:rPr lang="ar-DZ" sz="1600" dirty="0" smtClean="0">
                <a:latin typeface="Sakkal Majalla" pitchFamily="2" charset="-78"/>
                <a:cs typeface="Sakkal Majalla" pitchFamily="2" charset="-78"/>
              </a:rPr>
              <a:t> المحلية والبيئة </a:t>
            </a:r>
            <a:endParaRPr lang="fr-FR" sz="1600" dirty="0">
              <a:latin typeface="Sakkal Majalla" pitchFamily="2" charset="-78"/>
              <a:cs typeface="Sakkal Majalla" pitchFamily="2" charset="-78"/>
            </a:endParaRPr>
          </a:p>
        </p:txBody>
      </p:sp>
      <p:sp>
        <p:nvSpPr>
          <p:cNvPr id="2" name="ZoneTexte 1"/>
          <p:cNvSpPr txBox="1"/>
          <p:nvPr/>
        </p:nvSpPr>
        <p:spPr>
          <a:xfrm>
            <a:off x="1763688" y="256872"/>
            <a:ext cx="5500981" cy="1015663"/>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rtl="1"/>
            <a:r>
              <a:rPr lang="ar-DZ" sz="2800" b="1" dirty="0" smtClean="0">
                <a:solidFill>
                  <a:srgbClr val="FF0000"/>
                </a:solidFill>
                <a:latin typeface="Sakkal Majalla" pitchFamily="2" charset="-78"/>
                <a:cs typeface="Sakkal Majalla" pitchFamily="2" charset="-78"/>
              </a:rPr>
              <a:t>الصفحة 11</a:t>
            </a:r>
          </a:p>
          <a:p>
            <a:pPr algn="ctr" rtl="1"/>
            <a:r>
              <a:rPr lang="ar-DZ" sz="3200" b="1" dirty="0" smtClean="0">
                <a:latin typeface="Sakkal Majalla" pitchFamily="2" charset="-78"/>
                <a:cs typeface="Sakkal Majalla" pitchFamily="2" charset="-78"/>
              </a:rPr>
              <a:t>مشاريع القرب</a:t>
            </a:r>
            <a:endParaRPr lang="fr-FR" sz="3200" b="1" dirty="0">
              <a:latin typeface="Sakkal Majalla" pitchFamily="2" charset="-78"/>
              <a:cs typeface="Sakkal Majalla" pitchFamily="2" charset="-78"/>
            </a:endParaRPr>
          </a:p>
        </p:txBody>
      </p:sp>
      <p:sp>
        <p:nvSpPr>
          <p:cNvPr id="5" name="ZoneTexte 4"/>
          <p:cNvSpPr txBox="1"/>
          <p:nvPr/>
        </p:nvSpPr>
        <p:spPr>
          <a:xfrm>
            <a:off x="6228184" y="1844824"/>
            <a:ext cx="2383410" cy="433965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rtl="1"/>
            <a:r>
              <a:rPr lang="ar-DZ" sz="2800" b="1" dirty="0" smtClean="0">
                <a:solidFill>
                  <a:srgbClr val="FF0000"/>
                </a:solidFill>
                <a:latin typeface="Sakkal Majalla" pitchFamily="2" charset="-78"/>
                <a:cs typeface="Sakkal Majalla" pitchFamily="2" charset="-78"/>
              </a:rPr>
              <a:t>اليات الاختيار</a:t>
            </a:r>
          </a:p>
          <a:p>
            <a:pPr algn="ctr" rtl="1"/>
            <a:r>
              <a:rPr lang="ar-DZ" sz="2800" b="1" dirty="0" smtClean="0">
                <a:solidFill>
                  <a:srgbClr val="FF0000"/>
                </a:solidFill>
                <a:latin typeface="Sakkal Majalla" pitchFamily="2" charset="-78"/>
                <a:cs typeface="Sakkal Majalla" pitchFamily="2" charset="-78"/>
              </a:rPr>
              <a:t>النتائج المنتظرة </a:t>
            </a:r>
          </a:p>
          <a:p>
            <a:pPr algn="ctr" rtl="1"/>
            <a:endParaRPr lang="ar-DZ" sz="2800" b="1" dirty="0">
              <a:solidFill>
                <a:srgbClr val="FF0000"/>
              </a:solidFill>
              <a:latin typeface="Sakkal Majalla" pitchFamily="2" charset="-78"/>
              <a:cs typeface="Sakkal Majalla" pitchFamily="2" charset="-78"/>
            </a:endParaRPr>
          </a:p>
          <a:p>
            <a:pPr algn="ctr" rtl="1"/>
            <a:endParaRPr lang="ar-DZ" sz="2800" b="1" dirty="0" smtClean="0">
              <a:solidFill>
                <a:srgbClr val="FF0000"/>
              </a:solidFill>
              <a:latin typeface="Sakkal Majalla" pitchFamily="2" charset="-78"/>
              <a:cs typeface="Sakkal Majalla" pitchFamily="2" charset="-78"/>
            </a:endParaRPr>
          </a:p>
          <a:p>
            <a:pPr algn="ctr" rtl="1"/>
            <a:endParaRPr lang="ar-DZ" sz="2800" b="1" dirty="0">
              <a:solidFill>
                <a:srgbClr val="FF0000"/>
              </a:solidFill>
              <a:latin typeface="Sakkal Majalla" pitchFamily="2" charset="-78"/>
              <a:cs typeface="Sakkal Majalla" pitchFamily="2" charset="-78"/>
            </a:endParaRPr>
          </a:p>
          <a:p>
            <a:pPr algn="ctr" rtl="1"/>
            <a:endParaRPr lang="ar-DZ" sz="2800" b="1" dirty="0" smtClean="0">
              <a:solidFill>
                <a:srgbClr val="FF0000"/>
              </a:solidFill>
              <a:latin typeface="Sakkal Majalla" pitchFamily="2" charset="-78"/>
              <a:cs typeface="Sakkal Majalla" pitchFamily="2" charset="-78"/>
            </a:endParaRPr>
          </a:p>
          <a:p>
            <a:pPr algn="ctr" rtl="1"/>
            <a:endParaRPr lang="ar-DZ" sz="2800" b="1" dirty="0">
              <a:solidFill>
                <a:srgbClr val="FF0000"/>
              </a:solidFill>
              <a:latin typeface="Sakkal Majalla" pitchFamily="2" charset="-78"/>
              <a:cs typeface="Sakkal Majalla" pitchFamily="2" charset="-78"/>
            </a:endParaRPr>
          </a:p>
          <a:p>
            <a:pPr algn="ctr" rtl="1"/>
            <a:endParaRPr lang="ar-DZ" sz="2800" b="1" dirty="0" smtClean="0">
              <a:solidFill>
                <a:srgbClr val="FF0000"/>
              </a:solidFill>
              <a:latin typeface="Sakkal Majalla" pitchFamily="2" charset="-78"/>
              <a:cs typeface="Sakkal Majalla" pitchFamily="2" charset="-78"/>
            </a:endParaRPr>
          </a:p>
          <a:p>
            <a:pPr algn="ctr" rtl="1"/>
            <a:endParaRPr lang="ar-DZ" sz="2800" b="1" dirty="0">
              <a:solidFill>
                <a:srgbClr val="FF0000"/>
              </a:solidFill>
              <a:latin typeface="Sakkal Majalla" pitchFamily="2" charset="-78"/>
              <a:cs typeface="Sakkal Majalla" pitchFamily="2" charset="-78"/>
            </a:endParaRPr>
          </a:p>
          <a:p>
            <a:pPr algn="ctr" rtl="1"/>
            <a:endParaRPr lang="fr-FR" sz="2400" dirty="0">
              <a:latin typeface="Sakkal Majalla" pitchFamily="2" charset="-78"/>
              <a:cs typeface="Sakkal Majalla" pitchFamily="2" charset="-78"/>
            </a:endParaRPr>
          </a:p>
        </p:txBody>
      </p:sp>
      <p:graphicFrame>
        <p:nvGraphicFramePr>
          <p:cNvPr id="3" name="Tableau 2"/>
          <p:cNvGraphicFramePr>
            <a:graphicFrameLocks noGrp="1"/>
          </p:cNvGraphicFramePr>
          <p:nvPr>
            <p:extLst>
              <p:ext uri="{D42A27DB-BD31-4B8C-83A1-F6EECF244321}">
                <p14:modId xmlns="" xmlns:p14="http://schemas.microsoft.com/office/powerpoint/2010/main" val="1084810630"/>
              </p:ext>
            </p:extLst>
          </p:nvPr>
        </p:nvGraphicFramePr>
        <p:xfrm>
          <a:off x="179512" y="1844824"/>
          <a:ext cx="5688633" cy="3114040"/>
        </p:xfrm>
        <a:graphic>
          <a:graphicData uri="http://schemas.openxmlformats.org/drawingml/2006/table">
            <a:tbl>
              <a:tblPr firstRow="1" bandRow="1">
                <a:tableStyleId>{21E4AEA4-8DFA-4A89-87EB-49C32662AFE0}</a:tableStyleId>
              </a:tblPr>
              <a:tblGrid>
                <a:gridCol w="792088"/>
                <a:gridCol w="648072"/>
                <a:gridCol w="504056"/>
                <a:gridCol w="864096"/>
                <a:gridCol w="648072"/>
                <a:gridCol w="936104"/>
                <a:gridCol w="648072"/>
                <a:gridCol w="648073"/>
              </a:tblGrid>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1400" b="1" dirty="0" smtClean="0">
                          <a:solidFill>
                            <a:schemeClr val="tx1"/>
                          </a:solidFill>
                          <a:latin typeface="Sakkal Majalla" pitchFamily="2" charset="-78"/>
                          <a:cs typeface="Sakkal Majalla" pitchFamily="2" charset="-78"/>
                        </a:rPr>
                        <a:t>مساهمات</a:t>
                      </a:r>
                      <a:endParaRPr lang="fr-FR" sz="1400" b="1" dirty="0">
                        <a:solidFill>
                          <a:schemeClr val="tx1"/>
                        </a:solidFill>
                        <a:latin typeface="Sakkal Majalla" pitchFamily="2" charset="-78"/>
                        <a:cs typeface="Sakkal Majalla" pitchFamily="2" charset="-78"/>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1400" b="1" dirty="0" smtClean="0">
                          <a:solidFill>
                            <a:schemeClr val="tx1"/>
                          </a:solidFill>
                          <a:latin typeface="Sakkal Majalla" pitchFamily="2" charset="-78"/>
                          <a:cs typeface="Sakkal Majalla" pitchFamily="2" charset="-78"/>
                        </a:rPr>
                        <a:t>قرض</a:t>
                      </a:r>
                      <a:endParaRPr lang="fr-FR" sz="1400" b="1" dirty="0">
                        <a:solidFill>
                          <a:schemeClr val="tx1"/>
                        </a:solidFill>
                        <a:latin typeface="Sakkal Majalla" pitchFamily="2" charset="-78"/>
                        <a:cs typeface="Sakkal Majalla" pitchFamily="2" charset="-78"/>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1400" b="1" dirty="0" smtClean="0">
                          <a:solidFill>
                            <a:schemeClr val="tx1"/>
                          </a:solidFill>
                          <a:latin typeface="Sakkal Majalla" pitchFamily="2" charset="-78"/>
                          <a:cs typeface="Sakkal Majalla" pitchFamily="2" charset="-78"/>
                        </a:rPr>
                        <a:t>منحة</a:t>
                      </a:r>
                      <a:endParaRPr lang="fr-FR" sz="1400" b="1" dirty="0">
                        <a:solidFill>
                          <a:schemeClr val="tx1"/>
                        </a:solidFill>
                        <a:latin typeface="Sakkal Majalla" pitchFamily="2" charset="-78"/>
                        <a:cs typeface="Sakkal Majalla" pitchFamily="2" charset="-78"/>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1400" b="1" dirty="0" smtClean="0">
                          <a:solidFill>
                            <a:schemeClr val="tx1"/>
                          </a:solidFill>
                          <a:latin typeface="Sakkal Majalla" pitchFamily="2" charset="-78"/>
                          <a:cs typeface="Sakkal Majalla" pitchFamily="2" charset="-78"/>
                        </a:rPr>
                        <a:t>تمويل ذاتي</a:t>
                      </a:r>
                      <a:endParaRPr lang="fr-FR" sz="1400" b="1" dirty="0">
                        <a:solidFill>
                          <a:schemeClr val="tx1"/>
                        </a:solidFill>
                        <a:latin typeface="Sakkal Majalla" pitchFamily="2" charset="-78"/>
                        <a:cs typeface="Sakkal Majalla" pitchFamily="2" charset="-78"/>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1400" b="1" dirty="0" smtClean="0">
                          <a:solidFill>
                            <a:schemeClr val="tx1"/>
                          </a:solidFill>
                          <a:latin typeface="Sakkal Majalla" pitchFamily="2" charset="-78"/>
                          <a:cs typeface="Sakkal Majalla" pitchFamily="2" charset="-78"/>
                        </a:rPr>
                        <a:t>الكلفة </a:t>
                      </a:r>
                      <a:endParaRPr lang="fr-FR" sz="1400" b="1" dirty="0">
                        <a:solidFill>
                          <a:schemeClr val="tx1"/>
                        </a:solidFill>
                        <a:latin typeface="Sakkal Majalla" pitchFamily="2" charset="-78"/>
                        <a:cs typeface="Sakkal Majalla" pitchFamily="2" charset="-78"/>
                      </a:endParaRPr>
                    </a:p>
                  </a:txBody>
                  <a:tcPr/>
                </a:tc>
                <a:tc>
                  <a:txBody>
                    <a:bodyPr/>
                    <a:lstStyle/>
                    <a:p>
                      <a:pPr algn="r" rtl="1"/>
                      <a:r>
                        <a:rPr lang="ar-DZ" sz="1400" b="1" dirty="0" smtClean="0">
                          <a:solidFill>
                            <a:schemeClr val="tx1"/>
                          </a:solidFill>
                          <a:latin typeface="Sakkal Majalla" pitchFamily="2" charset="-78"/>
                          <a:cs typeface="Sakkal Majalla" pitchFamily="2" charset="-78"/>
                        </a:rPr>
                        <a:t> عدد المستفيدين</a:t>
                      </a:r>
                      <a:endParaRPr lang="fr-FR" sz="1400" b="1" dirty="0">
                        <a:solidFill>
                          <a:schemeClr val="tx1"/>
                        </a:solidFill>
                        <a:latin typeface="Sakkal Majalla" pitchFamily="2" charset="-78"/>
                        <a:cs typeface="Sakkal Majalla" pitchFamily="2" charset="-78"/>
                      </a:endParaRPr>
                    </a:p>
                  </a:txBody>
                  <a:tcPr/>
                </a:tc>
                <a:tc>
                  <a:txBody>
                    <a:bodyPr/>
                    <a:lstStyle/>
                    <a:p>
                      <a:pPr algn="r" rtl="1"/>
                      <a:r>
                        <a:rPr lang="ar-DZ" sz="1400" b="1" dirty="0" smtClean="0">
                          <a:solidFill>
                            <a:schemeClr val="tx1"/>
                          </a:solidFill>
                          <a:latin typeface="Sakkal Majalla" pitchFamily="2" charset="-78"/>
                          <a:cs typeface="Sakkal Majalla" pitchFamily="2" charset="-78"/>
                        </a:rPr>
                        <a:t>المنطقة</a:t>
                      </a:r>
                      <a:endParaRPr lang="fr-FR" sz="1400" b="1" dirty="0">
                        <a:solidFill>
                          <a:schemeClr val="tx1"/>
                        </a:solidFill>
                        <a:latin typeface="Sakkal Majalla" pitchFamily="2" charset="-78"/>
                        <a:cs typeface="Sakkal Majalla" pitchFamily="2" charset="-78"/>
                      </a:endParaRPr>
                    </a:p>
                  </a:txBody>
                  <a:tcPr/>
                </a:tc>
                <a:tc>
                  <a:txBody>
                    <a:bodyPr/>
                    <a:lstStyle/>
                    <a:p>
                      <a:pPr algn="r" rtl="1"/>
                      <a:r>
                        <a:rPr lang="ar-DZ" sz="1400" b="1" dirty="0" smtClean="0">
                          <a:solidFill>
                            <a:schemeClr val="tx1"/>
                          </a:solidFill>
                          <a:latin typeface="Sakkal Majalla" pitchFamily="2" charset="-78"/>
                          <a:cs typeface="Sakkal Majalla" pitchFamily="2" charset="-78"/>
                        </a:rPr>
                        <a:t>المشروع</a:t>
                      </a:r>
                      <a:endParaRPr lang="fr-FR" sz="1400" b="1" dirty="0">
                        <a:solidFill>
                          <a:schemeClr val="tx1"/>
                        </a:solidFill>
                        <a:latin typeface="Sakkal Majalla" pitchFamily="2" charset="-78"/>
                        <a:cs typeface="Sakkal Majalla" pitchFamily="2" charset="-78"/>
                      </a:endParaRPr>
                    </a:p>
                  </a:txBody>
                  <a:tcPr/>
                </a:tc>
              </a:tr>
              <a:tr h="370840">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r>
              <a:tr h="370840">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dirty="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r>
              <a:tr h="370840">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dirty="0">
                        <a:solidFill>
                          <a:schemeClr val="tx1"/>
                        </a:solidFill>
                        <a:latin typeface="Sakkal Majalla" pitchFamily="2" charset="-78"/>
                        <a:cs typeface="Sakkal Majalla" pitchFamily="2" charset="-78"/>
                      </a:endParaRPr>
                    </a:p>
                  </a:txBody>
                  <a:tcPr/>
                </a:tc>
              </a:tr>
              <a:tr h="370840">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r>
              <a:tr h="370840">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r>
              <a:tr h="370840">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r>
              <a:tr h="370840">
                <a:tc>
                  <a:txBody>
                    <a:bodyPr/>
                    <a:lstStyle/>
                    <a:p>
                      <a:pPr algn="r" rtl="1"/>
                      <a:endParaRPr lang="fr-FR" sz="1400" b="0" dirty="0">
                        <a:solidFill>
                          <a:schemeClr val="tx1"/>
                        </a:solidFill>
                        <a:latin typeface="Sakkal Majalla" pitchFamily="2" charset="-78"/>
                        <a:cs typeface="Sakkal Majalla" pitchFamily="2" charset="-78"/>
                      </a:endParaRPr>
                    </a:p>
                  </a:txBody>
                  <a:tcPr/>
                </a:tc>
                <a:tc>
                  <a:txBody>
                    <a:bodyPr/>
                    <a:lstStyle/>
                    <a:p>
                      <a:pPr algn="r" rtl="1"/>
                      <a:endParaRPr lang="fr-FR" sz="1400" b="0" dirty="0">
                        <a:solidFill>
                          <a:schemeClr val="tx1"/>
                        </a:solidFill>
                        <a:latin typeface="Sakkal Majalla" pitchFamily="2" charset="-78"/>
                        <a:cs typeface="Sakkal Majalla" pitchFamily="2" charset="-78"/>
                      </a:endParaRPr>
                    </a:p>
                  </a:txBody>
                  <a:tcPr/>
                </a:tc>
                <a:tc>
                  <a:txBody>
                    <a:bodyPr/>
                    <a:lstStyle/>
                    <a:p>
                      <a:pPr algn="r" rtl="1"/>
                      <a:endParaRPr lang="fr-FR" sz="1400" b="0" dirty="0">
                        <a:solidFill>
                          <a:schemeClr val="tx1"/>
                        </a:solidFill>
                        <a:latin typeface="Sakkal Majalla" pitchFamily="2" charset="-78"/>
                        <a:cs typeface="Sakkal Majalla" pitchFamily="2" charset="-78"/>
                      </a:endParaRPr>
                    </a:p>
                  </a:txBody>
                  <a:tcPr/>
                </a:tc>
                <a:tc>
                  <a:txBody>
                    <a:bodyPr/>
                    <a:lstStyle/>
                    <a:p>
                      <a:pPr algn="r" rtl="1"/>
                      <a:endParaRPr lang="fr-FR" sz="1400" b="0" dirty="0">
                        <a:solidFill>
                          <a:schemeClr val="tx1"/>
                        </a:solidFill>
                        <a:latin typeface="Sakkal Majalla" pitchFamily="2" charset="-78"/>
                        <a:cs typeface="Sakkal Majalla" pitchFamily="2" charset="-78"/>
                      </a:endParaRPr>
                    </a:p>
                  </a:txBody>
                  <a:tcPr/>
                </a:tc>
                <a:tc>
                  <a:txBody>
                    <a:bodyPr/>
                    <a:lstStyle/>
                    <a:p>
                      <a:pPr algn="r" rtl="1"/>
                      <a:endParaRPr lang="fr-FR" sz="1400" b="0" dirty="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dirty="0">
                        <a:solidFill>
                          <a:schemeClr val="tx1"/>
                        </a:solidFill>
                        <a:latin typeface="Sakkal Majalla" pitchFamily="2" charset="-78"/>
                        <a:cs typeface="Sakkal Majalla" pitchFamily="2" charset="-78"/>
                      </a:endParaRPr>
                    </a:p>
                  </a:txBody>
                  <a:tcPr/>
                </a:tc>
              </a:tr>
            </a:tbl>
          </a:graphicData>
        </a:graphic>
      </p:graphicFrame>
    </p:spTree>
    <p:extLst>
      <p:ext uri="{BB962C8B-B14F-4D97-AF65-F5344CB8AC3E}">
        <p14:creationId xmlns="" xmlns:p14="http://schemas.microsoft.com/office/powerpoint/2010/main" val="24377682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Afficher l'image d'origine"/>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l="27296" r="26569"/>
          <a:stretch>
            <a:fillRect/>
          </a:stretch>
        </p:blipFill>
        <p:spPr bwMode="auto">
          <a:xfrm>
            <a:off x="7812360" y="1"/>
            <a:ext cx="775686" cy="908720"/>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ZoneTexte 7"/>
          <p:cNvSpPr txBox="1">
            <a:spLocks noChangeArrowheads="1"/>
          </p:cNvSpPr>
          <p:nvPr/>
        </p:nvSpPr>
        <p:spPr bwMode="auto">
          <a:xfrm>
            <a:off x="7408685" y="908721"/>
            <a:ext cx="1583035"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TN" sz="1600" dirty="0" smtClean="0">
                <a:latin typeface="Sakkal Majalla" pitchFamily="2" charset="-78"/>
                <a:cs typeface="Sakkal Majalla" pitchFamily="2" charset="-78"/>
              </a:rPr>
              <a:t>وزارة </a:t>
            </a:r>
            <a:r>
              <a:rPr lang="ar-TN" sz="1600" dirty="0">
                <a:latin typeface="Sakkal Majalla" pitchFamily="2" charset="-78"/>
                <a:cs typeface="Sakkal Majalla" pitchFamily="2" charset="-78"/>
              </a:rPr>
              <a:t>ا</a:t>
            </a:r>
            <a:r>
              <a:rPr lang="ar-DZ" sz="1600" dirty="0" smtClean="0">
                <a:latin typeface="Sakkal Majalla" pitchFamily="2" charset="-78"/>
                <a:cs typeface="Sakkal Majalla" pitchFamily="2" charset="-78"/>
              </a:rPr>
              <a:t>لشؤون</a:t>
            </a:r>
          </a:p>
          <a:p>
            <a:pPr algn="ctr" rtl="1" eaLnBrk="1" hangingPunct="1"/>
            <a:r>
              <a:rPr lang="ar-DZ" sz="1600" dirty="0" smtClean="0">
                <a:latin typeface="Sakkal Majalla" pitchFamily="2" charset="-78"/>
                <a:cs typeface="Sakkal Majalla" pitchFamily="2" charset="-78"/>
              </a:rPr>
              <a:t> المحلية والبيئة </a:t>
            </a:r>
            <a:endParaRPr lang="fr-FR" sz="1600" dirty="0">
              <a:latin typeface="Sakkal Majalla" pitchFamily="2" charset="-78"/>
              <a:cs typeface="Sakkal Majalla" pitchFamily="2" charset="-78"/>
            </a:endParaRPr>
          </a:p>
        </p:txBody>
      </p:sp>
      <p:sp>
        <p:nvSpPr>
          <p:cNvPr id="2" name="ZoneTexte 1"/>
          <p:cNvSpPr txBox="1"/>
          <p:nvPr/>
        </p:nvSpPr>
        <p:spPr>
          <a:xfrm>
            <a:off x="1907704" y="256872"/>
            <a:ext cx="5500981" cy="1015663"/>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rtl="1"/>
            <a:r>
              <a:rPr lang="ar-DZ" sz="2800" b="1" dirty="0" smtClean="0">
                <a:solidFill>
                  <a:srgbClr val="FF0000"/>
                </a:solidFill>
                <a:latin typeface="Sakkal Majalla" pitchFamily="2" charset="-78"/>
                <a:cs typeface="Sakkal Majalla" pitchFamily="2" charset="-78"/>
              </a:rPr>
              <a:t>الصفحة 12</a:t>
            </a:r>
          </a:p>
          <a:p>
            <a:pPr algn="ctr" rtl="1"/>
            <a:r>
              <a:rPr lang="ar-DZ" sz="3200" b="1" dirty="0" smtClean="0">
                <a:latin typeface="Sakkal Majalla" pitchFamily="2" charset="-78"/>
                <a:cs typeface="Sakkal Majalla" pitchFamily="2" charset="-78"/>
              </a:rPr>
              <a:t>المشاريع المهيكلة </a:t>
            </a:r>
            <a:endParaRPr lang="fr-FR" sz="3200" b="1" dirty="0">
              <a:latin typeface="Sakkal Majalla" pitchFamily="2" charset="-78"/>
              <a:cs typeface="Sakkal Majalla" pitchFamily="2" charset="-78"/>
            </a:endParaRPr>
          </a:p>
        </p:txBody>
      </p:sp>
      <p:sp>
        <p:nvSpPr>
          <p:cNvPr id="5" name="ZoneTexte 4"/>
          <p:cNvSpPr txBox="1"/>
          <p:nvPr/>
        </p:nvSpPr>
        <p:spPr>
          <a:xfrm>
            <a:off x="6084168" y="1988840"/>
            <a:ext cx="2517376" cy="433965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rtl="1"/>
            <a:r>
              <a:rPr lang="ar-DZ" sz="2800" b="1" dirty="0" smtClean="0">
                <a:solidFill>
                  <a:srgbClr val="FF0000"/>
                </a:solidFill>
                <a:latin typeface="Sakkal Majalla" pitchFamily="2" charset="-78"/>
                <a:cs typeface="Sakkal Majalla" pitchFamily="2" charset="-78"/>
              </a:rPr>
              <a:t>اليات الاختيار</a:t>
            </a:r>
          </a:p>
          <a:p>
            <a:pPr algn="ctr" rtl="1"/>
            <a:r>
              <a:rPr lang="ar-DZ" sz="2800" b="1" dirty="0" smtClean="0">
                <a:solidFill>
                  <a:srgbClr val="FF0000"/>
                </a:solidFill>
                <a:latin typeface="Sakkal Majalla" pitchFamily="2" charset="-78"/>
                <a:cs typeface="Sakkal Majalla" pitchFamily="2" charset="-78"/>
              </a:rPr>
              <a:t>النتائج المنتظرة </a:t>
            </a:r>
          </a:p>
          <a:p>
            <a:pPr algn="ctr" rtl="1"/>
            <a:endParaRPr lang="ar-DZ" sz="2800" b="1" dirty="0">
              <a:solidFill>
                <a:srgbClr val="FF0000"/>
              </a:solidFill>
              <a:latin typeface="Sakkal Majalla" pitchFamily="2" charset="-78"/>
              <a:cs typeface="Sakkal Majalla" pitchFamily="2" charset="-78"/>
            </a:endParaRPr>
          </a:p>
          <a:p>
            <a:pPr algn="ctr" rtl="1"/>
            <a:endParaRPr lang="ar-DZ" sz="2800" b="1" dirty="0" smtClean="0">
              <a:solidFill>
                <a:srgbClr val="FF0000"/>
              </a:solidFill>
              <a:latin typeface="Sakkal Majalla" pitchFamily="2" charset="-78"/>
              <a:cs typeface="Sakkal Majalla" pitchFamily="2" charset="-78"/>
            </a:endParaRPr>
          </a:p>
          <a:p>
            <a:pPr algn="ctr" rtl="1"/>
            <a:endParaRPr lang="ar-DZ" sz="2800" b="1" dirty="0">
              <a:solidFill>
                <a:srgbClr val="FF0000"/>
              </a:solidFill>
              <a:latin typeface="Sakkal Majalla" pitchFamily="2" charset="-78"/>
              <a:cs typeface="Sakkal Majalla" pitchFamily="2" charset="-78"/>
            </a:endParaRPr>
          </a:p>
          <a:p>
            <a:pPr algn="ctr" rtl="1"/>
            <a:endParaRPr lang="ar-DZ" sz="2800" b="1" dirty="0" smtClean="0">
              <a:solidFill>
                <a:srgbClr val="FF0000"/>
              </a:solidFill>
              <a:latin typeface="Sakkal Majalla" pitchFamily="2" charset="-78"/>
              <a:cs typeface="Sakkal Majalla" pitchFamily="2" charset="-78"/>
            </a:endParaRPr>
          </a:p>
          <a:p>
            <a:pPr algn="ctr" rtl="1"/>
            <a:endParaRPr lang="ar-DZ" sz="2800" b="1" dirty="0">
              <a:solidFill>
                <a:srgbClr val="FF0000"/>
              </a:solidFill>
              <a:latin typeface="Sakkal Majalla" pitchFamily="2" charset="-78"/>
              <a:cs typeface="Sakkal Majalla" pitchFamily="2" charset="-78"/>
            </a:endParaRPr>
          </a:p>
          <a:p>
            <a:pPr algn="ctr" rtl="1"/>
            <a:endParaRPr lang="ar-DZ" sz="2800" b="1" dirty="0" smtClean="0">
              <a:solidFill>
                <a:srgbClr val="FF0000"/>
              </a:solidFill>
              <a:latin typeface="Sakkal Majalla" pitchFamily="2" charset="-78"/>
              <a:cs typeface="Sakkal Majalla" pitchFamily="2" charset="-78"/>
            </a:endParaRPr>
          </a:p>
          <a:p>
            <a:pPr algn="ctr" rtl="1"/>
            <a:endParaRPr lang="ar-DZ" sz="2800" b="1" dirty="0">
              <a:solidFill>
                <a:srgbClr val="FF0000"/>
              </a:solidFill>
              <a:latin typeface="Sakkal Majalla" pitchFamily="2" charset="-78"/>
              <a:cs typeface="Sakkal Majalla" pitchFamily="2" charset="-78"/>
            </a:endParaRPr>
          </a:p>
          <a:p>
            <a:pPr algn="ctr" rtl="1"/>
            <a:endParaRPr lang="fr-FR" sz="2400" dirty="0">
              <a:latin typeface="Sakkal Majalla" pitchFamily="2" charset="-78"/>
              <a:cs typeface="Sakkal Majalla" pitchFamily="2" charset="-78"/>
            </a:endParaRPr>
          </a:p>
        </p:txBody>
      </p:sp>
      <p:graphicFrame>
        <p:nvGraphicFramePr>
          <p:cNvPr id="6" name="Tableau 5"/>
          <p:cNvGraphicFramePr>
            <a:graphicFrameLocks noGrp="1"/>
          </p:cNvGraphicFramePr>
          <p:nvPr>
            <p:extLst>
              <p:ext uri="{D42A27DB-BD31-4B8C-83A1-F6EECF244321}">
                <p14:modId xmlns="" xmlns:p14="http://schemas.microsoft.com/office/powerpoint/2010/main" val="221981274"/>
              </p:ext>
            </p:extLst>
          </p:nvPr>
        </p:nvGraphicFramePr>
        <p:xfrm>
          <a:off x="179512" y="1988274"/>
          <a:ext cx="5688633" cy="3114040"/>
        </p:xfrm>
        <a:graphic>
          <a:graphicData uri="http://schemas.openxmlformats.org/drawingml/2006/table">
            <a:tbl>
              <a:tblPr firstRow="1" bandRow="1">
                <a:tableStyleId>{F5AB1C69-6EDB-4FF4-983F-18BD219EF322}</a:tableStyleId>
              </a:tblPr>
              <a:tblGrid>
                <a:gridCol w="792088"/>
                <a:gridCol w="648072"/>
                <a:gridCol w="504056"/>
                <a:gridCol w="864096"/>
                <a:gridCol w="648072"/>
                <a:gridCol w="936104"/>
                <a:gridCol w="648072"/>
                <a:gridCol w="648073"/>
              </a:tblGrid>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1400" dirty="0" smtClean="0">
                          <a:solidFill>
                            <a:schemeClr val="tx1"/>
                          </a:solidFill>
                          <a:latin typeface="Sakkal Majalla" pitchFamily="2" charset="-78"/>
                          <a:cs typeface="Sakkal Majalla" pitchFamily="2" charset="-78"/>
                        </a:rPr>
                        <a:t>مساهمات</a:t>
                      </a:r>
                      <a:endParaRPr lang="fr-FR" sz="1400" b="1" dirty="0">
                        <a:solidFill>
                          <a:schemeClr val="tx1"/>
                        </a:solidFill>
                        <a:latin typeface="Sakkal Majalla" pitchFamily="2" charset="-78"/>
                        <a:cs typeface="Sakkal Majalla" pitchFamily="2" charset="-78"/>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1400" dirty="0" smtClean="0">
                          <a:solidFill>
                            <a:schemeClr val="tx1"/>
                          </a:solidFill>
                          <a:latin typeface="Sakkal Majalla" pitchFamily="2" charset="-78"/>
                          <a:cs typeface="Sakkal Majalla" pitchFamily="2" charset="-78"/>
                        </a:rPr>
                        <a:t>قرض</a:t>
                      </a:r>
                      <a:endParaRPr lang="fr-FR" sz="1400" b="1" dirty="0">
                        <a:solidFill>
                          <a:schemeClr val="tx1"/>
                        </a:solidFill>
                        <a:latin typeface="Sakkal Majalla" pitchFamily="2" charset="-78"/>
                        <a:cs typeface="Sakkal Majalla" pitchFamily="2" charset="-78"/>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1400" dirty="0" smtClean="0">
                          <a:solidFill>
                            <a:schemeClr val="tx1"/>
                          </a:solidFill>
                          <a:latin typeface="Sakkal Majalla" pitchFamily="2" charset="-78"/>
                          <a:cs typeface="Sakkal Majalla" pitchFamily="2" charset="-78"/>
                        </a:rPr>
                        <a:t>منحة</a:t>
                      </a:r>
                      <a:endParaRPr lang="fr-FR" sz="1400" b="1" dirty="0">
                        <a:solidFill>
                          <a:schemeClr val="tx1"/>
                        </a:solidFill>
                        <a:latin typeface="Sakkal Majalla" pitchFamily="2" charset="-78"/>
                        <a:cs typeface="Sakkal Majalla" pitchFamily="2" charset="-78"/>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1400" dirty="0" smtClean="0">
                          <a:solidFill>
                            <a:schemeClr val="tx1"/>
                          </a:solidFill>
                          <a:latin typeface="Sakkal Majalla" pitchFamily="2" charset="-78"/>
                          <a:cs typeface="Sakkal Majalla" pitchFamily="2" charset="-78"/>
                        </a:rPr>
                        <a:t>تمويل ذاتي</a:t>
                      </a:r>
                      <a:endParaRPr lang="fr-FR" sz="1400" b="1" dirty="0">
                        <a:solidFill>
                          <a:schemeClr val="tx1"/>
                        </a:solidFill>
                        <a:latin typeface="Sakkal Majalla" pitchFamily="2" charset="-78"/>
                        <a:cs typeface="Sakkal Majalla" pitchFamily="2" charset="-78"/>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1400" dirty="0" smtClean="0">
                          <a:solidFill>
                            <a:schemeClr val="tx1"/>
                          </a:solidFill>
                          <a:latin typeface="Sakkal Majalla" pitchFamily="2" charset="-78"/>
                          <a:cs typeface="Sakkal Majalla" pitchFamily="2" charset="-78"/>
                        </a:rPr>
                        <a:t>الكلفة </a:t>
                      </a:r>
                      <a:endParaRPr lang="fr-FR" sz="1400" b="1" dirty="0">
                        <a:solidFill>
                          <a:schemeClr val="tx1"/>
                        </a:solidFill>
                        <a:latin typeface="Sakkal Majalla" pitchFamily="2" charset="-78"/>
                        <a:cs typeface="Sakkal Majalla" pitchFamily="2" charset="-78"/>
                      </a:endParaRPr>
                    </a:p>
                  </a:txBody>
                  <a:tcPr/>
                </a:tc>
                <a:tc>
                  <a:txBody>
                    <a:bodyPr/>
                    <a:lstStyle/>
                    <a:p>
                      <a:pPr algn="r" rtl="1"/>
                      <a:r>
                        <a:rPr lang="ar-DZ" sz="1400" dirty="0" smtClean="0">
                          <a:solidFill>
                            <a:schemeClr val="tx1"/>
                          </a:solidFill>
                          <a:latin typeface="Sakkal Majalla" pitchFamily="2" charset="-78"/>
                          <a:cs typeface="Sakkal Majalla" pitchFamily="2" charset="-78"/>
                        </a:rPr>
                        <a:t> عدد المستفيدين</a:t>
                      </a:r>
                      <a:endParaRPr lang="fr-FR" sz="1400" b="1" dirty="0">
                        <a:solidFill>
                          <a:schemeClr val="tx1"/>
                        </a:solidFill>
                        <a:latin typeface="Sakkal Majalla" pitchFamily="2" charset="-78"/>
                        <a:cs typeface="Sakkal Majalla" pitchFamily="2" charset="-78"/>
                      </a:endParaRPr>
                    </a:p>
                  </a:txBody>
                  <a:tcPr/>
                </a:tc>
                <a:tc>
                  <a:txBody>
                    <a:bodyPr/>
                    <a:lstStyle/>
                    <a:p>
                      <a:pPr algn="r" rtl="1"/>
                      <a:r>
                        <a:rPr lang="ar-DZ" sz="1400" dirty="0" smtClean="0">
                          <a:solidFill>
                            <a:schemeClr val="tx1"/>
                          </a:solidFill>
                          <a:latin typeface="Sakkal Majalla" pitchFamily="2" charset="-78"/>
                          <a:cs typeface="Sakkal Majalla" pitchFamily="2" charset="-78"/>
                        </a:rPr>
                        <a:t>المنطقة</a:t>
                      </a:r>
                      <a:endParaRPr lang="fr-FR" sz="1400" b="1" dirty="0">
                        <a:solidFill>
                          <a:schemeClr val="tx1"/>
                        </a:solidFill>
                        <a:latin typeface="Sakkal Majalla" pitchFamily="2" charset="-78"/>
                        <a:cs typeface="Sakkal Majalla" pitchFamily="2" charset="-78"/>
                      </a:endParaRPr>
                    </a:p>
                  </a:txBody>
                  <a:tcPr/>
                </a:tc>
                <a:tc>
                  <a:txBody>
                    <a:bodyPr/>
                    <a:lstStyle/>
                    <a:p>
                      <a:pPr algn="r" rtl="1"/>
                      <a:r>
                        <a:rPr lang="ar-DZ" sz="1400" dirty="0" smtClean="0">
                          <a:solidFill>
                            <a:schemeClr val="tx1"/>
                          </a:solidFill>
                          <a:latin typeface="Sakkal Majalla" pitchFamily="2" charset="-78"/>
                          <a:cs typeface="Sakkal Majalla" pitchFamily="2" charset="-78"/>
                        </a:rPr>
                        <a:t>المشروع</a:t>
                      </a:r>
                      <a:endParaRPr lang="fr-FR" sz="1400" b="1" dirty="0">
                        <a:solidFill>
                          <a:schemeClr val="tx1"/>
                        </a:solidFill>
                        <a:latin typeface="Sakkal Majalla" pitchFamily="2" charset="-78"/>
                        <a:cs typeface="Sakkal Majalla" pitchFamily="2" charset="-78"/>
                      </a:endParaRPr>
                    </a:p>
                  </a:txBody>
                  <a:tcPr/>
                </a:tc>
              </a:tr>
              <a:tr h="370840">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r>
              <a:tr h="370840">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dirty="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r>
              <a:tr h="370840">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dirty="0">
                        <a:solidFill>
                          <a:schemeClr val="tx1"/>
                        </a:solidFill>
                        <a:latin typeface="Sakkal Majalla" pitchFamily="2" charset="-78"/>
                        <a:cs typeface="Sakkal Majalla" pitchFamily="2" charset="-78"/>
                      </a:endParaRPr>
                    </a:p>
                  </a:txBody>
                  <a:tcPr/>
                </a:tc>
              </a:tr>
              <a:tr h="370840">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r>
              <a:tr h="370840">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r>
              <a:tr h="370840">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r>
              <a:tr h="370840">
                <a:tc>
                  <a:txBody>
                    <a:bodyPr/>
                    <a:lstStyle/>
                    <a:p>
                      <a:pPr algn="r" rtl="1"/>
                      <a:endParaRPr lang="fr-FR" sz="1400" b="0" dirty="0">
                        <a:solidFill>
                          <a:schemeClr val="tx1"/>
                        </a:solidFill>
                        <a:latin typeface="Sakkal Majalla" pitchFamily="2" charset="-78"/>
                        <a:cs typeface="Sakkal Majalla" pitchFamily="2" charset="-78"/>
                      </a:endParaRPr>
                    </a:p>
                  </a:txBody>
                  <a:tcPr/>
                </a:tc>
                <a:tc>
                  <a:txBody>
                    <a:bodyPr/>
                    <a:lstStyle/>
                    <a:p>
                      <a:pPr algn="r" rtl="1"/>
                      <a:endParaRPr lang="fr-FR" sz="1400" b="0" dirty="0">
                        <a:solidFill>
                          <a:schemeClr val="tx1"/>
                        </a:solidFill>
                        <a:latin typeface="Sakkal Majalla" pitchFamily="2" charset="-78"/>
                        <a:cs typeface="Sakkal Majalla" pitchFamily="2" charset="-78"/>
                      </a:endParaRPr>
                    </a:p>
                  </a:txBody>
                  <a:tcPr/>
                </a:tc>
                <a:tc>
                  <a:txBody>
                    <a:bodyPr/>
                    <a:lstStyle/>
                    <a:p>
                      <a:pPr algn="r" rtl="1"/>
                      <a:endParaRPr lang="fr-FR" sz="1400" b="0" dirty="0">
                        <a:solidFill>
                          <a:schemeClr val="tx1"/>
                        </a:solidFill>
                        <a:latin typeface="Sakkal Majalla" pitchFamily="2" charset="-78"/>
                        <a:cs typeface="Sakkal Majalla" pitchFamily="2" charset="-78"/>
                      </a:endParaRPr>
                    </a:p>
                  </a:txBody>
                  <a:tcPr/>
                </a:tc>
                <a:tc>
                  <a:txBody>
                    <a:bodyPr/>
                    <a:lstStyle/>
                    <a:p>
                      <a:pPr algn="r" rtl="1"/>
                      <a:endParaRPr lang="fr-FR" sz="1400" b="0" dirty="0">
                        <a:solidFill>
                          <a:schemeClr val="tx1"/>
                        </a:solidFill>
                        <a:latin typeface="Sakkal Majalla" pitchFamily="2" charset="-78"/>
                        <a:cs typeface="Sakkal Majalla" pitchFamily="2" charset="-78"/>
                      </a:endParaRPr>
                    </a:p>
                  </a:txBody>
                  <a:tcPr/>
                </a:tc>
                <a:tc>
                  <a:txBody>
                    <a:bodyPr/>
                    <a:lstStyle/>
                    <a:p>
                      <a:pPr algn="r" rtl="1"/>
                      <a:endParaRPr lang="fr-FR" sz="1400" b="0" dirty="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dirty="0">
                        <a:solidFill>
                          <a:schemeClr val="tx1"/>
                        </a:solidFill>
                        <a:latin typeface="Sakkal Majalla" pitchFamily="2" charset="-78"/>
                        <a:cs typeface="Sakkal Majalla" pitchFamily="2" charset="-78"/>
                      </a:endParaRPr>
                    </a:p>
                  </a:txBody>
                  <a:tcPr/>
                </a:tc>
              </a:tr>
            </a:tbl>
          </a:graphicData>
        </a:graphic>
      </p:graphicFrame>
    </p:spTree>
    <p:extLst>
      <p:ext uri="{BB962C8B-B14F-4D97-AF65-F5344CB8AC3E}">
        <p14:creationId xmlns="" xmlns:p14="http://schemas.microsoft.com/office/powerpoint/2010/main" val="13589804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Afficher l'image d'origine"/>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l="27296" r="26569"/>
          <a:stretch>
            <a:fillRect/>
          </a:stretch>
        </p:blipFill>
        <p:spPr bwMode="auto">
          <a:xfrm>
            <a:off x="7812360" y="1"/>
            <a:ext cx="775686" cy="908720"/>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ZoneTexte 7"/>
          <p:cNvSpPr txBox="1">
            <a:spLocks noChangeArrowheads="1"/>
          </p:cNvSpPr>
          <p:nvPr/>
        </p:nvSpPr>
        <p:spPr bwMode="auto">
          <a:xfrm>
            <a:off x="7408685" y="908721"/>
            <a:ext cx="1583035"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TN" sz="1600" dirty="0" smtClean="0">
                <a:latin typeface="Sakkal Majalla" pitchFamily="2" charset="-78"/>
                <a:cs typeface="Sakkal Majalla" pitchFamily="2" charset="-78"/>
              </a:rPr>
              <a:t>وزارة </a:t>
            </a:r>
            <a:r>
              <a:rPr lang="ar-TN" sz="1600" dirty="0">
                <a:latin typeface="Sakkal Majalla" pitchFamily="2" charset="-78"/>
                <a:cs typeface="Sakkal Majalla" pitchFamily="2" charset="-78"/>
              </a:rPr>
              <a:t>ا</a:t>
            </a:r>
            <a:r>
              <a:rPr lang="ar-DZ" sz="1600" dirty="0" smtClean="0">
                <a:latin typeface="Sakkal Majalla" pitchFamily="2" charset="-78"/>
                <a:cs typeface="Sakkal Majalla" pitchFamily="2" charset="-78"/>
              </a:rPr>
              <a:t>لشؤون</a:t>
            </a:r>
          </a:p>
          <a:p>
            <a:pPr algn="ctr" rtl="1" eaLnBrk="1" hangingPunct="1"/>
            <a:r>
              <a:rPr lang="ar-DZ" sz="1600" dirty="0" smtClean="0">
                <a:latin typeface="Sakkal Majalla" pitchFamily="2" charset="-78"/>
                <a:cs typeface="Sakkal Majalla" pitchFamily="2" charset="-78"/>
              </a:rPr>
              <a:t> المحلية والبيئة </a:t>
            </a:r>
            <a:endParaRPr lang="fr-FR" sz="1600" dirty="0">
              <a:latin typeface="Sakkal Majalla" pitchFamily="2" charset="-78"/>
              <a:cs typeface="Sakkal Majalla" pitchFamily="2" charset="-78"/>
            </a:endParaRPr>
          </a:p>
        </p:txBody>
      </p:sp>
      <p:sp>
        <p:nvSpPr>
          <p:cNvPr id="2" name="ZoneTexte 1"/>
          <p:cNvSpPr txBox="1"/>
          <p:nvPr/>
        </p:nvSpPr>
        <p:spPr>
          <a:xfrm>
            <a:off x="1691680" y="256872"/>
            <a:ext cx="5500981" cy="1015663"/>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rtl="1"/>
            <a:r>
              <a:rPr lang="ar-DZ" sz="2800" b="1" dirty="0" smtClean="0">
                <a:solidFill>
                  <a:srgbClr val="FF0000"/>
                </a:solidFill>
                <a:latin typeface="Sakkal Majalla" pitchFamily="2" charset="-78"/>
                <a:cs typeface="Sakkal Majalla" pitchFamily="2" charset="-78"/>
              </a:rPr>
              <a:t>الصفحة 13</a:t>
            </a:r>
          </a:p>
          <a:p>
            <a:pPr algn="ctr" rtl="1"/>
            <a:r>
              <a:rPr lang="ar-DZ" sz="3200" b="1" dirty="0" smtClean="0">
                <a:latin typeface="Sakkal Majalla" pitchFamily="2" charset="-78"/>
                <a:cs typeface="Sakkal Majalla" pitchFamily="2" charset="-78"/>
              </a:rPr>
              <a:t>المشاريع الإدارية </a:t>
            </a:r>
            <a:endParaRPr lang="fr-FR" sz="3200" b="1" dirty="0">
              <a:latin typeface="Sakkal Majalla" pitchFamily="2" charset="-78"/>
              <a:cs typeface="Sakkal Majalla" pitchFamily="2" charset="-78"/>
            </a:endParaRPr>
          </a:p>
        </p:txBody>
      </p:sp>
      <p:sp>
        <p:nvSpPr>
          <p:cNvPr id="5" name="ZoneTexte 4"/>
          <p:cNvSpPr txBox="1"/>
          <p:nvPr/>
        </p:nvSpPr>
        <p:spPr>
          <a:xfrm>
            <a:off x="5220072" y="1988840"/>
            <a:ext cx="3381472" cy="433965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rtl="1"/>
            <a:r>
              <a:rPr lang="ar-DZ" sz="2800" b="1" dirty="0" smtClean="0">
                <a:solidFill>
                  <a:srgbClr val="FF0000"/>
                </a:solidFill>
                <a:latin typeface="Sakkal Majalla" pitchFamily="2" charset="-78"/>
                <a:cs typeface="Sakkal Majalla" pitchFamily="2" charset="-78"/>
              </a:rPr>
              <a:t>اليات الاختيار</a:t>
            </a:r>
          </a:p>
          <a:p>
            <a:pPr algn="ctr" rtl="1"/>
            <a:r>
              <a:rPr lang="ar-DZ" sz="2800" b="1" dirty="0" smtClean="0">
                <a:solidFill>
                  <a:srgbClr val="FF0000"/>
                </a:solidFill>
                <a:latin typeface="Sakkal Majalla" pitchFamily="2" charset="-78"/>
                <a:cs typeface="Sakkal Majalla" pitchFamily="2" charset="-78"/>
              </a:rPr>
              <a:t>النتائج المنتظرة </a:t>
            </a:r>
          </a:p>
          <a:p>
            <a:pPr algn="ctr" rtl="1"/>
            <a:endParaRPr lang="ar-DZ" sz="2800" b="1" dirty="0">
              <a:solidFill>
                <a:srgbClr val="FF0000"/>
              </a:solidFill>
              <a:latin typeface="Sakkal Majalla" pitchFamily="2" charset="-78"/>
              <a:cs typeface="Sakkal Majalla" pitchFamily="2" charset="-78"/>
            </a:endParaRPr>
          </a:p>
          <a:p>
            <a:pPr algn="ctr" rtl="1"/>
            <a:endParaRPr lang="ar-DZ" sz="2800" b="1" dirty="0" smtClean="0">
              <a:solidFill>
                <a:srgbClr val="FF0000"/>
              </a:solidFill>
              <a:latin typeface="Sakkal Majalla" pitchFamily="2" charset="-78"/>
              <a:cs typeface="Sakkal Majalla" pitchFamily="2" charset="-78"/>
            </a:endParaRPr>
          </a:p>
          <a:p>
            <a:pPr algn="ctr" rtl="1"/>
            <a:endParaRPr lang="ar-DZ" sz="2800" b="1" dirty="0">
              <a:solidFill>
                <a:srgbClr val="FF0000"/>
              </a:solidFill>
              <a:latin typeface="Sakkal Majalla" pitchFamily="2" charset="-78"/>
              <a:cs typeface="Sakkal Majalla" pitchFamily="2" charset="-78"/>
            </a:endParaRPr>
          </a:p>
          <a:p>
            <a:pPr algn="ctr" rtl="1"/>
            <a:endParaRPr lang="ar-DZ" sz="2800" b="1" dirty="0" smtClean="0">
              <a:solidFill>
                <a:srgbClr val="FF0000"/>
              </a:solidFill>
              <a:latin typeface="Sakkal Majalla" pitchFamily="2" charset="-78"/>
              <a:cs typeface="Sakkal Majalla" pitchFamily="2" charset="-78"/>
            </a:endParaRPr>
          </a:p>
          <a:p>
            <a:pPr algn="ctr" rtl="1"/>
            <a:endParaRPr lang="ar-DZ" sz="2800" b="1" dirty="0">
              <a:solidFill>
                <a:srgbClr val="FF0000"/>
              </a:solidFill>
              <a:latin typeface="Sakkal Majalla" pitchFamily="2" charset="-78"/>
              <a:cs typeface="Sakkal Majalla" pitchFamily="2" charset="-78"/>
            </a:endParaRPr>
          </a:p>
          <a:p>
            <a:pPr algn="ctr" rtl="1"/>
            <a:endParaRPr lang="ar-DZ" sz="2800" b="1" dirty="0" smtClean="0">
              <a:solidFill>
                <a:srgbClr val="FF0000"/>
              </a:solidFill>
              <a:latin typeface="Sakkal Majalla" pitchFamily="2" charset="-78"/>
              <a:cs typeface="Sakkal Majalla" pitchFamily="2" charset="-78"/>
            </a:endParaRPr>
          </a:p>
          <a:p>
            <a:pPr algn="ctr" rtl="1"/>
            <a:endParaRPr lang="ar-DZ" sz="2800" b="1" dirty="0">
              <a:solidFill>
                <a:srgbClr val="FF0000"/>
              </a:solidFill>
              <a:latin typeface="Sakkal Majalla" pitchFamily="2" charset="-78"/>
              <a:cs typeface="Sakkal Majalla" pitchFamily="2" charset="-78"/>
            </a:endParaRPr>
          </a:p>
          <a:p>
            <a:pPr algn="ctr" rtl="1"/>
            <a:endParaRPr lang="fr-FR" sz="2400" dirty="0">
              <a:latin typeface="Sakkal Majalla" pitchFamily="2" charset="-78"/>
              <a:cs typeface="Sakkal Majalla" pitchFamily="2" charset="-78"/>
            </a:endParaRPr>
          </a:p>
        </p:txBody>
      </p:sp>
      <p:graphicFrame>
        <p:nvGraphicFramePr>
          <p:cNvPr id="6" name="Tableau 5"/>
          <p:cNvGraphicFramePr>
            <a:graphicFrameLocks noGrp="1"/>
          </p:cNvGraphicFramePr>
          <p:nvPr>
            <p:extLst>
              <p:ext uri="{D42A27DB-BD31-4B8C-83A1-F6EECF244321}">
                <p14:modId xmlns="" xmlns:p14="http://schemas.microsoft.com/office/powerpoint/2010/main" val="704665421"/>
              </p:ext>
            </p:extLst>
          </p:nvPr>
        </p:nvGraphicFramePr>
        <p:xfrm>
          <a:off x="332777" y="1988840"/>
          <a:ext cx="4104457" cy="2966720"/>
        </p:xfrm>
        <a:graphic>
          <a:graphicData uri="http://schemas.openxmlformats.org/drawingml/2006/table">
            <a:tbl>
              <a:tblPr firstRow="1" bandRow="1">
                <a:tableStyleId>{7DF18680-E054-41AD-8BC1-D1AEF772440D}</a:tableStyleId>
              </a:tblPr>
              <a:tblGrid>
                <a:gridCol w="792088"/>
                <a:gridCol w="648072"/>
                <a:gridCol w="504056"/>
                <a:gridCol w="864096"/>
                <a:gridCol w="648072"/>
                <a:gridCol w="648073"/>
              </a:tblGrid>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1400" dirty="0" smtClean="0">
                          <a:solidFill>
                            <a:schemeClr val="tx1"/>
                          </a:solidFill>
                          <a:latin typeface="Sakkal Majalla" pitchFamily="2" charset="-78"/>
                          <a:cs typeface="Sakkal Majalla" pitchFamily="2" charset="-78"/>
                        </a:rPr>
                        <a:t>مساهمات</a:t>
                      </a:r>
                      <a:endParaRPr lang="fr-FR" sz="1400" b="1" dirty="0">
                        <a:solidFill>
                          <a:schemeClr val="tx1"/>
                        </a:solidFill>
                        <a:latin typeface="Sakkal Majalla" pitchFamily="2" charset="-78"/>
                        <a:cs typeface="Sakkal Majalla" pitchFamily="2" charset="-78"/>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1400" dirty="0" smtClean="0">
                          <a:solidFill>
                            <a:schemeClr val="tx1"/>
                          </a:solidFill>
                          <a:latin typeface="Sakkal Majalla" pitchFamily="2" charset="-78"/>
                          <a:cs typeface="Sakkal Majalla" pitchFamily="2" charset="-78"/>
                        </a:rPr>
                        <a:t>قرض</a:t>
                      </a:r>
                      <a:endParaRPr lang="fr-FR" sz="1400" b="1" dirty="0">
                        <a:solidFill>
                          <a:schemeClr val="tx1"/>
                        </a:solidFill>
                        <a:latin typeface="Sakkal Majalla" pitchFamily="2" charset="-78"/>
                        <a:cs typeface="Sakkal Majalla" pitchFamily="2" charset="-78"/>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1400" dirty="0" smtClean="0">
                          <a:solidFill>
                            <a:schemeClr val="tx1"/>
                          </a:solidFill>
                          <a:latin typeface="Sakkal Majalla" pitchFamily="2" charset="-78"/>
                          <a:cs typeface="Sakkal Majalla" pitchFamily="2" charset="-78"/>
                        </a:rPr>
                        <a:t>منحة</a:t>
                      </a:r>
                      <a:endParaRPr lang="fr-FR" sz="1400" b="1" dirty="0">
                        <a:solidFill>
                          <a:schemeClr val="tx1"/>
                        </a:solidFill>
                        <a:latin typeface="Sakkal Majalla" pitchFamily="2" charset="-78"/>
                        <a:cs typeface="Sakkal Majalla" pitchFamily="2" charset="-78"/>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1400" dirty="0" smtClean="0">
                          <a:solidFill>
                            <a:schemeClr val="tx1"/>
                          </a:solidFill>
                          <a:latin typeface="Sakkal Majalla" pitchFamily="2" charset="-78"/>
                          <a:cs typeface="Sakkal Majalla" pitchFamily="2" charset="-78"/>
                        </a:rPr>
                        <a:t>تمويل ذاتي</a:t>
                      </a:r>
                      <a:endParaRPr lang="fr-FR" sz="1400" b="1" dirty="0">
                        <a:solidFill>
                          <a:schemeClr val="tx1"/>
                        </a:solidFill>
                        <a:latin typeface="Sakkal Majalla" pitchFamily="2" charset="-78"/>
                        <a:cs typeface="Sakkal Majalla" pitchFamily="2" charset="-78"/>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1400" dirty="0" smtClean="0">
                          <a:solidFill>
                            <a:schemeClr val="tx1"/>
                          </a:solidFill>
                          <a:latin typeface="Sakkal Majalla" pitchFamily="2" charset="-78"/>
                          <a:cs typeface="Sakkal Majalla" pitchFamily="2" charset="-78"/>
                        </a:rPr>
                        <a:t>الكلفة </a:t>
                      </a:r>
                      <a:endParaRPr lang="fr-FR" sz="1400" b="1" dirty="0">
                        <a:solidFill>
                          <a:schemeClr val="tx1"/>
                        </a:solidFill>
                        <a:latin typeface="Sakkal Majalla" pitchFamily="2" charset="-78"/>
                        <a:cs typeface="Sakkal Majalla" pitchFamily="2" charset="-78"/>
                      </a:endParaRPr>
                    </a:p>
                  </a:txBody>
                  <a:tcPr/>
                </a:tc>
                <a:tc>
                  <a:txBody>
                    <a:bodyPr/>
                    <a:lstStyle/>
                    <a:p>
                      <a:pPr algn="r" rtl="1"/>
                      <a:r>
                        <a:rPr lang="ar-DZ" sz="1400" dirty="0" smtClean="0">
                          <a:solidFill>
                            <a:schemeClr val="tx1"/>
                          </a:solidFill>
                          <a:latin typeface="Sakkal Majalla" pitchFamily="2" charset="-78"/>
                          <a:cs typeface="Sakkal Majalla" pitchFamily="2" charset="-78"/>
                        </a:rPr>
                        <a:t>المشروع</a:t>
                      </a:r>
                      <a:endParaRPr lang="fr-FR" sz="1400" b="1" dirty="0">
                        <a:solidFill>
                          <a:schemeClr val="tx1"/>
                        </a:solidFill>
                        <a:latin typeface="Sakkal Majalla" pitchFamily="2" charset="-78"/>
                        <a:cs typeface="Sakkal Majalla" pitchFamily="2" charset="-78"/>
                      </a:endParaRPr>
                    </a:p>
                  </a:txBody>
                  <a:tcPr/>
                </a:tc>
              </a:tr>
              <a:tr h="370840">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r>
              <a:tr h="370840">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r>
              <a:tr h="370840">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dirty="0">
                        <a:solidFill>
                          <a:schemeClr val="tx1"/>
                        </a:solidFill>
                        <a:latin typeface="Sakkal Majalla" pitchFamily="2" charset="-78"/>
                        <a:cs typeface="Sakkal Majalla" pitchFamily="2" charset="-78"/>
                      </a:endParaRPr>
                    </a:p>
                  </a:txBody>
                  <a:tcPr/>
                </a:tc>
              </a:tr>
              <a:tr h="370840">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r>
              <a:tr h="370840">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r>
              <a:tr h="370840">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c>
                  <a:txBody>
                    <a:bodyPr/>
                    <a:lstStyle/>
                    <a:p>
                      <a:pPr algn="r" rtl="1"/>
                      <a:endParaRPr lang="fr-FR" sz="1400" b="0">
                        <a:solidFill>
                          <a:schemeClr val="tx1"/>
                        </a:solidFill>
                        <a:latin typeface="Sakkal Majalla" pitchFamily="2" charset="-78"/>
                        <a:cs typeface="Sakkal Majalla" pitchFamily="2" charset="-78"/>
                      </a:endParaRPr>
                    </a:p>
                  </a:txBody>
                  <a:tcPr/>
                </a:tc>
              </a:tr>
              <a:tr h="370840">
                <a:tc>
                  <a:txBody>
                    <a:bodyPr/>
                    <a:lstStyle/>
                    <a:p>
                      <a:pPr algn="r" rtl="1"/>
                      <a:endParaRPr lang="fr-FR" sz="1400" b="0" dirty="0">
                        <a:solidFill>
                          <a:schemeClr val="tx1"/>
                        </a:solidFill>
                        <a:latin typeface="Sakkal Majalla" pitchFamily="2" charset="-78"/>
                        <a:cs typeface="Sakkal Majalla" pitchFamily="2" charset="-78"/>
                      </a:endParaRPr>
                    </a:p>
                  </a:txBody>
                  <a:tcPr/>
                </a:tc>
                <a:tc>
                  <a:txBody>
                    <a:bodyPr/>
                    <a:lstStyle/>
                    <a:p>
                      <a:pPr algn="r" rtl="1"/>
                      <a:endParaRPr lang="fr-FR" sz="1400" b="0" dirty="0">
                        <a:solidFill>
                          <a:schemeClr val="tx1"/>
                        </a:solidFill>
                        <a:latin typeface="Sakkal Majalla" pitchFamily="2" charset="-78"/>
                        <a:cs typeface="Sakkal Majalla" pitchFamily="2" charset="-78"/>
                      </a:endParaRPr>
                    </a:p>
                  </a:txBody>
                  <a:tcPr/>
                </a:tc>
                <a:tc>
                  <a:txBody>
                    <a:bodyPr/>
                    <a:lstStyle/>
                    <a:p>
                      <a:pPr algn="r" rtl="1"/>
                      <a:endParaRPr lang="fr-FR" sz="1400" b="0" dirty="0">
                        <a:solidFill>
                          <a:schemeClr val="tx1"/>
                        </a:solidFill>
                        <a:latin typeface="Sakkal Majalla" pitchFamily="2" charset="-78"/>
                        <a:cs typeface="Sakkal Majalla" pitchFamily="2" charset="-78"/>
                      </a:endParaRPr>
                    </a:p>
                  </a:txBody>
                  <a:tcPr/>
                </a:tc>
                <a:tc>
                  <a:txBody>
                    <a:bodyPr/>
                    <a:lstStyle/>
                    <a:p>
                      <a:pPr algn="r" rtl="1"/>
                      <a:endParaRPr lang="fr-FR" sz="1400" b="0" dirty="0">
                        <a:solidFill>
                          <a:schemeClr val="tx1"/>
                        </a:solidFill>
                        <a:latin typeface="Sakkal Majalla" pitchFamily="2" charset="-78"/>
                        <a:cs typeface="Sakkal Majalla" pitchFamily="2" charset="-78"/>
                      </a:endParaRPr>
                    </a:p>
                  </a:txBody>
                  <a:tcPr/>
                </a:tc>
                <a:tc>
                  <a:txBody>
                    <a:bodyPr/>
                    <a:lstStyle/>
                    <a:p>
                      <a:pPr algn="r" rtl="1"/>
                      <a:endParaRPr lang="fr-FR" sz="1400" b="0" dirty="0">
                        <a:solidFill>
                          <a:schemeClr val="tx1"/>
                        </a:solidFill>
                        <a:latin typeface="Sakkal Majalla" pitchFamily="2" charset="-78"/>
                        <a:cs typeface="Sakkal Majalla" pitchFamily="2" charset="-78"/>
                      </a:endParaRPr>
                    </a:p>
                  </a:txBody>
                  <a:tcPr/>
                </a:tc>
                <a:tc>
                  <a:txBody>
                    <a:bodyPr/>
                    <a:lstStyle/>
                    <a:p>
                      <a:pPr algn="r" rtl="1"/>
                      <a:endParaRPr lang="fr-FR" sz="1400" b="0" dirty="0">
                        <a:solidFill>
                          <a:schemeClr val="tx1"/>
                        </a:solidFill>
                        <a:latin typeface="Sakkal Majalla" pitchFamily="2" charset="-78"/>
                        <a:cs typeface="Sakkal Majalla" pitchFamily="2" charset="-78"/>
                      </a:endParaRPr>
                    </a:p>
                  </a:txBody>
                  <a:tcPr/>
                </a:tc>
              </a:tr>
            </a:tbl>
          </a:graphicData>
        </a:graphic>
      </p:graphicFrame>
    </p:spTree>
    <p:extLst>
      <p:ext uri="{BB962C8B-B14F-4D97-AF65-F5344CB8AC3E}">
        <p14:creationId xmlns="" xmlns:p14="http://schemas.microsoft.com/office/powerpoint/2010/main" val="13589804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Afficher l'image d'origine"/>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l="27296" r="26569"/>
          <a:stretch>
            <a:fillRect/>
          </a:stretch>
        </p:blipFill>
        <p:spPr bwMode="auto">
          <a:xfrm>
            <a:off x="7812360" y="1"/>
            <a:ext cx="775686" cy="908720"/>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ZoneTexte 7"/>
          <p:cNvSpPr txBox="1">
            <a:spLocks noChangeArrowheads="1"/>
          </p:cNvSpPr>
          <p:nvPr/>
        </p:nvSpPr>
        <p:spPr bwMode="auto">
          <a:xfrm>
            <a:off x="7408685" y="908721"/>
            <a:ext cx="1583035"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TN" sz="1600" dirty="0" smtClean="0">
                <a:latin typeface="Sakkal Majalla" pitchFamily="2" charset="-78"/>
                <a:cs typeface="Sakkal Majalla" pitchFamily="2" charset="-78"/>
              </a:rPr>
              <a:t>وزارة </a:t>
            </a:r>
            <a:r>
              <a:rPr lang="ar-TN" sz="1600" dirty="0">
                <a:latin typeface="Sakkal Majalla" pitchFamily="2" charset="-78"/>
                <a:cs typeface="Sakkal Majalla" pitchFamily="2" charset="-78"/>
              </a:rPr>
              <a:t>ا</a:t>
            </a:r>
            <a:r>
              <a:rPr lang="ar-DZ" sz="1600" dirty="0" smtClean="0">
                <a:latin typeface="Sakkal Majalla" pitchFamily="2" charset="-78"/>
                <a:cs typeface="Sakkal Majalla" pitchFamily="2" charset="-78"/>
              </a:rPr>
              <a:t>لشؤون</a:t>
            </a:r>
          </a:p>
          <a:p>
            <a:pPr algn="ctr" rtl="1" eaLnBrk="1" hangingPunct="1"/>
            <a:r>
              <a:rPr lang="ar-DZ" sz="1600" dirty="0" smtClean="0">
                <a:latin typeface="Sakkal Majalla" pitchFamily="2" charset="-78"/>
                <a:cs typeface="Sakkal Majalla" pitchFamily="2" charset="-78"/>
              </a:rPr>
              <a:t> المحلية والبيئة </a:t>
            </a:r>
            <a:endParaRPr lang="fr-FR" sz="1600" dirty="0">
              <a:latin typeface="Sakkal Majalla" pitchFamily="2" charset="-78"/>
              <a:cs typeface="Sakkal Majalla" pitchFamily="2" charset="-78"/>
            </a:endParaRPr>
          </a:p>
        </p:txBody>
      </p:sp>
      <p:sp>
        <p:nvSpPr>
          <p:cNvPr id="6" name="ZoneTexte 5"/>
          <p:cNvSpPr txBox="1"/>
          <p:nvPr/>
        </p:nvSpPr>
        <p:spPr>
          <a:xfrm>
            <a:off x="1691680" y="256872"/>
            <a:ext cx="5500981" cy="5632311"/>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rtl="1"/>
            <a:r>
              <a:rPr lang="ar-DZ" sz="2800" b="1" dirty="0" smtClean="0">
                <a:solidFill>
                  <a:srgbClr val="FF0000"/>
                </a:solidFill>
                <a:latin typeface="Sakkal Majalla" pitchFamily="2" charset="-78"/>
                <a:cs typeface="Sakkal Majalla" pitchFamily="2" charset="-78"/>
              </a:rPr>
              <a:t>الصفحة 14</a:t>
            </a:r>
          </a:p>
          <a:p>
            <a:pPr algn="ctr" rtl="1"/>
            <a:r>
              <a:rPr lang="ar-DZ" sz="3200" b="1" dirty="0" smtClean="0">
                <a:latin typeface="Sakkal Majalla" pitchFamily="2" charset="-78"/>
                <a:cs typeface="Sakkal Majalla" pitchFamily="2" charset="-78"/>
              </a:rPr>
              <a:t>الخلاصة</a:t>
            </a:r>
          </a:p>
          <a:p>
            <a:pPr algn="ctr" rtl="1"/>
            <a:endParaRPr lang="ar-DZ" sz="3200" b="1" dirty="0">
              <a:latin typeface="Sakkal Majalla" pitchFamily="2" charset="-78"/>
              <a:cs typeface="Sakkal Majalla" pitchFamily="2" charset="-78"/>
            </a:endParaRPr>
          </a:p>
          <a:p>
            <a:pPr algn="ctr" rtl="1"/>
            <a:endParaRPr lang="ar-DZ" sz="3200" b="1" dirty="0" smtClean="0">
              <a:latin typeface="Sakkal Majalla" pitchFamily="2" charset="-78"/>
              <a:cs typeface="Sakkal Majalla" pitchFamily="2" charset="-78"/>
            </a:endParaRPr>
          </a:p>
          <a:p>
            <a:pPr algn="ctr" rtl="1"/>
            <a:endParaRPr lang="ar-DZ" sz="3200" b="1" dirty="0" smtClean="0">
              <a:latin typeface="Sakkal Majalla" pitchFamily="2" charset="-78"/>
              <a:cs typeface="Sakkal Majalla" pitchFamily="2" charset="-78"/>
            </a:endParaRPr>
          </a:p>
          <a:p>
            <a:pPr marL="457200" indent="-457200" algn="ctr" rtl="1">
              <a:buFont typeface="Wingdings" pitchFamily="2" charset="2"/>
              <a:buChar char="q"/>
            </a:pPr>
            <a:r>
              <a:rPr lang="ar-DZ" sz="2800" dirty="0" smtClean="0">
                <a:latin typeface="Sakkal Majalla" pitchFamily="2" charset="-78"/>
                <a:cs typeface="Sakkal Majalla" pitchFamily="2" charset="-78"/>
              </a:rPr>
              <a:t>أهم النقاط المتعلقة بمسار اعداد البرنامج السنوي للاستثمار البلدي </a:t>
            </a:r>
          </a:p>
          <a:p>
            <a:pPr marL="457200" indent="-457200" algn="ctr" rtl="1">
              <a:buFont typeface="Wingdings" pitchFamily="2" charset="2"/>
              <a:buChar char="q"/>
            </a:pPr>
            <a:r>
              <a:rPr lang="ar-DZ" sz="2800" dirty="0" smtClean="0">
                <a:latin typeface="Sakkal Majalla" pitchFamily="2" charset="-78"/>
                <a:cs typeface="Sakkal Majalla" pitchFamily="2" charset="-78"/>
              </a:rPr>
              <a:t>أهم الملاحظات حول المشاركة </a:t>
            </a:r>
          </a:p>
          <a:p>
            <a:pPr marL="457200" indent="-457200" algn="ctr" rtl="1">
              <a:buFont typeface="Wingdings" pitchFamily="2" charset="2"/>
              <a:buChar char="q"/>
            </a:pPr>
            <a:r>
              <a:rPr lang="ar-DZ" sz="2800" dirty="0" smtClean="0">
                <a:latin typeface="Sakkal Majalla" pitchFamily="2" charset="-78"/>
                <a:cs typeface="Sakkal Majalla" pitchFamily="2" charset="-78"/>
              </a:rPr>
              <a:t>الأهداف والنتائج المنتظرة </a:t>
            </a:r>
          </a:p>
          <a:p>
            <a:pPr marL="457200" indent="-457200" algn="ctr" rtl="1">
              <a:buFont typeface="Wingdings" pitchFamily="2" charset="2"/>
              <a:buChar char="q"/>
            </a:pPr>
            <a:r>
              <a:rPr lang="ar-DZ" sz="2800" dirty="0" smtClean="0">
                <a:latin typeface="Sakkal Majalla" pitchFamily="2" charset="-78"/>
                <a:cs typeface="Sakkal Majalla" pitchFamily="2" charset="-78"/>
              </a:rPr>
              <a:t>العوامل الرئيسية للنجاح </a:t>
            </a:r>
            <a:endParaRPr lang="ar-DZ" sz="3200" b="1" dirty="0">
              <a:latin typeface="Sakkal Majalla" pitchFamily="2" charset="-78"/>
              <a:cs typeface="Sakkal Majalla" pitchFamily="2" charset="-78"/>
            </a:endParaRPr>
          </a:p>
          <a:p>
            <a:pPr algn="ctr" rtl="1"/>
            <a:endParaRPr lang="ar-DZ" sz="3200" b="1" dirty="0" smtClean="0">
              <a:latin typeface="Sakkal Majalla" pitchFamily="2" charset="-78"/>
              <a:cs typeface="Sakkal Majalla" pitchFamily="2" charset="-78"/>
            </a:endParaRPr>
          </a:p>
          <a:p>
            <a:pPr algn="ctr" rtl="1"/>
            <a:endParaRPr lang="fr-FR" sz="3200" b="1" dirty="0">
              <a:latin typeface="Sakkal Majalla" pitchFamily="2" charset="-78"/>
              <a:cs typeface="Sakkal Majalla" pitchFamily="2" charset="-78"/>
            </a:endParaRPr>
          </a:p>
        </p:txBody>
      </p:sp>
    </p:spTree>
    <p:extLst>
      <p:ext uri="{BB962C8B-B14F-4D97-AF65-F5344CB8AC3E}">
        <p14:creationId xmlns="" xmlns:p14="http://schemas.microsoft.com/office/powerpoint/2010/main" val="22020149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Afficher l'image d'origine"/>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l="27296" r="26569"/>
          <a:stretch>
            <a:fillRect/>
          </a:stretch>
        </p:blipFill>
        <p:spPr bwMode="auto">
          <a:xfrm>
            <a:off x="8032750" y="0"/>
            <a:ext cx="638175" cy="836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ZoneTexte 8"/>
          <p:cNvSpPr txBox="1">
            <a:spLocks noChangeArrowheads="1"/>
          </p:cNvSpPr>
          <p:nvPr/>
        </p:nvSpPr>
        <p:spPr bwMode="auto">
          <a:xfrm>
            <a:off x="7540625" y="836613"/>
            <a:ext cx="1584325"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TN" sz="1400" dirty="0">
                <a:latin typeface="Sakkal Majalla" pitchFamily="2" charset="-78"/>
                <a:cs typeface="Sakkal Majalla" pitchFamily="2" charset="-78"/>
              </a:rPr>
              <a:t>الجمهورية التونسية </a:t>
            </a:r>
          </a:p>
          <a:p>
            <a:pPr algn="ctr" rtl="1" eaLnBrk="1" hangingPunct="1"/>
            <a:r>
              <a:rPr lang="ar-TN" sz="1400" dirty="0">
                <a:latin typeface="Sakkal Majalla" pitchFamily="2" charset="-78"/>
                <a:cs typeface="Sakkal Majalla" pitchFamily="2" charset="-78"/>
              </a:rPr>
              <a:t>وزارة ا</a:t>
            </a:r>
            <a:r>
              <a:rPr lang="ar-DZ" sz="1400" dirty="0">
                <a:latin typeface="Sakkal Majalla" pitchFamily="2" charset="-78"/>
                <a:cs typeface="Sakkal Majalla" pitchFamily="2" charset="-78"/>
              </a:rPr>
              <a:t>لشؤون المحلية</a:t>
            </a:r>
            <a:r>
              <a:rPr lang="ar-TN" sz="1400" dirty="0">
                <a:latin typeface="Sakkal Majalla" pitchFamily="2" charset="-78"/>
                <a:cs typeface="Sakkal Majalla" pitchFamily="2" charset="-78"/>
              </a:rPr>
              <a:t> </a:t>
            </a:r>
            <a:endParaRPr lang="fr-FR" sz="1400" dirty="0">
              <a:latin typeface="Sakkal Majalla" pitchFamily="2" charset="-78"/>
              <a:cs typeface="Sakkal Majalla" pitchFamily="2" charset="-78"/>
            </a:endParaRPr>
          </a:p>
        </p:txBody>
      </p:sp>
      <p:sp>
        <p:nvSpPr>
          <p:cNvPr id="2" name="ZoneTexte 1"/>
          <p:cNvSpPr txBox="1"/>
          <p:nvPr/>
        </p:nvSpPr>
        <p:spPr>
          <a:xfrm>
            <a:off x="1222405" y="2060848"/>
            <a:ext cx="6810345" cy="2123658"/>
          </a:xfrm>
          <a:prstGeom prst="rect">
            <a:avLst/>
          </a:prstGeom>
          <a:noFill/>
        </p:spPr>
        <p:txBody>
          <a:bodyPr wrap="square" rtlCol="0">
            <a:spAutoFit/>
          </a:bodyPr>
          <a:lstStyle/>
          <a:p>
            <a:pPr algn="ctr" rtl="1"/>
            <a:r>
              <a:rPr lang="ar-DZ" sz="6600" dirty="0" smtClean="0">
                <a:solidFill>
                  <a:srgbClr val="0070C0"/>
                </a:solidFill>
                <a:latin typeface="Sakkal Majalla" pitchFamily="2" charset="-78"/>
                <a:cs typeface="Sakkal Majalla" pitchFamily="2" charset="-78"/>
              </a:rPr>
              <a:t>الشروط الدنيا</a:t>
            </a:r>
          </a:p>
          <a:p>
            <a:pPr algn="ctr" rtl="1"/>
            <a:r>
              <a:rPr lang="ar-DZ" sz="6600" dirty="0" smtClean="0">
                <a:solidFill>
                  <a:srgbClr val="0070C0"/>
                </a:solidFill>
                <a:latin typeface="Sakkal Majalla" pitchFamily="2" charset="-78"/>
                <a:cs typeface="Sakkal Majalla" pitchFamily="2" charset="-78"/>
              </a:rPr>
              <a:t> المستوجبة </a:t>
            </a:r>
            <a:endParaRPr lang="fr-FR" sz="6600" dirty="0">
              <a:solidFill>
                <a:srgbClr val="0070C0"/>
              </a:solidFill>
              <a:latin typeface="Sakkal Majalla" pitchFamily="2" charset="-78"/>
              <a:cs typeface="Sakkal Majalla" pitchFamily="2" charset="-78"/>
            </a:endParaRPr>
          </a:p>
        </p:txBody>
      </p:sp>
    </p:spTree>
    <p:extLst>
      <p:ext uri="{BB962C8B-B14F-4D97-AF65-F5344CB8AC3E}">
        <p14:creationId xmlns="" xmlns:p14="http://schemas.microsoft.com/office/powerpoint/2010/main" val="26828867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0" y="907033"/>
            <a:ext cx="8382000" cy="433735"/>
          </a:xfrm>
        </p:spPr>
        <p:txBody>
          <a:bodyPr numCol="1" anchorCtr="0" compatLnSpc="1">
            <a:prstTxWarp prst="textNoShape">
              <a:avLst/>
            </a:prstTxWarp>
          </a:bodyPr>
          <a:lstStyle/>
          <a:p>
            <a:pPr algn="r" rtl="1" eaLnBrk="1" hangingPunct="1">
              <a:defRPr/>
            </a:pPr>
            <a:r>
              <a:rPr lang="ar-TN" sz="3200" dirty="0" smtClean="0">
                <a:ln>
                  <a:noFill/>
                </a:ln>
                <a:solidFill>
                  <a:srgbClr val="0066CC"/>
                </a:solidFill>
                <a:effectLst>
                  <a:outerShdw blurRad="38100" dist="38100" dir="2700000" algn="tl">
                    <a:srgbClr val="C0C0C0"/>
                  </a:outerShdw>
                </a:effectLst>
              </a:rPr>
              <a:t>يرتبط مبلغ المساعدة السنوية غير الموظفة بـ:</a:t>
            </a:r>
            <a:endParaRPr lang="fr-FR" sz="3200" dirty="0" smtClean="0">
              <a:ln>
                <a:noFill/>
              </a:ln>
              <a:solidFill>
                <a:srgbClr val="0066CC"/>
              </a:solidFill>
              <a:effectLst>
                <a:outerShdw blurRad="38100" dist="38100" dir="2700000" algn="tl">
                  <a:srgbClr val="C0C0C0"/>
                </a:outerShdw>
              </a:effectLst>
            </a:endParaRPr>
          </a:p>
        </p:txBody>
      </p:sp>
      <p:sp>
        <p:nvSpPr>
          <p:cNvPr id="62466" name="Espace réservé du contenu 2"/>
          <p:cNvSpPr txBox="1">
            <a:spLocks/>
          </p:cNvSpPr>
          <p:nvPr/>
        </p:nvSpPr>
        <p:spPr bwMode="auto">
          <a:xfrm>
            <a:off x="684213" y="1949814"/>
            <a:ext cx="8021637" cy="1551194"/>
          </a:xfrm>
          <a:prstGeom prst="rect">
            <a:avLst/>
          </a:prstGeom>
          <a:noFill/>
          <a:ln w="9525">
            <a:noFill/>
            <a:miter lim="800000"/>
            <a:headEnd/>
            <a:tailEnd/>
          </a:ln>
        </p:spPr>
        <p:txBody>
          <a:bodyPr lIns="0" tIns="0" rIns="0" bIns="0">
            <a:spAutoFit/>
          </a:bodyPr>
          <a:lstStyle/>
          <a:p>
            <a:pPr marL="914400" lvl="1" indent="-396875" algn="just" defTabSz="912813" rtl="1" fontAlgn="base">
              <a:lnSpc>
                <a:spcPct val="90000"/>
              </a:lnSpc>
              <a:spcBef>
                <a:spcPct val="20000"/>
              </a:spcBef>
              <a:spcAft>
                <a:spcPct val="0"/>
              </a:spcAft>
              <a:buFontTx/>
              <a:buBlip>
                <a:blip r:embed="rId2"/>
              </a:buBlip>
            </a:pPr>
            <a:r>
              <a:rPr lang="ar-TN" sz="2800" dirty="0">
                <a:solidFill>
                  <a:srgbClr val="0070C0"/>
                </a:solidFill>
              </a:rPr>
              <a:t>تطبيق </a:t>
            </a:r>
            <a:r>
              <a:rPr lang="ar-TN" sz="2800" dirty="0">
                <a:solidFill>
                  <a:srgbClr val="CC0066"/>
                </a:solidFill>
              </a:rPr>
              <a:t>معايير توزيع المساعدة</a:t>
            </a:r>
            <a:r>
              <a:rPr lang="ar-TN" sz="2800" dirty="0">
                <a:solidFill>
                  <a:srgbClr val="0070C0"/>
                </a:solidFill>
              </a:rPr>
              <a:t> حسب القرار المشترك </a:t>
            </a:r>
            <a:r>
              <a:rPr lang="ar-TN" sz="2800" dirty="0" smtClean="0">
                <a:solidFill>
                  <a:srgbClr val="0070C0"/>
                </a:solidFill>
              </a:rPr>
              <a:t>الصادر بتاريخ </a:t>
            </a:r>
            <a:r>
              <a:rPr lang="ar-TN" sz="2400" dirty="0" smtClean="0">
                <a:solidFill>
                  <a:srgbClr val="0070C0"/>
                </a:solidFill>
              </a:rPr>
              <a:t>28</a:t>
            </a:r>
            <a:r>
              <a:rPr lang="ar-TN" sz="2800" dirty="0" smtClean="0">
                <a:solidFill>
                  <a:srgbClr val="0070C0"/>
                </a:solidFill>
              </a:rPr>
              <a:t> أوت </a:t>
            </a:r>
            <a:r>
              <a:rPr lang="ar-TN" sz="2400" dirty="0" smtClean="0">
                <a:solidFill>
                  <a:srgbClr val="0070C0"/>
                </a:solidFill>
              </a:rPr>
              <a:t>2015</a:t>
            </a:r>
            <a:r>
              <a:rPr lang="ar-TN" sz="2800" dirty="0" smtClean="0">
                <a:solidFill>
                  <a:srgbClr val="0070C0"/>
                </a:solidFill>
              </a:rPr>
              <a:t> عن وزير الداخلية ووزير المالية والمؤرخ في </a:t>
            </a:r>
            <a:r>
              <a:rPr lang="ar-TN" sz="2400" dirty="0" smtClean="0">
                <a:solidFill>
                  <a:srgbClr val="0070C0"/>
                </a:solidFill>
              </a:rPr>
              <a:t>3</a:t>
            </a:r>
            <a:r>
              <a:rPr lang="ar-TN" sz="2800" dirty="0" smtClean="0">
                <a:solidFill>
                  <a:srgbClr val="0070C0"/>
                </a:solidFill>
              </a:rPr>
              <a:t> أوت </a:t>
            </a:r>
            <a:r>
              <a:rPr lang="ar-TN" sz="2400" dirty="0" smtClean="0">
                <a:solidFill>
                  <a:srgbClr val="0070C0"/>
                </a:solidFill>
              </a:rPr>
              <a:t>2015</a:t>
            </a:r>
            <a:r>
              <a:rPr lang="ar-TN" sz="2800" dirty="0" smtClean="0">
                <a:solidFill>
                  <a:srgbClr val="0070C0"/>
                </a:solidFill>
              </a:rPr>
              <a:t> (</a:t>
            </a:r>
            <a:r>
              <a:rPr lang="ar-TN" sz="2800" dirty="0">
                <a:solidFill>
                  <a:srgbClr val="0070C0"/>
                </a:solidFill>
              </a:rPr>
              <a:t>عدد السكان، الطاقة الجبائية، </a:t>
            </a:r>
            <a:r>
              <a:rPr lang="ar-TN" sz="2800" dirty="0" smtClean="0">
                <a:solidFill>
                  <a:srgbClr val="0070C0"/>
                </a:solidFill>
              </a:rPr>
              <a:t>مؤشر التنمية)</a:t>
            </a:r>
            <a:endParaRPr lang="fr-FR" sz="2800" dirty="0">
              <a:solidFill>
                <a:srgbClr val="0070C0"/>
              </a:solidFill>
              <a:cs typeface="Arial" charset="0"/>
            </a:endParaRPr>
          </a:p>
        </p:txBody>
      </p:sp>
      <p:sp>
        <p:nvSpPr>
          <p:cNvPr id="62467" name="Espace réservé du contenu 2"/>
          <p:cNvSpPr txBox="1">
            <a:spLocks/>
          </p:cNvSpPr>
          <p:nvPr/>
        </p:nvSpPr>
        <p:spPr bwMode="auto">
          <a:xfrm>
            <a:off x="357159" y="3429000"/>
            <a:ext cx="8348692" cy="1495794"/>
          </a:xfrm>
          <a:prstGeom prst="rect">
            <a:avLst/>
          </a:prstGeom>
          <a:noFill/>
          <a:ln w="9525">
            <a:noFill/>
            <a:miter lim="800000"/>
            <a:headEnd/>
            <a:tailEnd/>
          </a:ln>
        </p:spPr>
        <p:txBody>
          <a:bodyPr wrap="square" lIns="0" tIns="0" rIns="0" bIns="0">
            <a:spAutoFit/>
          </a:bodyPr>
          <a:lstStyle/>
          <a:p>
            <a:pPr marL="914400" lvl="1" indent="-396875" algn="just" defTabSz="912813" rtl="1" fontAlgn="base">
              <a:lnSpc>
                <a:spcPct val="90000"/>
              </a:lnSpc>
              <a:spcBef>
                <a:spcPct val="20000"/>
              </a:spcBef>
              <a:spcAft>
                <a:spcPct val="0"/>
              </a:spcAft>
              <a:buFontTx/>
              <a:buBlip>
                <a:blip r:embed="rId2"/>
              </a:buBlip>
            </a:pPr>
            <a:r>
              <a:rPr lang="ar-TN" sz="2800" dirty="0">
                <a:solidFill>
                  <a:srgbClr val="0070C0"/>
                </a:solidFill>
              </a:rPr>
              <a:t>الاستجابة </a:t>
            </a:r>
            <a:r>
              <a:rPr lang="ar-TN" sz="2800" dirty="0">
                <a:solidFill>
                  <a:srgbClr val="CC0066"/>
                </a:solidFill>
              </a:rPr>
              <a:t>للشروط الدنيا المستوجبة </a:t>
            </a:r>
            <a:r>
              <a:rPr lang="ar-TN" sz="2800" dirty="0">
                <a:solidFill>
                  <a:srgbClr val="0070C0"/>
                </a:solidFill>
              </a:rPr>
              <a:t>للحصول على </a:t>
            </a:r>
            <a:r>
              <a:rPr lang="ar-TN" sz="2800" dirty="0" smtClean="0">
                <a:solidFill>
                  <a:srgbClr val="0070C0"/>
                </a:solidFill>
              </a:rPr>
              <a:t>المساعدة </a:t>
            </a:r>
            <a:r>
              <a:rPr lang="ar-TN" sz="2800" dirty="0">
                <a:solidFill>
                  <a:srgbClr val="0070C0"/>
                </a:solidFill>
              </a:rPr>
              <a:t>طبقا </a:t>
            </a:r>
            <a:r>
              <a:rPr lang="ar-TN" sz="2800" dirty="0" smtClean="0">
                <a:solidFill>
                  <a:srgbClr val="0070C0"/>
                </a:solidFill>
              </a:rPr>
              <a:t>للقرارين المشتركين الصادرين عن </a:t>
            </a:r>
            <a:r>
              <a:rPr lang="ar-TN" sz="2800" dirty="0">
                <a:solidFill>
                  <a:srgbClr val="0070C0"/>
                </a:solidFill>
              </a:rPr>
              <a:t>وزير </a:t>
            </a:r>
            <a:r>
              <a:rPr lang="ar-TN" sz="2800" dirty="0" smtClean="0">
                <a:solidFill>
                  <a:srgbClr val="0070C0"/>
                </a:solidFill>
              </a:rPr>
              <a:t>الداخلية/الشؤون المحلية والبيئة </a:t>
            </a:r>
            <a:r>
              <a:rPr lang="ar-TN" sz="2800" dirty="0">
                <a:solidFill>
                  <a:srgbClr val="0070C0"/>
                </a:solidFill>
              </a:rPr>
              <a:t>ووزير المالية </a:t>
            </a:r>
            <a:r>
              <a:rPr lang="ar-TN" sz="2800" dirty="0" smtClean="0">
                <a:solidFill>
                  <a:srgbClr val="0070C0"/>
                </a:solidFill>
              </a:rPr>
              <a:t>والمؤرخ </a:t>
            </a:r>
            <a:r>
              <a:rPr lang="ar-TN" sz="2800" dirty="0">
                <a:solidFill>
                  <a:srgbClr val="0070C0"/>
                </a:solidFill>
              </a:rPr>
              <a:t>في </a:t>
            </a:r>
            <a:r>
              <a:rPr lang="ar-TN" sz="2400" dirty="0" smtClean="0">
                <a:solidFill>
                  <a:srgbClr val="0070C0"/>
                </a:solidFill>
              </a:rPr>
              <a:t>13</a:t>
            </a:r>
            <a:r>
              <a:rPr lang="ar-TN" sz="2800" dirty="0" smtClean="0">
                <a:solidFill>
                  <a:srgbClr val="0070C0"/>
                </a:solidFill>
              </a:rPr>
              <a:t> جويلية </a:t>
            </a:r>
            <a:r>
              <a:rPr lang="ar-TN" sz="2400" dirty="0">
                <a:solidFill>
                  <a:srgbClr val="0070C0"/>
                </a:solidFill>
              </a:rPr>
              <a:t>2015 </a:t>
            </a:r>
            <a:r>
              <a:rPr lang="ar-TN" sz="2400" dirty="0" smtClean="0">
                <a:solidFill>
                  <a:srgbClr val="0070C0"/>
                </a:solidFill>
              </a:rPr>
              <a:t>و14 نوفمبر 2017</a:t>
            </a:r>
            <a:endParaRPr lang="fr-FR" sz="2400" dirty="0">
              <a:solidFill>
                <a:srgbClr val="0070C0"/>
              </a:solidFill>
              <a:cs typeface="Arial" charset="0"/>
            </a:endParaRPr>
          </a:p>
        </p:txBody>
      </p:sp>
      <p:sp>
        <p:nvSpPr>
          <p:cNvPr id="62468" name="Espace réservé du contenu 2"/>
          <p:cNvSpPr txBox="1">
            <a:spLocks/>
          </p:cNvSpPr>
          <p:nvPr/>
        </p:nvSpPr>
        <p:spPr bwMode="auto">
          <a:xfrm>
            <a:off x="107950" y="5101675"/>
            <a:ext cx="8784530" cy="775597"/>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lIns="0" tIns="0" rIns="0" bIns="0">
            <a:spAutoFit/>
          </a:bodyPr>
          <a:lstStyle/>
          <a:p>
            <a:pPr marL="914400" lvl="1" indent="-396875" algn="just" defTabSz="912813" rtl="1" fontAlgn="base">
              <a:lnSpc>
                <a:spcPct val="90000"/>
              </a:lnSpc>
              <a:spcBef>
                <a:spcPct val="20000"/>
              </a:spcBef>
              <a:spcAft>
                <a:spcPct val="0"/>
              </a:spcAft>
              <a:buFontTx/>
              <a:buBlip>
                <a:blip r:embed="rId2"/>
              </a:buBlip>
            </a:pPr>
            <a:r>
              <a:rPr lang="ar-TN" sz="2800" dirty="0">
                <a:solidFill>
                  <a:srgbClr val="CC0066"/>
                </a:solidFill>
              </a:rPr>
              <a:t>نتائج تقييم أداء التصرف</a:t>
            </a:r>
            <a:r>
              <a:rPr lang="ar-TN" sz="2800" dirty="0">
                <a:solidFill>
                  <a:srgbClr val="0070C0"/>
                </a:solidFill>
              </a:rPr>
              <a:t> بالجماعة </a:t>
            </a:r>
            <a:r>
              <a:rPr lang="ar-TN" sz="2800" dirty="0" smtClean="0">
                <a:solidFill>
                  <a:srgbClr val="0070C0"/>
                </a:solidFill>
              </a:rPr>
              <a:t>المحلية طبقا للقرار المشترك </a:t>
            </a:r>
            <a:r>
              <a:rPr lang="ar-TN" sz="2800" dirty="0">
                <a:solidFill>
                  <a:srgbClr val="0070C0"/>
                </a:solidFill>
                <a:latin typeface="Arial" panose="020B0604020202020204" pitchFamily="34" charset="0"/>
                <a:cs typeface="Arial" panose="020B0604020202020204" pitchFamily="34" charset="0"/>
              </a:rPr>
              <a:t>لوزير الداخلية ووزير المالية </a:t>
            </a:r>
            <a:r>
              <a:rPr lang="ar-TN" sz="2800" dirty="0" smtClean="0">
                <a:solidFill>
                  <a:srgbClr val="0070C0"/>
                </a:solidFill>
                <a:latin typeface="Arial" panose="020B0604020202020204" pitchFamily="34" charset="0"/>
                <a:cs typeface="Arial" panose="020B0604020202020204" pitchFamily="34" charset="0"/>
              </a:rPr>
              <a:t>المؤرخ </a:t>
            </a:r>
            <a:r>
              <a:rPr lang="ar-TN" sz="2800" dirty="0">
                <a:solidFill>
                  <a:srgbClr val="0070C0"/>
                </a:solidFill>
                <a:latin typeface="Arial" panose="020B0604020202020204" pitchFamily="34" charset="0"/>
                <a:cs typeface="Arial" panose="020B0604020202020204" pitchFamily="34" charset="0"/>
              </a:rPr>
              <a:t>في </a:t>
            </a:r>
            <a:r>
              <a:rPr lang="ar-TN" sz="2400" dirty="0">
                <a:solidFill>
                  <a:srgbClr val="0070C0"/>
                </a:solidFill>
                <a:latin typeface="Arial" panose="020B0604020202020204" pitchFamily="34" charset="0"/>
                <a:cs typeface="Arial" panose="020B0604020202020204" pitchFamily="34" charset="0"/>
              </a:rPr>
              <a:t>29</a:t>
            </a:r>
            <a:r>
              <a:rPr lang="ar-TN" sz="2800" dirty="0">
                <a:solidFill>
                  <a:srgbClr val="0070C0"/>
                </a:solidFill>
                <a:latin typeface="Arial" panose="020B0604020202020204" pitchFamily="34" charset="0"/>
                <a:cs typeface="Arial" panose="020B0604020202020204" pitchFamily="34" charset="0"/>
              </a:rPr>
              <a:t> </a:t>
            </a:r>
            <a:r>
              <a:rPr lang="ar-TN" sz="2800" dirty="0" smtClean="0">
                <a:solidFill>
                  <a:srgbClr val="0070C0"/>
                </a:solidFill>
                <a:latin typeface="Arial" panose="020B0604020202020204" pitchFamily="34" charset="0"/>
                <a:cs typeface="Arial" panose="020B0604020202020204" pitchFamily="34" charset="0"/>
              </a:rPr>
              <a:t>ديسمبر </a:t>
            </a:r>
            <a:r>
              <a:rPr lang="ar-TN" sz="2400" dirty="0" smtClean="0">
                <a:solidFill>
                  <a:srgbClr val="0070C0"/>
                </a:solidFill>
                <a:latin typeface="Arial" panose="020B0604020202020204" pitchFamily="34" charset="0"/>
                <a:cs typeface="Arial" panose="020B0604020202020204" pitchFamily="34" charset="0"/>
              </a:rPr>
              <a:t>2015</a:t>
            </a:r>
            <a:endParaRPr lang="fr-FR" sz="2400" dirty="0">
              <a:solidFill>
                <a:srgbClr val="0070C0"/>
              </a:solidFill>
              <a:latin typeface="Arial" panose="020B0604020202020204" pitchFamily="34" charset="0"/>
              <a:cs typeface="Arial" panose="020B0604020202020204" pitchFamily="34" charset="0"/>
            </a:endParaRPr>
          </a:p>
        </p:txBody>
      </p:sp>
      <p:sp>
        <p:nvSpPr>
          <p:cNvPr id="62469" name="Espace réservé du contenu 2"/>
          <p:cNvSpPr txBox="1">
            <a:spLocks/>
          </p:cNvSpPr>
          <p:nvPr/>
        </p:nvSpPr>
        <p:spPr bwMode="auto">
          <a:xfrm>
            <a:off x="684213" y="1460649"/>
            <a:ext cx="8021637" cy="384175"/>
          </a:xfrm>
          <a:prstGeom prst="rect">
            <a:avLst/>
          </a:prstGeom>
          <a:noFill/>
          <a:ln w="9525">
            <a:noFill/>
            <a:miter lim="800000"/>
            <a:headEnd/>
            <a:tailEnd/>
          </a:ln>
        </p:spPr>
        <p:txBody>
          <a:bodyPr lIns="0" tIns="0" rIns="0" bIns="0">
            <a:spAutoFit/>
          </a:bodyPr>
          <a:lstStyle/>
          <a:p>
            <a:pPr marL="914400" lvl="1" indent="-396875" algn="just" defTabSz="912813" rtl="1" fontAlgn="base">
              <a:lnSpc>
                <a:spcPct val="90000"/>
              </a:lnSpc>
              <a:spcBef>
                <a:spcPct val="20000"/>
              </a:spcBef>
              <a:spcAft>
                <a:spcPct val="0"/>
              </a:spcAft>
              <a:buFontTx/>
              <a:buBlip>
                <a:blip r:embed="rId2"/>
              </a:buBlip>
            </a:pPr>
            <a:r>
              <a:rPr lang="ar-TN" sz="2800" dirty="0">
                <a:solidFill>
                  <a:srgbClr val="0070C0"/>
                </a:solidFill>
              </a:rPr>
              <a:t>المبلغ </a:t>
            </a:r>
            <a:r>
              <a:rPr lang="ar-TN" sz="2800" dirty="0" err="1">
                <a:solidFill>
                  <a:srgbClr val="0070C0"/>
                </a:solidFill>
              </a:rPr>
              <a:t>الجملي</a:t>
            </a:r>
            <a:r>
              <a:rPr lang="ar-TN" sz="2800" dirty="0">
                <a:solidFill>
                  <a:srgbClr val="0070C0"/>
                </a:solidFill>
              </a:rPr>
              <a:t> المخصص للغرض </a:t>
            </a:r>
            <a:r>
              <a:rPr lang="ar-TN" sz="2800" dirty="0">
                <a:solidFill>
                  <a:srgbClr val="CC0066"/>
                </a:solidFill>
              </a:rPr>
              <a:t>بميزانية الدولة</a:t>
            </a:r>
            <a:r>
              <a:rPr lang="fr-FR" sz="2800" dirty="0">
                <a:solidFill>
                  <a:srgbClr val="0070C0"/>
                </a:solidFill>
                <a:cs typeface="Arial" charset="0"/>
              </a:rPr>
              <a:t> </a:t>
            </a:r>
          </a:p>
        </p:txBody>
      </p:sp>
      <p:sp>
        <p:nvSpPr>
          <p:cNvPr id="3" name="Titre 1"/>
          <p:cNvSpPr>
            <a:spLocks/>
          </p:cNvSpPr>
          <p:nvPr/>
        </p:nvSpPr>
        <p:spPr bwMode="auto">
          <a:xfrm>
            <a:off x="381000" y="276225"/>
            <a:ext cx="8382000" cy="443198"/>
          </a:xfrm>
          <a:prstGeom prst="rect">
            <a:avLst/>
          </a:prstGeom>
          <a:noFill/>
          <a:ln w="9525">
            <a:noFill/>
            <a:miter lim="800000"/>
            <a:headEnd/>
            <a:tailEnd/>
          </a:ln>
        </p:spPr>
        <p:txBody>
          <a:bodyPr lIns="0" tIns="0" rIns="0" bIns="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defTabSz="912813" rtl="1" fontAlgn="base">
              <a:lnSpc>
                <a:spcPct val="90000"/>
              </a:lnSpc>
              <a:spcBef>
                <a:spcPct val="0"/>
              </a:spcBef>
              <a:spcAft>
                <a:spcPct val="0"/>
              </a:spcAft>
              <a:defRPr/>
            </a:pPr>
            <a:r>
              <a:rPr lang="ar-TN" sz="3200" b="1" dirty="0">
                <a:ln w="11430"/>
                <a:gradFill>
                  <a:gsLst>
                    <a:gs pos="0">
                      <a:srgbClr val="3497AE">
                        <a:tint val="70000"/>
                        <a:satMod val="245000"/>
                      </a:srgbClr>
                    </a:gs>
                    <a:gs pos="75000">
                      <a:srgbClr val="3497AE">
                        <a:tint val="90000"/>
                        <a:shade val="60000"/>
                        <a:satMod val="240000"/>
                      </a:srgbClr>
                    </a:gs>
                    <a:gs pos="100000">
                      <a:srgbClr val="3497AE">
                        <a:tint val="100000"/>
                        <a:shade val="50000"/>
                        <a:satMod val="240000"/>
                      </a:srgbClr>
                    </a:gs>
                  </a:gsLst>
                  <a:lin ang="5400000"/>
                </a:gradFill>
                <a:effectLst>
                  <a:outerShdw blurRad="50800" dist="39000" dir="5460000" algn="tl">
                    <a:srgbClr val="000000">
                      <a:alpha val="38000"/>
                    </a:srgbClr>
                  </a:outerShdw>
                </a:effectLst>
              </a:rPr>
              <a:t>المساعدة غير الموظفة</a:t>
            </a:r>
            <a:endParaRPr lang="fr-FR" sz="3200" b="1" dirty="0">
              <a:ln w="11430"/>
              <a:gradFill>
                <a:gsLst>
                  <a:gs pos="0">
                    <a:srgbClr val="3497AE">
                      <a:tint val="70000"/>
                      <a:satMod val="245000"/>
                    </a:srgbClr>
                  </a:gs>
                  <a:gs pos="75000">
                    <a:srgbClr val="3497AE">
                      <a:tint val="90000"/>
                      <a:shade val="60000"/>
                      <a:satMod val="240000"/>
                    </a:srgbClr>
                  </a:gs>
                  <a:gs pos="100000">
                    <a:srgbClr val="3497AE">
                      <a:tint val="100000"/>
                      <a:shade val="50000"/>
                      <a:satMod val="240000"/>
                    </a:srgbClr>
                  </a:gs>
                </a:gsLst>
                <a:lin ang="5400000"/>
              </a:gradFill>
              <a:effectLst>
                <a:outerShdw blurRad="50800" dist="39000" dir="5460000" algn="tl">
                  <a:srgbClr val="000000">
                    <a:alpha val="38000"/>
                  </a:srgbClr>
                </a:outerShdw>
              </a:effectLst>
              <a:cs typeface="Arial" charset="0"/>
            </a:endParaRPr>
          </a:p>
        </p:txBody>
      </p:sp>
    </p:spTree>
    <p:extLst>
      <p:ext uri="{BB962C8B-B14F-4D97-AF65-F5344CB8AC3E}">
        <p14:creationId xmlns="" xmlns:p14="http://schemas.microsoft.com/office/powerpoint/2010/main" val="2922857097"/>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2469"/>
                                        </p:tgtEl>
                                        <p:attrNameLst>
                                          <p:attrName>style.visibility</p:attrName>
                                        </p:attrNameLst>
                                      </p:cBhvr>
                                      <p:to>
                                        <p:strVal val="visible"/>
                                      </p:to>
                                    </p:set>
                                    <p:anim calcmode="lin" valueType="num">
                                      <p:cBhvr additive="base">
                                        <p:cTn id="7" dur="500" fill="hold"/>
                                        <p:tgtEl>
                                          <p:spTgt spid="62469"/>
                                        </p:tgtEl>
                                        <p:attrNameLst>
                                          <p:attrName>ppt_x</p:attrName>
                                        </p:attrNameLst>
                                      </p:cBhvr>
                                      <p:tavLst>
                                        <p:tav tm="0">
                                          <p:val>
                                            <p:strVal val="#ppt_x"/>
                                          </p:val>
                                        </p:tav>
                                        <p:tav tm="100000">
                                          <p:val>
                                            <p:strVal val="#ppt_x"/>
                                          </p:val>
                                        </p:tav>
                                      </p:tavLst>
                                    </p:anim>
                                    <p:anim calcmode="lin" valueType="num">
                                      <p:cBhvr additive="base">
                                        <p:cTn id="8" dur="500" fill="hold"/>
                                        <p:tgtEl>
                                          <p:spTgt spid="6246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2466"/>
                                        </p:tgtEl>
                                        <p:attrNameLst>
                                          <p:attrName>style.visibility</p:attrName>
                                        </p:attrNameLst>
                                      </p:cBhvr>
                                      <p:to>
                                        <p:strVal val="visible"/>
                                      </p:to>
                                    </p:set>
                                    <p:anim calcmode="lin" valueType="num">
                                      <p:cBhvr additive="base">
                                        <p:cTn id="13" dur="500" fill="hold"/>
                                        <p:tgtEl>
                                          <p:spTgt spid="62466"/>
                                        </p:tgtEl>
                                        <p:attrNameLst>
                                          <p:attrName>ppt_x</p:attrName>
                                        </p:attrNameLst>
                                      </p:cBhvr>
                                      <p:tavLst>
                                        <p:tav tm="0">
                                          <p:val>
                                            <p:strVal val="#ppt_x"/>
                                          </p:val>
                                        </p:tav>
                                        <p:tav tm="100000">
                                          <p:val>
                                            <p:strVal val="#ppt_x"/>
                                          </p:val>
                                        </p:tav>
                                      </p:tavLst>
                                    </p:anim>
                                    <p:anim calcmode="lin" valueType="num">
                                      <p:cBhvr additive="base">
                                        <p:cTn id="14" dur="500" fill="hold"/>
                                        <p:tgtEl>
                                          <p:spTgt spid="6246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2467">
                                            <p:txEl>
                                              <p:pRg st="0" end="0"/>
                                            </p:txEl>
                                          </p:spTgt>
                                        </p:tgtEl>
                                        <p:attrNameLst>
                                          <p:attrName>style.visibility</p:attrName>
                                        </p:attrNameLst>
                                      </p:cBhvr>
                                      <p:to>
                                        <p:strVal val="visible"/>
                                      </p:to>
                                    </p:set>
                                    <p:anim calcmode="lin" valueType="num">
                                      <p:cBhvr additive="base">
                                        <p:cTn id="19" dur="500" fill="hold"/>
                                        <p:tgtEl>
                                          <p:spTgt spid="6246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24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2468">
                                            <p:txEl>
                                              <p:pRg st="0" end="0"/>
                                            </p:txEl>
                                          </p:spTgt>
                                        </p:tgtEl>
                                        <p:attrNameLst>
                                          <p:attrName>style.visibility</p:attrName>
                                        </p:attrNameLst>
                                      </p:cBhvr>
                                      <p:to>
                                        <p:strVal val="visible"/>
                                      </p:to>
                                    </p:set>
                                    <p:anim calcmode="lin" valueType="num">
                                      <p:cBhvr additive="base">
                                        <p:cTn id="25" dur="500" fill="hold"/>
                                        <p:tgtEl>
                                          <p:spTgt spid="62468">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246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p:bldP spid="6246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0" y="230188"/>
            <a:ext cx="8382000" cy="443198"/>
          </a:xfrm>
        </p:spPr>
        <p:txBody>
          <a:bodyPr numCol="1"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eaLnBrk="1" hangingPunct="1">
              <a:defRPr/>
            </a:pPr>
            <a:r>
              <a:rPr lang="ar-TN" sz="3200"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الشروط الدنيا المستوجبة (5)</a:t>
            </a:r>
            <a:endParaRPr lang="fr-FR" sz="3200"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09571" name="Line 7"/>
          <p:cNvSpPr>
            <a:spLocks noChangeShapeType="1"/>
          </p:cNvSpPr>
          <p:nvPr/>
        </p:nvSpPr>
        <p:spPr bwMode="auto">
          <a:xfrm>
            <a:off x="2557264" y="764381"/>
            <a:ext cx="0" cy="4968875"/>
          </a:xfrm>
          <a:prstGeom prst="line">
            <a:avLst/>
          </a:prstGeom>
          <a:noFill/>
          <a:ln w="9525">
            <a:solidFill>
              <a:schemeClr val="tx1"/>
            </a:solidFill>
            <a:round/>
            <a:headEnd/>
            <a:tailEnd/>
          </a:ln>
        </p:spPr>
        <p:txBody>
          <a:bodyPr/>
          <a:lstStyle/>
          <a:p>
            <a:pPr algn="r" rtl="1" fontAlgn="base">
              <a:spcBef>
                <a:spcPct val="0"/>
              </a:spcBef>
              <a:spcAft>
                <a:spcPct val="0"/>
              </a:spcAft>
            </a:pPr>
            <a:endParaRPr lang="ar-TN">
              <a:solidFill>
                <a:srgbClr val="000000"/>
              </a:solidFill>
              <a:latin typeface="Arial" charset="0"/>
            </a:endParaRPr>
          </a:p>
        </p:txBody>
      </p:sp>
      <p:sp>
        <p:nvSpPr>
          <p:cNvPr id="109572" name="Text Box 8"/>
          <p:cNvSpPr txBox="1">
            <a:spLocks noChangeArrowheads="1"/>
          </p:cNvSpPr>
          <p:nvPr/>
        </p:nvSpPr>
        <p:spPr bwMode="auto">
          <a:xfrm>
            <a:off x="541139" y="748506"/>
            <a:ext cx="1944688" cy="376238"/>
          </a:xfrm>
          <a:prstGeom prst="rect">
            <a:avLst/>
          </a:prstGeom>
          <a:ln>
            <a:headEnd/>
            <a:tailEnd/>
          </a:ln>
        </p:spPr>
        <p:style>
          <a:lnRef idx="3">
            <a:schemeClr val="lt1"/>
          </a:lnRef>
          <a:fillRef idx="1">
            <a:schemeClr val="accent4"/>
          </a:fillRef>
          <a:effectRef idx="1">
            <a:schemeClr val="accent4"/>
          </a:effectRef>
          <a:fontRef idx="minor">
            <a:schemeClr val="lt1"/>
          </a:fontRef>
        </p:style>
        <p:txBody>
          <a:bodyPr wrap="square">
            <a:spAutoFit/>
          </a:bodyPr>
          <a:lstStyle>
            <a:defPPr>
              <a:defRPr lang="en-US"/>
            </a:defPPr>
            <a:lvl1pPr algn="ctr">
              <a:spcBef>
                <a:spcPct val="50000"/>
              </a:spcBef>
              <a:defRPr b="1">
                <a:solidFill>
                  <a:schemeClr val="lt1"/>
                </a:solidFill>
                <a:latin typeface="+mn-lt"/>
                <a:cs typeface="Simplified Arabic" pitchFamily="2" charset="-78"/>
              </a:defRPr>
            </a:lvl1pPr>
            <a:lvl2pPr>
              <a:defRPr>
                <a:solidFill>
                  <a:schemeClr val="lt1"/>
                </a:solidFill>
                <a:latin typeface="+mn-lt"/>
                <a:cs typeface="+mn-cs"/>
              </a:defRPr>
            </a:lvl2pPr>
            <a:lvl3pPr>
              <a:defRPr>
                <a:solidFill>
                  <a:schemeClr val="lt1"/>
                </a:solidFill>
                <a:latin typeface="+mn-lt"/>
                <a:cs typeface="+mn-cs"/>
              </a:defRPr>
            </a:lvl3pPr>
            <a:lvl4pPr>
              <a:defRPr>
                <a:solidFill>
                  <a:schemeClr val="lt1"/>
                </a:solidFill>
                <a:latin typeface="+mn-lt"/>
                <a:cs typeface="+mn-cs"/>
              </a:defRPr>
            </a:lvl4pPr>
            <a:lvl5pPr>
              <a:defRPr>
                <a:solidFill>
                  <a:schemeClr val="lt1"/>
                </a:solidFill>
                <a:latin typeface="+mn-lt"/>
                <a:cs typeface="+mn-cs"/>
              </a:defRPr>
            </a:lvl5pPr>
            <a:lvl6pPr>
              <a:defRPr>
                <a:solidFill>
                  <a:schemeClr val="lt1"/>
                </a:solidFill>
                <a:latin typeface="+mn-lt"/>
                <a:cs typeface="+mn-cs"/>
              </a:defRPr>
            </a:lvl6pPr>
            <a:lvl7pPr>
              <a:defRPr>
                <a:solidFill>
                  <a:schemeClr val="lt1"/>
                </a:solidFill>
                <a:latin typeface="+mn-lt"/>
                <a:cs typeface="+mn-cs"/>
              </a:defRPr>
            </a:lvl7pPr>
            <a:lvl8pPr>
              <a:defRPr>
                <a:solidFill>
                  <a:schemeClr val="lt1"/>
                </a:solidFill>
                <a:latin typeface="+mn-lt"/>
                <a:cs typeface="+mn-cs"/>
              </a:defRPr>
            </a:lvl8pPr>
            <a:lvl9pPr>
              <a:defRPr>
                <a:solidFill>
                  <a:schemeClr val="lt1"/>
                </a:solidFill>
                <a:latin typeface="+mn-lt"/>
                <a:cs typeface="+mn-cs"/>
              </a:defRPr>
            </a:lvl9pPr>
          </a:lstStyle>
          <a:p>
            <a:pPr rtl="1" fontAlgn="base">
              <a:spcAft>
                <a:spcPct val="0"/>
              </a:spcAft>
            </a:pPr>
            <a:r>
              <a:rPr lang="ar-TN" dirty="0">
                <a:solidFill>
                  <a:srgbClr val="FFFFFF"/>
                </a:solidFill>
              </a:rPr>
              <a:t>سنة الانتفاع بالمساعدة</a:t>
            </a:r>
            <a:endParaRPr lang="en-US" dirty="0">
              <a:solidFill>
                <a:srgbClr val="FFFFFF"/>
              </a:solidFill>
            </a:endParaRPr>
          </a:p>
        </p:txBody>
      </p:sp>
      <p:sp>
        <p:nvSpPr>
          <p:cNvPr id="108556" name="Text Box 12"/>
          <p:cNvSpPr txBox="1">
            <a:spLocks noChangeArrowheads="1"/>
          </p:cNvSpPr>
          <p:nvPr/>
        </p:nvSpPr>
        <p:spPr bwMode="auto">
          <a:xfrm>
            <a:off x="2556520" y="1560393"/>
            <a:ext cx="1295400" cy="376238"/>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spAutoFit/>
          </a:bodyPr>
          <a:lstStyle>
            <a:defPPr>
              <a:defRPr lang="en-US"/>
            </a:defPPr>
            <a:lvl1pPr algn="ctr">
              <a:spcBef>
                <a:spcPct val="50000"/>
              </a:spcBef>
              <a:defRPr b="1">
                <a:cs typeface="Simplified Arabic" pitchFamily="2" charset="-78"/>
              </a:defRPr>
            </a:lvl1pPr>
          </a:lstStyle>
          <a:p>
            <a:pPr rtl="1" fontAlgn="base">
              <a:spcAft>
                <a:spcPct val="0"/>
              </a:spcAft>
            </a:pPr>
            <a:r>
              <a:rPr lang="ar-TN" dirty="0">
                <a:solidFill>
                  <a:srgbClr val="000000"/>
                </a:solidFill>
              </a:rPr>
              <a:t>موفى ديسمبر</a:t>
            </a:r>
            <a:endParaRPr lang="en-US" dirty="0">
              <a:solidFill>
                <a:srgbClr val="000000"/>
              </a:solidFill>
            </a:endParaRPr>
          </a:p>
        </p:txBody>
      </p:sp>
      <p:sp>
        <p:nvSpPr>
          <p:cNvPr id="108558" name="Text Box 14"/>
          <p:cNvSpPr txBox="1">
            <a:spLocks noChangeArrowheads="1"/>
          </p:cNvSpPr>
          <p:nvPr/>
        </p:nvSpPr>
        <p:spPr bwMode="auto">
          <a:xfrm>
            <a:off x="5364088" y="1425347"/>
            <a:ext cx="3602329" cy="646331"/>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algn="just" rtl="1" fontAlgn="base">
              <a:spcBef>
                <a:spcPct val="50000"/>
              </a:spcBef>
              <a:spcAft>
                <a:spcPct val="0"/>
              </a:spcAft>
            </a:pPr>
            <a:r>
              <a:rPr lang="ar-TN" b="1" dirty="0">
                <a:solidFill>
                  <a:srgbClr val="000000"/>
                </a:solidFill>
                <a:latin typeface="Simplified Arabic" pitchFamily="18" charset="-78"/>
                <a:cs typeface="Simplified Arabic" pitchFamily="18" charset="-78"/>
              </a:rPr>
              <a:t>المصادقة على</a:t>
            </a:r>
            <a:r>
              <a:rPr lang="ar-TN" b="1" dirty="0">
                <a:solidFill>
                  <a:srgbClr val="0070C0"/>
                </a:solidFill>
                <a:latin typeface="Simplified Arabic" pitchFamily="18" charset="-78"/>
                <a:cs typeface="Simplified Arabic" pitchFamily="18" charset="-78"/>
              </a:rPr>
              <a:t> </a:t>
            </a:r>
            <a:r>
              <a:rPr lang="ar-TN" b="1" dirty="0">
                <a:solidFill>
                  <a:srgbClr val="EE1227"/>
                </a:solidFill>
                <a:latin typeface="Simplified Arabic" pitchFamily="18" charset="-78"/>
                <a:cs typeface="Simplified Arabic" pitchFamily="18" charset="-78"/>
              </a:rPr>
              <a:t>ميزانية الجماعة المحلية</a:t>
            </a:r>
            <a:r>
              <a:rPr lang="ar-TN" b="1" dirty="0">
                <a:solidFill>
                  <a:srgbClr val="0070C0"/>
                </a:solidFill>
                <a:latin typeface="Simplified Arabic" pitchFamily="18" charset="-78"/>
                <a:cs typeface="Simplified Arabic" pitchFamily="18" charset="-78"/>
              </a:rPr>
              <a:t> </a:t>
            </a:r>
            <a:r>
              <a:rPr lang="ar-TN" b="1" dirty="0">
                <a:solidFill>
                  <a:srgbClr val="000000"/>
                </a:solidFill>
                <a:latin typeface="Simplified Arabic" pitchFamily="18" charset="-78"/>
                <a:cs typeface="Simplified Arabic" pitchFamily="18" charset="-78"/>
              </a:rPr>
              <a:t>من قبل مجلسها</a:t>
            </a:r>
            <a:endParaRPr lang="en-US" b="1" dirty="0">
              <a:solidFill>
                <a:srgbClr val="000000"/>
              </a:solidFill>
              <a:latin typeface="Simplified Arabic" pitchFamily="18" charset="-78"/>
              <a:cs typeface="Simplified Arabic" pitchFamily="18" charset="-78"/>
            </a:endParaRPr>
          </a:p>
        </p:txBody>
      </p:sp>
      <p:sp>
        <p:nvSpPr>
          <p:cNvPr id="108559" name="Text Box 15"/>
          <p:cNvSpPr txBox="1">
            <a:spLocks noChangeArrowheads="1"/>
          </p:cNvSpPr>
          <p:nvPr/>
        </p:nvSpPr>
        <p:spPr bwMode="auto">
          <a:xfrm>
            <a:off x="3848104" y="2346210"/>
            <a:ext cx="1295400" cy="37623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spAutoFit/>
          </a:bodyPr>
          <a:lstStyle>
            <a:defPPr>
              <a:defRPr lang="en-US"/>
            </a:defPPr>
            <a:lvl1pPr algn="ctr">
              <a:spcBef>
                <a:spcPct val="50000"/>
              </a:spcBef>
              <a:defRPr b="1">
                <a:cs typeface="Simplified Arabic" pitchFamily="2" charset="-78"/>
              </a:defRPr>
            </a:lvl1pPr>
          </a:lstStyle>
          <a:p>
            <a:pPr rtl="1" fontAlgn="base">
              <a:spcAft>
                <a:spcPct val="0"/>
              </a:spcAft>
            </a:pPr>
            <a:r>
              <a:rPr lang="ar-TN" dirty="0">
                <a:solidFill>
                  <a:srgbClr val="000000"/>
                </a:solidFill>
              </a:rPr>
              <a:t>موفى </a:t>
            </a:r>
            <a:r>
              <a:rPr lang="ar-TN" dirty="0" smtClean="0">
                <a:solidFill>
                  <a:srgbClr val="000000"/>
                </a:solidFill>
              </a:rPr>
              <a:t>جوان</a:t>
            </a:r>
            <a:endParaRPr lang="en-US" dirty="0">
              <a:solidFill>
                <a:srgbClr val="000000"/>
              </a:solidFill>
            </a:endParaRPr>
          </a:p>
        </p:txBody>
      </p:sp>
      <p:sp>
        <p:nvSpPr>
          <p:cNvPr id="108560" name="Text Box 16"/>
          <p:cNvSpPr txBox="1">
            <a:spLocks noChangeArrowheads="1"/>
          </p:cNvSpPr>
          <p:nvPr/>
        </p:nvSpPr>
        <p:spPr bwMode="auto">
          <a:xfrm>
            <a:off x="5357818" y="2211165"/>
            <a:ext cx="3571900" cy="646331"/>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algn="just" rtl="1" fontAlgn="base">
              <a:spcBef>
                <a:spcPct val="50000"/>
              </a:spcBef>
              <a:spcAft>
                <a:spcPct val="0"/>
              </a:spcAft>
            </a:pPr>
            <a:r>
              <a:rPr lang="ar-TN" b="1" dirty="0" smtClean="0">
                <a:solidFill>
                  <a:srgbClr val="000000"/>
                </a:solidFill>
                <a:latin typeface="Simplified Arabic" pitchFamily="18" charset="-78"/>
                <a:cs typeface="Simplified Arabic" pitchFamily="18" charset="-78"/>
              </a:rPr>
              <a:t>موافاة سلطة الإشراف </a:t>
            </a:r>
            <a:r>
              <a:rPr lang="ar-TN" b="1" dirty="0" smtClean="0">
                <a:solidFill>
                  <a:srgbClr val="FF0000"/>
                </a:solidFill>
                <a:latin typeface="Simplified Arabic" pitchFamily="18" charset="-78"/>
                <a:cs typeface="Simplified Arabic" pitchFamily="18" charset="-78"/>
              </a:rPr>
              <a:t>ب</a:t>
            </a:r>
            <a:r>
              <a:rPr lang="ar-TN" b="1" dirty="0" smtClean="0">
                <a:solidFill>
                  <a:srgbClr val="EE1227"/>
                </a:solidFill>
                <a:latin typeface="Simplified Arabic" pitchFamily="18" charset="-78"/>
                <a:cs typeface="Simplified Arabic" pitchFamily="18" charset="-78"/>
              </a:rPr>
              <a:t>الحسابات </a:t>
            </a:r>
            <a:r>
              <a:rPr lang="ar-TN" b="1" dirty="0">
                <a:solidFill>
                  <a:srgbClr val="EE1227"/>
                </a:solidFill>
                <a:latin typeface="Simplified Arabic" pitchFamily="18" charset="-78"/>
                <a:cs typeface="Simplified Arabic" pitchFamily="18" charset="-78"/>
              </a:rPr>
              <a:t>المالية</a:t>
            </a:r>
            <a:r>
              <a:rPr lang="ar-TN" b="1" dirty="0">
                <a:solidFill>
                  <a:srgbClr val="0070C0"/>
                </a:solidFill>
                <a:latin typeface="Simplified Arabic" pitchFamily="18" charset="-78"/>
                <a:cs typeface="Simplified Arabic" pitchFamily="18" charset="-78"/>
              </a:rPr>
              <a:t> </a:t>
            </a:r>
            <a:r>
              <a:rPr lang="ar-TN" b="1" dirty="0">
                <a:solidFill>
                  <a:srgbClr val="000000"/>
                </a:solidFill>
                <a:latin typeface="Simplified Arabic" pitchFamily="18" charset="-78"/>
                <a:cs typeface="Simplified Arabic" pitchFamily="18" charset="-78"/>
              </a:rPr>
              <a:t>للجماعة المحلية المتعلقة</a:t>
            </a:r>
            <a:r>
              <a:rPr lang="ar-TN" b="1" dirty="0">
                <a:solidFill>
                  <a:srgbClr val="0070C0"/>
                </a:solidFill>
                <a:latin typeface="Simplified Arabic" pitchFamily="18" charset="-78"/>
                <a:cs typeface="Simplified Arabic" pitchFamily="18" charset="-78"/>
              </a:rPr>
              <a:t> </a:t>
            </a:r>
            <a:r>
              <a:rPr lang="ar-TN" b="1" dirty="0">
                <a:solidFill>
                  <a:srgbClr val="EE1227"/>
                </a:solidFill>
                <a:latin typeface="Simplified Arabic" pitchFamily="18" charset="-78"/>
                <a:cs typeface="Simplified Arabic" pitchFamily="18" charset="-78"/>
              </a:rPr>
              <a:t>بالسنة </a:t>
            </a:r>
            <a:r>
              <a:rPr lang="ar-TN" b="1" dirty="0" smtClean="0">
                <a:solidFill>
                  <a:srgbClr val="EE1227"/>
                </a:solidFill>
                <a:latin typeface="Simplified Arabic" pitchFamily="18" charset="-78"/>
                <a:cs typeface="Simplified Arabic" pitchFamily="18" charset="-78"/>
              </a:rPr>
              <a:t>المنقضية</a:t>
            </a:r>
            <a:endParaRPr lang="en-US" b="1" dirty="0">
              <a:solidFill>
                <a:srgbClr val="000000"/>
              </a:solidFill>
              <a:latin typeface="Simplified Arabic" pitchFamily="18" charset="-78"/>
              <a:cs typeface="Simplified Arabic" pitchFamily="18" charset="-78"/>
            </a:endParaRPr>
          </a:p>
        </p:txBody>
      </p:sp>
      <p:sp>
        <p:nvSpPr>
          <p:cNvPr id="108561" name="Text Box 17"/>
          <p:cNvSpPr txBox="1">
            <a:spLocks noChangeArrowheads="1"/>
          </p:cNvSpPr>
          <p:nvPr/>
        </p:nvSpPr>
        <p:spPr bwMode="auto">
          <a:xfrm>
            <a:off x="2556520" y="3200582"/>
            <a:ext cx="1295400" cy="37623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spAutoFit/>
          </a:bodyPr>
          <a:lstStyle>
            <a:defPPr>
              <a:defRPr lang="en-US"/>
            </a:defPPr>
            <a:lvl1pPr algn="ctr">
              <a:spcBef>
                <a:spcPct val="50000"/>
              </a:spcBef>
              <a:defRPr b="1">
                <a:cs typeface="Simplified Arabic" pitchFamily="2" charset="-78"/>
              </a:defRPr>
            </a:lvl1pPr>
          </a:lstStyle>
          <a:p>
            <a:pPr rtl="1" fontAlgn="base">
              <a:spcAft>
                <a:spcPct val="0"/>
              </a:spcAft>
            </a:pPr>
            <a:r>
              <a:rPr lang="ar-TN" dirty="0">
                <a:solidFill>
                  <a:srgbClr val="000000"/>
                </a:solidFill>
              </a:rPr>
              <a:t>موفى ديسمبر</a:t>
            </a:r>
            <a:endParaRPr lang="en-US" dirty="0">
              <a:solidFill>
                <a:srgbClr val="000000"/>
              </a:solidFill>
            </a:endParaRPr>
          </a:p>
        </p:txBody>
      </p:sp>
      <p:sp>
        <p:nvSpPr>
          <p:cNvPr id="108562" name="Text Box 18"/>
          <p:cNvSpPr txBox="1">
            <a:spLocks noChangeArrowheads="1"/>
          </p:cNvSpPr>
          <p:nvPr/>
        </p:nvSpPr>
        <p:spPr bwMode="auto">
          <a:xfrm>
            <a:off x="5364088" y="2983232"/>
            <a:ext cx="3600525" cy="92333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algn="just" rtl="1" fontAlgn="base">
              <a:spcBef>
                <a:spcPct val="50000"/>
              </a:spcBef>
              <a:spcAft>
                <a:spcPct val="0"/>
              </a:spcAft>
            </a:pPr>
            <a:r>
              <a:rPr lang="ar-TN" b="1" dirty="0" smtClean="0">
                <a:solidFill>
                  <a:srgbClr val="000000"/>
                </a:solidFill>
                <a:latin typeface="Simplified Arabic" pitchFamily="18" charset="-78"/>
                <a:cs typeface="Simplified Arabic" pitchFamily="18" charset="-78"/>
              </a:rPr>
              <a:t>المصادقة </a:t>
            </a:r>
            <a:r>
              <a:rPr lang="ar-TN" b="1" dirty="0">
                <a:solidFill>
                  <a:srgbClr val="000000"/>
                </a:solidFill>
                <a:latin typeface="Simplified Arabic" pitchFamily="18" charset="-78"/>
                <a:cs typeface="Simplified Arabic" pitchFamily="18" charset="-78"/>
              </a:rPr>
              <a:t>من قبل مجلس الجماعة المحلية على</a:t>
            </a:r>
            <a:r>
              <a:rPr lang="ar-TN" b="1" dirty="0">
                <a:solidFill>
                  <a:srgbClr val="0070C0"/>
                </a:solidFill>
                <a:latin typeface="Simplified Arabic" pitchFamily="18" charset="-78"/>
                <a:cs typeface="Simplified Arabic" pitchFamily="18" charset="-78"/>
              </a:rPr>
              <a:t> </a:t>
            </a:r>
            <a:r>
              <a:rPr lang="ar-TN" b="1" dirty="0">
                <a:solidFill>
                  <a:srgbClr val="EE1227"/>
                </a:solidFill>
                <a:latin typeface="Simplified Arabic" pitchFamily="18" charset="-78"/>
                <a:cs typeface="Simplified Arabic" pitchFamily="18" charset="-78"/>
              </a:rPr>
              <a:t>البرنامج الاستثماري السنوي</a:t>
            </a:r>
            <a:r>
              <a:rPr lang="ar-TN" b="1" dirty="0">
                <a:solidFill>
                  <a:srgbClr val="0070C0"/>
                </a:solidFill>
                <a:latin typeface="Simplified Arabic" pitchFamily="18" charset="-78"/>
                <a:cs typeface="Simplified Arabic" pitchFamily="18" charset="-78"/>
              </a:rPr>
              <a:t> </a:t>
            </a:r>
            <a:r>
              <a:rPr lang="ar-TN" b="1" dirty="0">
                <a:solidFill>
                  <a:srgbClr val="000000"/>
                </a:solidFill>
                <a:latin typeface="Simplified Arabic" pitchFamily="18" charset="-78"/>
                <a:cs typeface="Simplified Arabic" pitchFamily="18" charset="-78"/>
              </a:rPr>
              <a:t>المعد وفقا</a:t>
            </a:r>
            <a:r>
              <a:rPr lang="ar-TN" b="1" dirty="0">
                <a:solidFill>
                  <a:srgbClr val="0070C0"/>
                </a:solidFill>
                <a:latin typeface="Simplified Arabic" pitchFamily="18" charset="-78"/>
                <a:cs typeface="Simplified Arabic" pitchFamily="18" charset="-78"/>
              </a:rPr>
              <a:t> </a:t>
            </a:r>
            <a:r>
              <a:rPr lang="ar-TN" b="1" dirty="0">
                <a:solidFill>
                  <a:srgbClr val="EE1227"/>
                </a:solidFill>
                <a:latin typeface="Simplified Arabic" pitchFamily="18" charset="-78"/>
                <a:cs typeface="Simplified Arabic" pitchFamily="18" charset="-78"/>
              </a:rPr>
              <a:t>لمنهجية تشاركية مقبولة</a:t>
            </a:r>
            <a:endParaRPr lang="en-US" b="1" dirty="0">
              <a:solidFill>
                <a:srgbClr val="EE1227"/>
              </a:solidFill>
              <a:latin typeface="Simplified Arabic" pitchFamily="18" charset="-78"/>
              <a:cs typeface="Simplified Arabic" pitchFamily="18" charset="-78"/>
            </a:endParaRPr>
          </a:p>
        </p:txBody>
      </p:sp>
      <p:sp>
        <p:nvSpPr>
          <p:cNvPr id="108563" name="Text Box 19"/>
          <p:cNvSpPr txBox="1">
            <a:spLocks noChangeArrowheads="1"/>
          </p:cNvSpPr>
          <p:nvPr/>
        </p:nvSpPr>
        <p:spPr bwMode="auto">
          <a:xfrm>
            <a:off x="865783" y="4220182"/>
            <a:ext cx="1295400" cy="37623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spAutoFit/>
          </a:bodyPr>
          <a:lstStyle>
            <a:defPPr>
              <a:defRPr lang="en-US"/>
            </a:defPPr>
            <a:lvl1pPr algn="ctr">
              <a:spcBef>
                <a:spcPct val="50000"/>
              </a:spcBef>
              <a:defRPr b="1">
                <a:cs typeface="Simplified Arabic" pitchFamily="2" charset="-78"/>
              </a:defRPr>
            </a:lvl1pPr>
          </a:lstStyle>
          <a:p>
            <a:pPr rtl="1" fontAlgn="base">
              <a:spcAft>
                <a:spcPct val="0"/>
              </a:spcAft>
            </a:pPr>
            <a:r>
              <a:rPr lang="ar-TN" dirty="0">
                <a:solidFill>
                  <a:srgbClr val="000000"/>
                </a:solidFill>
              </a:rPr>
              <a:t>15 </a:t>
            </a:r>
            <a:r>
              <a:rPr lang="ar-TN" dirty="0" err="1">
                <a:solidFill>
                  <a:srgbClr val="000000"/>
                </a:solidFill>
              </a:rPr>
              <a:t>جانفي</a:t>
            </a:r>
            <a:endParaRPr lang="en-US" dirty="0">
              <a:solidFill>
                <a:srgbClr val="000000"/>
              </a:solidFill>
            </a:endParaRPr>
          </a:p>
        </p:txBody>
      </p:sp>
      <p:sp>
        <p:nvSpPr>
          <p:cNvPr id="108564" name="Text Box 20"/>
          <p:cNvSpPr txBox="1">
            <a:spLocks noChangeArrowheads="1"/>
          </p:cNvSpPr>
          <p:nvPr/>
        </p:nvSpPr>
        <p:spPr bwMode="auto">
          <a:xfrm>
            <a:off x="5364088" y="4005868"/>
            <a:ext cx="3600525" cy="92333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algn="just" rtl="1" fontAlgn="base">
              <a:spcBef>
                <a:spcPct val="50000"/>
              </a:spcBef>
              <a:spcAft>
                <a:spcPct val="0"/>
              </a:spcAft>
            </a:pPr>
            <a:r>
              <a:rPr lang="ar-TN" b="1" dirty="0">
                <a:solidFill>
                  <a:srgbClr val="EE1227"/>
                </a:solidFill>
                <a:latin typeface="Simplified Arabic" pitchFamily="18" charset="-78"/>
                <a:cs typeface="Simplified Arabic" pitchFamily="18" charset="-78"/>
              </a:rPr>
              <a:t>إشهار المخطط التقديري السنوي لإبرام الصفقات العمومية</a:t>
            </a:r>
            <a:r>
              <a:rPr lang="ar-TN" b="1" dirty="0">
                <a:solidFill>
                  <a:srgbClr val="0070C0"/>
                </a:solidFill>
                <a:latin typeface="Simplified Arabic" pitchFamily="18" charset="-78"/>
                <a:cs typeface="Simplified Arabic" pitchFamily="18" charset="-78"/>
              </a:rPr>
              <a:t> </a:t>
            </a:r>
            <a:r>
              <a:rPr lang="ar-TN" b="1" dirty="0">
                <a:solidFill>
                  <a:srgbClr val="000000"/>
                </a:solidFill>
                <a:latin typeface="Simplified Arabic" pitchFamily="18" charset="-78"/>
                <a:cs typeface="Simplified Arabic" pitchFamily="18" charset="-78"/>
              </a:rPr>
              <a:t>من قبل الجماعة المحلية على الموقع الوطني للصفقات</a:t>
            </a:r>
            <a:endParaRPr lang="en-US" b="1" dirty="0">
              <a:solidFill>
                <a:srgbClr val="000000"/>
              </a:solidFill>
              <a:latin typeface="Simplified Arabic" pitchFamily="18" charset="-78"/>
              <a:cs typeface="Simplified Arabic" pitchFamily="18" charset="-78"/>
            </a:endParaRPr>
          </a:p>
        </p:txBody>
      </p:sp>
      <p:sp>
        <p:nvSpPr>
          <p:cNvPr id="108566" name="Text Box 22"/>
          <p:cNvSpPr txBox="1">
            <a:spLocks noChangeArrowheads="1"/>
          </p:cNvSpPr>
          <p:nvPr/>
        </p:nvSpPr>
        <p:spPr bwMode="auto">
          <a:xfrm>
            <a:off x="5364088" y="5006000"/>
            <a:ext cx="3600525" cy="92333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algn="just" rtl="1" fontAlgn="base">
              <a:spcBef>
                <a:spcPct val="50000"/>
              </a:spcBef>
              <a:spcAft>
                <a:spcPct val="0"/>
              </a:spcAft>
            </a:pPr>
            <a:r>
              <a:rPr lang="ar-TN" b="1" dirty="0">
                <a:solidFill>
                  <a:srgbClr val="EE1227"/>
                </a:solidFill>
                <a:latin typeface="Simplified Arabic" pitchFamily="18" charset="-78"/>
                <a:cs typeface="Simplified Arabic" pitchFamily="18" charset="-78"/>
              </a:rPr>
              <a:t>إمضاء الاتفاقية الضابطة لمسؤوليات الدولة</a:t>
            </a:r>
            <a:r>
              <a:rPr lang="ar-TN" b="1" dirty="0">
                <a:solidFill>
                  <a:srgbClr val="0070C0"/>
                </a:solidFill>
                <a:latin typeface="Simplified Arabic" pitchFamily="18" charset="-78"/>
                <a:cs typeface="Simplified Arabic" pitchFamily="18" charset="-78"/>
              </a:rPr>
              <a:t> </a:t>
            </a:r>
            <a:r>
              <a:rPr lang="ar-TN" b="1" dirty="0">
                <a:solidFill>
                  <a:srgbClr val="000000"/>
                </a:solidFill>
                <a:latin typeface="Simplified Arabic" pitchFamily="18" charset="-78"/>
                <a:cs typeface="Simplified Arabic" pitchFamily="18" charset="-78"/>
              </a:rPr>
              <a:t>ممثلة في صندوق القروض ومساعدة الجماعات المحلية والجماعة المحلية المعنية</a:t>
            </a:r>
            <a:endParaRPr lang="en-US" b="1" dirty="0">
              <a:solidFill>
                <a:srgbClr val="000000"/>
              </a:solidFill>
              <a:latin typeface="Simplified Arabic" pitchFamily="18" charset="-78"/>
              <a:cs typeface="Simplified Arabic" pitchFamily="18" charset="-78"/>
            </a:endParaRPr>
          </a:p>
        </p:txBody>
      </p:sp>
      <p:sp>
        <p:nvSpPr>
          <p:cNvPr id="108567" name="Text Box 23"/>
          <p:cNvSpPr txBox="1">
            <a:spLocks noChangeArrowheads="1"/>
          </p:cNvSpPr>
          <p:nvPr/>
        </p:nvSpPr>
        <p:spPr bwMode="auto">
          <a:xfrm>
            <a:off x="2556520" y="5415581"/>
            <a:ext cx="1295400" cy="37623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spAutoFit/>
          </a:bodyPr>
          <a:lstStyle>
            <a:defPPr>
              <a:defRPr lang="en-US"/>
            </a:defPPr>
            <a:lvl1pPr algn="ctr">
              <a:spcBef>
                <a:spcPct val="50000"/>
              </a:spcBef>
              <a:defRPr b="1">
                <a:cs typeface="Simplified Arabic" pitchFamily="2" charset="-78"/>
              </a:defRPr>
            </a:lvl1pPr>
          </a:lstStyle>
          <a:p>
            <a:pPr rtl="1" fontAlgn="base">
              <a:spcAft>
                <a:spcPct val="0"/>
              </a:spcAft>
            </a:pPr>
            <a:r>
              <a:rPr lang="ar-TN" dirty="0">
                <a:solidFill>
                  <a:srgbClr val="000000"/>
                </a:solidFill>
              </a:rPr>
              <a:t>موفى ديسمبر</a:t>
            </a:r>
            <a:endParaRPr lang="en-US" dirty="0">
              <a:solidFill>
                <a:srgbClr val="000000"/>
              </a:solidFill>
            </a:endParaRPr>
          </a:p>
        </p:txBody>
      </p:sp>
      <p:sp>
        <p:nvSpPr>
          <p:cNvPr id="109583" name="AutoShape 4">
            <a:hlinkClick r:id="rId2" action="ppaction://hlinksldjump" highlightClick="1"/>
          </p:cNvPr>
          <p:cNvSpPr>
            <a:spLocks noChangeArrowheads="1"/>
          </p:cNvSpPr>
          <p:nvPr/>
        </p:nvSpPr>
        <p:spPr bwMode="auto">
          <a:xfrm>
            <a:off x="8101013" y="6338888"/>
            <a:ext cx="0" cy="274637"/>
          </a:xfrm>
          <a:prstGeom prst="actionButtonForwardNext">
            <a:avLst/>
          </a:prstGeom>
          <a:solidFill>
            <a:srgbClr val="003366"/>
          </a:solidFill>
          <a:ln w="9525">
            <a:noFill/>
            <a:miter lim="800000"/>
            <a:headEnd/>
            <a:tailEnd/>
          </a:ln>
        </p:spPr>
        <p:txBody>
          <a:bodyPr wrap="none" lIns="0" tIns="0" rIns="0" bIns="0" anchor="ctr">
            <a:spAutoFit/>
          </a:bodyPr>
          <a:lstStyle/>
          <a:p>
            <a:pPr algn="r" rtl="1" fontAlgn="base">
              <a:spcBef>
                <a:spcPct val="0"/>
              </a:spcBef>
              <a:spcAft>
                <a:spcPct val="0"/>
              </a:spcAft>
            </a:pPr>
            <a:endParaRPr lang="fr-FR">
              <a:solidFill>
                <a:srgbClr val="000000"/>
              </a:solidFill>
              <a:latin typeface="Arial" charset="0"/>
              <a:cs typeface="Arial" charset="0"/>
            </a:endParaRPr>
          </a:p>
        </p:txBody>
      </p:sp>
      <p:sp>
        <p:nvSpPr>
          <p:cNvPr id="109584" name="AutoShape 5">
            <a:hlinkClick r:id="" action="ppaction://noaction" highlightClick="1"/>
          </p:cNvPr>
          <p:cNvSpPr>
            <a:spLocks noChangeArrowheads="1"/>
          </p:cNvSpPr>
          <p:nvPr/>
        </p:nvSpPr>
        <p:spPr bwMode="auto">
          <a:xfrm>
            <a:off x="9001125" y="6338888"/>
            <a:ext cx="0" cy="274637"/>
          </a:xfrm>
          <a:prstGeom prst="actionButtonForwardNext">
            <a:avLst/>
          </a:prstGeom>
          <a:solidFill>
            <a:srgbClr val="003366"/>
          </a:solidFill>
          <a:ln w="9525">
            <a:noFill/>
            <a:miter lim="800000"/>
            <a:headEnd/>
            <a:tailEnd/>
          </a:ln>
        </p:spPr>
        <p:txBody>
          <a:bodyPr wrap="none" lIns="0" tIns="0" rIns="0" bIns="0" anchor="ctr">
            <a:spAutoFit/>
          </a:bodyPr>
          <a:lstStyle/>
          <a:p>
            <a:pPr algn="r" rtl="1" fontAlgn="base">
              <a:spcBef>
                <a:spcPct val="0"/>
              </a:spcBef>
              <a:spcAft>
                <a:spcPct val="0"/>
              </a:spcAft>
            </a:pPr>
            <a:endParaRPr lang="fr-FR">
              <a:solidFill>
                <a:srgbClr val="000000"/>
              </a:solidFill>
              <a:latin typeface="Arial" charset="0"/>
              <a:cs typeface="Arial" charset="0"/>
            </a:endParaRPr>
          </a:p>
        </p:txBody>
      </p:sp>
      <p:sp>
        <p:nvSpPr>
          <p:cNvPr id="109587" name="Line 28"/>
          <p:cNvSpPr>
            <a:spLocks noChangeShapeType="1"/>
          </p:cNvSpPr>
          <p:nvPr/>
        </p:nvSpPr>
        <p:spPr bwMode="auto">
          <a:xfrm flipH="1">
            <a:off x="575320" y="1341438"/>
            <a:ext cx="5257800" cy="0"/>
          </a:xfrm>
          <a:prstGeom prst="line">
            <a:avLst/>
          </a:prstGeom>
          <a:noFill/>
          <a:ln w="28575">
            <a:solidFill>
              <a:schemeClr val="tx1"/>
            </a:solidFill>
            <a:round/>
            <a:headEnd/>
            <a:tailEnd type="triangle" w="med" len="med"/>
          </a:ln>
        </p:spPr>
        <p:txBody>
          <a:bodyPr/>
          <a:lstStyle/>
          <a:p>
            <a:pPr algn="r" rtl="1" fontAlgn="base">
              <a:spcBef>
                <a:spcPct val="0"/>
              </a:spcBef>
              <a:spcAft>
                <a:spcPct val="0"/>
              </a:spcAft>
            </a:pPr>
            <a:endParaRPr lang="ar-TN">
              <a:solidFill>
                <a:srgbClr val="000000"/>
              </a:solidFill>
              <a:latin typeface="Arial" charset="0"/>
            </a:endParaRPr>
          </a:p>
        </p:txBody>
      </p:sp>
      <p:sp>
        <p:nvSpPr>
          <p:cNvPr id="109588" name="Text Box 30"/>
          <p:cNvSpPr txBox="1">
            <a:spLocks noChangeArrowheads="1"/>
          </p:cNvSpPr>
          <p:nvPr/>
        </p:nvSpPr>
        <p:spPr bwMode="auto">
          <a:xfrm>
            <a:off x="2628702" y="748506"/>
            <a:ext cx="3240087" cy="376238"/>
          </a:xfrm>
          <a:prstGeom prst="rect">
            <a:avLst/>
          </a:prstGeom>
          <a:ln>
            <a:headEnd/>
            <a:tailEnd/>
          </a:ln>
        </p:spPr>
        <p:style>
          <a:lnRef idx="3">
            <a:schemeClr val="lt1"/>
          </a:lnRef>
          <a:fillRef idx="1">
            <a:schemeClr val="accent4"/>
          </a:fillRef>
          <a:effectRef idx="1">
            <a:schemeClr val="accent4"/>
          </a:effectRef>
          <a:fontRef idx="minor">
            <a:schemeClr val="lt1"/>
          </a:fontRef>
        </p:style>
        <p:txBody>
          <a:bodyPr wrap="square">
            <a:spAutoFit/>
          </a:bodyPr>
          <a:lstStyle>
            <a:defPPr>
              <a:defRPr lang="en-US"/>
            </a:defPPr>
            <a:lvl1pPr algn="ctr">
              <a:spcBef>
                <a:spcPct val="50000"/>
              </a:spcBef>
              <a:defRPr b="1">
                <a:solidFill>
                  <a:schemeClr val="lt1"/>
                </a:solidFill>
                <a:latin typeface="+mn-lt"/>
                <a:cs typeface="Simplified Arabic" pitchFamily="2" charset="-78"/>
              </a:defRPr>
            </a:lvl1pPr>
            <a:lvl2pPr>
              <a:defRPr>
                <a:solidFill>
                  <a:schemeClr val="lt1"/>
                </a:solidFill>
                <a:latin typeface="+mn-lt"/>
                <a:cs typeface="+mn-cs"/>
              </a:defRPr>
            </a:lvl2pPr>
            <a:lvl3pPr>
              <a:defRPr>
                <a:solidFill>
                  <a:schemeClr val="lt1"/>
                </a:solidFill>
                <a:latin typeface="+mn-lt"/>
                <a:cs typeface="+mn-cs"/>
              </a:defRPr>
            </a:lvl3pPr>
            <a:lvl4pPr>
              <a:defRPr>
                <a:solidFill>
                  <a:schemeClr val="lt1"/>
                </a:solidFill>
                <a:latin typeface="+mn-lt"/>
                <a:cs typeface="+mn-cs"/>
              </a:defRPr>
            </a:lvl4pPr>
            <a:lvl5pPr>
              <a:defRPr>
                <a:solidFill>
                  <a:schemeClr val="lt1"/>
                </a:solidFill>
                <a:latin typeface="+mn-lt"/>
                <a:cs typeface="+mn-cs"/>
              </a:defRPr>
            </a:lvl5pPr>
            <a:lvl6pPr>
              <a:defRPr>
                <a:solidFill>
                  <a:schemeClr val="lt1"/>
                </a:solidFill>
                <a:latin typeface="+mn-lt"/>
                <a:cs typeface="+mn-cs"/>
              </a:defRPr>
            </a:lvl6pPr>
            <a:lvl7pPr>
              <a:defRPr>
                <a:solidFill>
                  <a:schemeClr val="lt1"/>
                </a:solidFill>
                <a:latin typeface="+mn-lt"/>
                <a:cs typeface="+mn-cs"/>
              </a:defRPr>
            </a:lvl7pPr>
            <a:lvl8pPr>
              <a:defRPr>
                <a:solidFill>
                  <a:schemeClr val="lt1"/>
                </a:solidFill>
                <a:latin typeface="+mn-lt"/>
                <a:cs typeface="+mn-cs"/>
              </a:defRPr>
            </a:lvl8pPr>
            <a:lvl9pPr>
              <a:defRPr>
                <a:solidFill>
                  <a:schemeClr val="lt1"/>
                </a:solidFill>
                <a:latin typeface="+mn-lt"/>
                <a:cs typeface="+mn-cs"/>
              </a:defRPr>
            </a:lvl9pPr>
          </a:lstStyle>
          <a:p>
            <a:pPr rtl="1" fontAlgn="base">
              <a:spcAft>
                <a:spcPct val="0"/>
              </a:spcAft>
            </a:pPr>
            <a:r>
              <a:rPr lang="ar-TN" dirty="0">
                <a:solidFill>
                  <a:srgbClr val="FFFFFF"/>
                </a:solidFill>
              </a:rPr>
              <a:t>السنة التي تسبق سنة الانتفاع بالمساعدة</a:t>
            </a:r>
            <a:endParaRPr lang="en-US" dirty="0">
              <a:solidFill>
                <a:srgbClr val="FFFFFF"/>
              </a:solidFill>
            </a:endParaRPr>
          </a:p>
        </p:txBody>
      </p:sp>
      <p:sp>
        <p:nvSpPr>
          <p:cNvPr id="109589" name="Text Box 31"/>
          <p:cNvSpPr txBox="1">
            <a:spLocks noChangeArrowheads="1"/>
          </p:cNvSpPr>
          <p:nvPr/>
        </p:nvSpPr>
        <p:spPr bwMode="auto">
          <a:xfrm>
            <a:off x="6372225" y="692150"/>
            <a:ext cx="2160588" cy="376238"/>
          </a:xfrm>
          <a:prstGeom prst="rect">
            <a:avLst/>
          </a:prstGeom>
          <a:ln>
            <a:headEnd/>
            <a:tailEnd/>
          </a:ln>
        </p:spPr>
        <p:style>
          <a:lnRef idx="3">
            <a:schemeClr val="lt1"/>
          </a:lnRef>
          <a:fillRef idx="1">
            <a:schemeClr val="accent2"/>
          </a:fillRef>
          <a:effectRef idx="1">
            <a:schemeClr val="accent2"/>
          </a:effectRef>
          <a:fontRef idx="minor">
            <a:schemeClr val="lt1"/>
          </a:fontRef>
        </p:style>
        <p:txBody>
          <a:bodyPr wrap="square">
            <a:spAutoFit/>
          </a:bodyPr>
          <a:lstStyle>
            <a:defPPr>
              <a:defRPr lang="en-US"/>
            </a:defPPr>
            <a:lvl1pPr algn="ctr">
              <a:spcBef>
                <a:spcPct val="50000"/>
              </a:spcBef>
              <a:defRPr b="1">
                <a:solidFill>
                  <a:schemeClr val="lt1"/>
                </a:solidFill>
                <a:latin typeface="+mn-lt"/>
                <a:cs typeface="Simplified Arabic" pitchFamily="2" charset="-78"/>
              </a:defRPr>
            </a:lvl1pPr>
            <a:lvl2pPr>
              <a:defRPr>
                <a:solidFill>
                  <a:schemeClr val="lt1"/>
                </a:solidFill>
                <a:latin typeface="+mn-lt"/>
                <a:cs typeface="+mn-cs"/>
              </a:defRPr>
            </a:lvl2pPr>
            <a:lvl3pPr>
              <a:defRPr>
                <a:solidFill>
                  <a:schemeClr val="lt1"/>
                </a:solidFill>
                <a:latin typeface="+mn-lt"/>
                <a:cs typeface="+mn-cs"/>
              </a:defRPr>
            </a:lvl3pPr>
            <a:lvl4pPr>
              <a:defRPr>
                <a:solidFill>
                  <a:schemeClr val="lt1"/>
                </a:solidFill>
                <a:latin typeface="+mn-lt"/>
                <a:cs typeface="+mn-cs"/>
              </a:defRPr>
            </a:lvl4pPr>
            <a:lvl5pPr>
              <a:defRPr>
                <a:solidFill>
                  <a:schemeClr val="lt1"/>
                </a:solidFill>
                <a:latin typeface="+mn-lt"/>
                <a:cs typeface="+mn-cs"/>
              </a:defRPr>
            </a:lvl5pPr>
            <a:lvl6pPr>
              <a:defRPr>
                <a:solidFill>
                  <a:schemeClr val="lt1"/>
                </a:solidFill>
                <a:latin typeface="+mn-lt"/>
                <a:cs typeface="+mn-cs"/>
              </a:defRPr>
            </a:lvl6pPr>
            <a:lvl7pPr>
              <a:defRPr>
                <a:solidFill>
                  <a:schemeClr val="lt1"/>
                </a:solidFill>
                <a:latin typeface="+mn-lt"/>
                <a:cs typeface="+mn-cs"/>
              </a:defRPr>
            </a:lvl7pPr>
            <a:lvl8pPr>
              <a:defRPr>
                <a:solidFill>
                  <a:schemeClr val="lt1"/>
                </a:solidFill>
                <a:latin typeface="+mn-lt"/>
                <a:cs typeface="+mn-cs"/>
              </a:defRPr>
            </a:lvl8pPr>
            <a:lvl9pPr>
              <a:defRPr>
                <a:solidFill>
                  <a:schemeClr val="lt1"/>
                </a:solidFill>
                <a:latin typeface="+mn-lt"/>
                <a:cs typeface="+mn-cs"/>
              </a:defRPr>
            </a:lvl9pPr>
          </a:lstStyle>
          <a:p>
            <a:pPr rtl="1" fontAlgn="base">
              <a:spcAft>
                <a:spcPct val="0"/>
              </a:spcAft>
            </a:pPr>
            <a:r>
              <a:rPr lang="ar-TN" dirty="0">
                <a:solidFill>
                  <a:srgbClr val="FFFFFF"/>
                </a:solidFill>
              </a:rPr>
              <a:t>الشروط الدنيا</a:t>
            </a:r>
            <a:endParaRPr lang="en-US" dirty="0">
              <a:solidFill>
                <a:srgbClr val="FFFFFF"/>
              </a:solidFill>
            </a:endParaRPr>
          </a:p>
        </p:txBody>
      </p:sp>
    </p:spTree>
    <p:extLst>
      <p:ext uri="{BB962C8B-B14F-4D97-AF65-F5344CB8AC3E}">
        <p14:creationId xmlns="" xmlns:p14="http://schemas.microsoft.com/office/powerpoint/2010/main" val="2062783234"/>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08560"/>
                                        </p:tgtEl>
                                        <p:attrNameLst>
                                          <p:attrName>style.visibility</p:attrName>
                                        </p:attrNameLst>
                                      </p:cBhvr>
                                      <p:to>
                                        <p:strVal val="visible"/>
                                      </p:to>
                                    </p:set>
                                    <p:animEffect transition="in" filter="slide(fromBottom)">
                                      <p:cBhvr>
                                        <p:cTn id="7" dur="500"/>
                                        <p:tgtEl>
                                          <p:spTgt spid="108560"/>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08559"/>
                                        </p:tgtEl>
                                        <p:attrNameLst>
                                          <p:attrName>style.visibility</p:attrName>
                                        </p:attrNameLst>
                                      </p:cBhvr>
                                      <p:to>
                                        <p:strVal val="visible"/>
                                      </p:to>
                                    </p:set>
                                    <p:animEffect transition="in" filter="slide(fromBottom)">
                                      <p:cBhvr>
                                        <p:cTn id="12" dur="500"/>
                                        <p:tgtEl>
                                          <p:spTgt spid="108559"/>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08558"/>
                                        </p:tgtEl>
                                        <p:attrNameLst>
                                          <p:attrName>style.visibility</p:attrName>
                                        </p:attrNameLst>
                                      </p:cBhvr>
                                      <p:to>
                                        <p:strVal val="visible"/>
                                      </p:to>
                                    </p:set>
                                    <p:animEffect transition="in" filter="slide(fromBottom)">
                                      <p:cBhvr>
                                        <p:cTn id="17" dur="500"/>
                                        <p:tgtEl>
                                          <p:spTgt spid="108558"/>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08556"/>
                                        </p:tgtEl>
                                        <p:attrNameLst>
                                          <p:attrName>style.visibility</p:attrName>
                                        </p:attrNameLst>
                                      </p:cBhvr>
                                      <p:to>
                                        <p:strVal val="visible"/>
                                      </p:to>
                                    </p:set>
                                    <p:animEffect transition="in" filter="slide(fromBottom)">
                                      <p:cBhvr>
                                        <p:cTn id="22" dur="500"/>
                                        <p:tgtEl>
                                          <p:spTgt spid="108556"/>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08562"/>
                                        </p:tgtEl>
                                        <p:attrNameLst>
                                          <p:attrName>style.visibility</p:attrName>
                                        </p:attrNameLst>
                                      </p:cBhvr>
                                      <p:to>
                                        <p:strVal val="visible"/>
                                      </p:to>
                                    </p:set>
                                    <p:animEffect transition="in" filter="slide(fromBottom)">
                                      <p:cBhvr>
                                        <p:cTn id="27" dur="500"/>
                                        <p:tgtEl>
                                          <p:spTgt spid="108562"/>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108561"/>
                                        </p:tgtEl>
                                        <p:attrNameLst>
                                          <p:attrName>style.visibility</p:attrName>
                                        </p:attrNameLst>
                                      </p:cBhvr>
                                      <p:to>
                                        <p:strVal val="visible"/>
                                      </p:to>
                                    </p:set>
                                    <p:animEffect transition="in" filter="slide(fromBottom)">
                                      <p:cBhvr>
                                        <p:cTn id="32" dur="500"/>
                                        <p:tgtEl>
                                          <p:spTgt spid="108561"/>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108566"/>
                                        </p:tgtEl>
                                        <p:attrNameLst>
                                          <p:attrName>style.visibility</p:attrName>
                                        </p:attrNameLst>
                                      </p:cBhvr>
                                      <p:to>
                                        <p:strVal val="visible"/>
                                      </p:to>
                                    </p:set>
                                    <p:animEffect transition="in" filter="slide(fromBottom)">
                                      <p:cBhvr>
                                        <p:cTn id="37" dur="500"/>
                                        <p:tgtEl>
                                          <p:spTgt spid="108566"/>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108567"/>
                                        </p:tgtEl>
                                        <p:attrNameLst>
                                          <p:attrName>style.visibility</p:attrName>
                                        </p:attrNameLst>
                                      </p:cBhvr>
                                      <p:to>
                                        <p:strVal val="visible"/>
                                      </p:to>
                                    </p:set>
                                    <p:animEffect transition="in" filter="slide(fromBottom)">
                                      <p:cBhvr>
                                        <p:cTn id="42" dur="500"/>
                                        <p:tgtEl>
                                          <p:spTgt spid="108567"/>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108564"/>
                                        </p:tgtEl>
                                        <p:attrNameLst>
                                          <p:attrName>style.visibility</p:attrName>
                                        </p:attrNameLst>
                                      </p:cBhvr>
                                      <p:to>
                                        <p:strVal val="visible"/>
                                      </p:to>
                                    </p:set>
                                    <p:animEffect transition="in" filter="slide(fromBottom)">
                                      <p:cBhvr>
                                        <p:cTn id="47" dur="500"/>
                                        <p:tgtEl>
                                          <p:spTgt spid="108564"/>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108563"/>
                                        </p:tgtEl>
                                        <p:attrNameLst>
                                          <p:attrName>style.visibility</p:attrName>
                                        </p:attrNameLst>
                                      </p:cBhvr>
                                      <p:to>
                                        <p:strVal val="visible"/>
                                      </p:to>
                                    </p:set>
                                    <p:animEffect transition="in" filter="slide(fromBottom)">
                                      <p:cBhvr>
                                        <p:cTn id="52" dur="500"/>
                                        <p:tgtEl>
                                          <p:spTgt spid="1085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56" grpId="0" animBg="1"/>
      <p:bldP spid="108558" grpId="0" animBg="1"/>
      <p:bldP spid="108559" grpId="0" animBg="1"/>
      <p:bldP spid="108560" grpId="0" animBg="1"/>
      <p:bldP spid="108561" grpId="0" animBg="1"/>
      <p:bldP spid="108562" grpId="0" animBg="1"/>
      <p:bldP spid="108563" grpId="0" animBg="1"/>
      <p:bldP spid="108564" grpId="0" animBg="1"/>
      <p:bldP spid="108566" grpId="0" animBg="1"/>
      <p:bldP spid="10856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366464" y="188640"/>
            <a:ext cx="8382000" cy="443198"/>
          </a:xfrm>
        </p:spPr>
        <p:txBody>
          <a:bodyPr numCol="1"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eaLnBrk="1" hangingPunct="1">
              <a:defRPr/>
            </a:pPr>
            <a:r>
              <a:rPr lang="ar-TN" sz="3200"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الشروط الدنيا المستوجبة (5)</a:t>
            </a:r>
            <a:endParaRPr lang="fr-FR" sz="3200"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09583" name="AutoShape 4">
            <a:hlinkClick r:id="rId2" action="ppaction://hlinksldjump" highlightClick="1"/>
          </p:cNvPr>
          <p:cNvSpPr>
            <a:spLocks noChangeArrowheads="1"/>
          </p:cNvSpPr>
          <p:nvPr/>
        </p:nvSpPr>
        <p:spPr bwMode="auto">
          <a:xfrm>
            <a:off x="8101013" y="6338888"/>
            <a:ext cx="0" cy="274637"/>
          </a:xfrm>
          <a:prstGeom prst="actionButtonForwardNext">
            <a:avLst/>
          </a:prstGeom>
          <a:solidFill>
            <a:srgbClr val="003366"/>
          </a:solidFill>
          <a:ln w="9525">
            <a:noFill/>
            <a:miter lim="800000"/>
            <a:headEnd/>
            <a:tailEnd/>
          </a:ln>
        </p:spPr>
        <p:txBody>
          <a:bodyPr wrap="none" lIns="0" tIns="0" rIns="0" bIns="0" anchor="ctr">
            <a:spAutoFit/>
          </a:bodyPr>
          <a:lstStyle/>
          <a:p>
            <a:pPr algn="r" rtl="1" fontAlgn="base">
              <a:spcBef>
                <a:spcPct val="0"/>
              </a:spcBef>
              <a:spcAft>
                <a:spcPct val="0"/>
              </a:spcAft>
            </a:pPr>
            <a:endParaRPr lang="fr-FR">
              <a:solidFill>
                <a:srgbClr val="000000"/>
              </a:solidFill>
              <a:latin typeface="Arial" charset="0"/>
              <a:cs typeface="Arial" charset="0"/>
            </a:endParaRPr>
          </a:p>
        </p:txBody>
      </p:sp>
      <p:sp>
        <p:nvSpPr>
          <p:cNvPr id="109584" name="AutoShape 5">
            <a:hlinkClick r:id="" action="ppaction://noaction" highlightClick="1"/>
          </p:cNvPr>
          <p:cNvSpPr>
            <a:spLocks noChangeArrowheads="1"/>
          </p:cNvSpPr>
          <p:nvPr/>
        </p:nvSpPr>
        <p:spPr bwMode="auto">
          <a:xfrm>
            <a:off x="5404459" y="6266880"/>
            <a:ext cx="0" cy="274637"/>
          </a:xfrm>
          <a:prstGeom prst="actionButtonForwardNext">
            <a:avLst/>
          </a:prstGeom>
          <a:solidFill>
            <a:srgbClr val="003366"/>
          </a:solidFill>
          <a:ln w="9525">
            <a:noFill/>
            <a:miter lim="800000"/>
            <a:headEnd/>
            <a:tailEnd/>
          </a:ln>
        </p:spPr>
        <p:txBody>
          <a:bodyPr wrap="none" lIns="0" tIns="0" rIns="0" bIns="0" anchor="ctr">
            <a:spAutoFit/>
          </a:bodyPr>
          <a:lstStyle/>
          <a:p>
            <a:pPr algn="r" rtl="1" fontAlgn="base">
              <a:spcBef>
                <a:spcPct val="0"/>
              </a:spcBef>
              <a:spcAft>
                <a:spcPct val="0"/>
              </a:spcAft>
            </a:pPr>
            <a:endParaRPr lang="fr-FR">
              <a:solidFill>
                <a:srgbClr val="000000"/>
              </a:solidFill>
              <a:latin typeface="Arial" charset="0"/>
              <a:cs typeface="Arial" charset="0"/>
            </a:endParaRPr>
          </a:p>
        </p:txBody>
      </p:sp>
      <p:sp>
        <p:nvSpPr>
          <p:cNvPr id="109589" name="Text Box 31"/>
          <p:cNvSpPr txBox="1">
            <a:spLocks noChangeArrowheads="1"/>
          </p:cNvSpPr>
          <p:nvPr/>
        </p:nvSpPr>
        <p:spPr bwMode="auto">
          <a:xfrm>
            <a:off x="5847594" y="699695"/>
            <a:ext cx="2405968" cy="376238"/>
          </a:xfrm>
          <a:prstGeom prst="rect">
            <a:avLst/>
          </a:prstGeom>
          <a:ln>
            <a:headEnd/>
            <a:tailEnd/>
          </a:ln>
        </p:spPr>
        <p:style>
          <a:lnRef idx="3">
            <a:schemeClr val="lt1"/>
          </a:lnRef>
          <a:fillRef idx="1">
            <a:schemeClr val="accent2"/>
          </a:fillRef>
          <a:effectRef idx="1">
            <a:schemeClr val="accent2"/>
          </a:effectRef>
          <a:fontRef idx="minor">
            <a:schemeClr val="lt1"/>
          </a:fontRef>
        </p:style>
        <p:txBody>
          <a:bodyPr wrap="square">
            <a:spAutoFit/>
          </a:bodyPr>
          <a:lstStyle/>
          <a:p>
            <a:pPr algn="ctr" rtl="1" fontAlgn="base">
              <a:spcBef>
                <a:spcPct val="50000"/>
              </a:spcBef>
              <a:spcAft>
                <a:spcPct val="0"/>
              </a:spcAft>
            </a:pPr>
            <a:r>
              <a:rPr lang="ar-TN" b="1">
                <a:solidFill>
                  <a:srgbClr val="FFFFFF"/>
                </a:solidFill>
                <a:cs typeface="Simplified Arabic" pitchFamily="2" charset="-78"/>
              </a:rPr>
              <a:t>الشروط الدنيا</a:t>
            </a:r>
            <a:endParaRPr lang="en-US" b="1">
              <a:solidFill>
                <a:srgbClr val="FFFFFF"/>
              </a:solidFill>
              <a:cs typeface="Simplified Arabic" pitchFamily="2" charset="-78"/>
            </a:endParaRPr>
          </a:p>
        </p:txBody>
      </p:sp>
      <p:sp>
        <p:nvSpPr>
          <p:cNvPr id="3" name="Rectangle 2"/>
          <p:cNvSpPr/>
          <p:nvPr/>
        </p:nvSpPr>
        <p:spPr>
          <a:xfrm>
            <a:off x="108449" y="2209895"/>
            <a:ext cx="5104327" cy="646331"/>
          </a:xfrm>
          <a:prstGeom prst="rect">
            <a:avLst/>
          </a:prstGeom>
          <a:ln/>
        </p:spPr>
        <p:style>
          <a:lnRef idx="2">
            <a:schemeClr val="accent4"/>
          </a:lnRef>
          <a:fillRef idx="1">
            <a:schemeClr val="lt1"/>
          </a:fillRef>
          <a:effectRef idx="0">
            <a:schemeClr val="accent4"/>
          </a:effectRef>
          <a:fontRef idx="minor">
            <a:schemeClr val="dk1"/>
          </a:fontRef>
        </p:style>
        <p:txBody>
          <a:bodyPr wrap="square">
            <a:spAutoFit/>
          </a:bodyPr>
          <a:lstStyle/>
          <a:p>
            <a:pPr algn="ctr" rtl="1" fontAlgn="base">
              <a:spcBef>
                <a:spcPct val="0"/>
              </a:spcBef>
              <a:spcAft>
                <a:spcPct val="0"/>
              </a:spcAft>
            </a:pPr>
            <a:r>
              <a:rPr lang="ar-TN" b="1" noProof="1" smtClean="0">
                <a:solidFill>
                  <a:srgbClr val="000000"/>
                </a:solidFill>
                <a:cs typeface="Times New Roman"/>
              </a:rPr>
              <a:t>ﻣﻀﻤﻮن ﻣﻦ ﻣﺪاوﻟﺔ ﻣﺠﻠﺲ اﻟﺠﻤﺎﻋﺔ اﻟﻤﺤﻠﻴﺔ ﺑﺨﺼﻮص اﻟﻤﻮاﻓﻘﺔ ﻋﻠﻰ ﻣﺸﺮوع ﻣﻴﺰاﻧﻴﺔ ﺳﻨﺔ اﻻﻧﺘﻔﺎع ﺑﺎﻟﻤﺴﺎﻋﺪة</a:t>
            </a:r>
            <a:endParaRPr lang="ar-TN" b="1" noProof="1">
              <a:solidFill>
                <a:srgbClr val="000000"/>
              </a:solidFill>
              <a:cs typeface="Times New Roman"/>
            </a:endParaRPr>
          </a:p>
        </p:txBody>
      </p:sp>
      <p:sp>
        <p:nvSpPr>
          <p:cNvPr id="24" name="Text Box 31"/>
          <p:cNvSpPr txBox="1">
            <a:spLocks noChangeArrowheads="1"/>
          </p:cNvSpPr>
          <p:nvPr/>
        </p:nvSpPr>
        <p:spPr bwMode="auto">
          <a:xfrm>
            <a:off x="1517960" y="748506"/>
            <a:ext cx="2405968" cy="376238"/>
          </a:xfrm>
          <a:prstGeom prst="rect">
            <a:avLst/>
          </a:prstGeom>
          <a:ln>
            <a:headEnd/>
            <a:tailEnd/>
          </a:ln>
        </p:spPr>
        <p:style>
          <a:lnRef idx="3">
            <a:schemeClr val="lt1"/>
          </a:lnRef>
          <a:fillRef idx="1">
            <a:schemeClr val="accent4"/>
          </a:fillRef>
          <a:effectRef idx="1">
            <a:schemeClr val="accent4"/>
          </a:effectRef>
          <a:fontRef idx="minor">
            <a:schemeClr val="lt1"/>
          </a:fontRef>
        </p:style>
        <p:txBody>
          <a:bodyPr wrap="square">
            <a:spAutoFit/>
          </a:bodyPr>
          <a:lstStyle/>
          <a:p>
            <a:pPr algn="ctr" rtl="1" fontAlgn="base">
              <a:spcBef>
                <a:spcPct val="50000"/>
              </a:spcBef>
              <a:spcAft>
                <a:spcPct val="0"/>
              </a:spcAft>
            </a:pPr>
            <a:r>
              <a:rPr lang="ar-TN" b="1" dirty="0" smtClean="0">
                <a:solidFill>
                  <a:srgbClr val="FFFFFF"/>
                </a:solidFill>
                <a:cs typeface="Simplified Arabic" pitchFamily="2" charset="-78"/>
              </a:rPr>
              <a:t>الاثباتات</a:t>
            </a:r>
            <a:endParaRPr lang="en-US" b="1" dirty="0">
              <a:solidFill>
                <a:srgbClr val="FFFFFF"/>
              </a:solidFill>
              <a:cs typeface="Simplified Arabic" pitchFamily="2" charset="-78"/>
            </a:endParaRPr>
          </a:p>
        </p:txBody>
      </p:sp>
      <p:sp>
        <p:nvSpPr>
          <p:cNvPr id="4" name="Rectangle 3"/>
          <p:cNvSpPr/>
          <p:nvPr/>
        </p:nvSpPr>
        <p:spPr>
          <a:xfrm>
            <a:off x="96563" y="2899976"/>
            <a:ext cx="5082750" cy="923330"/>
          </a:xfrm>
          <a:prstGeom prst="rect">
            <a:avLst/>
          </a:prstGeom>
          <a:ln/>
        </p:spPr>
        <p:style>
          <a:lnRef idx="2">
            <a:schemeClr val="accent4"/>
          </a:lnRef>
          <a:fillRef idx="1">
            <a:schemeClr val="lt1"/>
          </a:fillRef>
          <a:effectRef idx="0">
            <a:schemeClr val="accent4"/>
          </a:effectRef>
          <a:fontRef idx="minor">
            <a:schemeClr val="dk1"/>
          </a:fontRef>
        </p:style>
        <p:txBody>
          <a:bodyPr wrap="square">
            <a:spAutoFit/>
          </a:bodyPr>
          <a:lstStyle/>
          <a:p>
            <a:pPr algn="ctr" rtl="1" fontAlgn="base">
              <a:spcBef>
                <a:spcPct val="0"/>
              </a:spcBef>
              <a:spcAft>
                <a:spcPct val="0"/>
              </a:spcAft>
            </a:pPr>
            <a:r>
              <a:rPr lang="ar-TN" b="1" noProof="1" smtClean="0">
                <a:solidFill>
                  <a:srgbClr val="000000"/>
                </a:solidFill>
                <a:cs typeface="Times New Roman"/>
              </a:rPr>
              <a:t>ﻣﻀﻤﻮن ﻣﻦ ﻣﺪاوﻟﺔ ﻣﺠﻠﺲ اﻟﺠﻤﺎﻋﺔ اﻟﻤﺤﻠﻴﺔ ﺑﺨﺼﻮص اﻟﻤﺼﺎدﻗﺔ ﻋﻠﻰ اﻟﺒﺮﻧﺎﻣﺞ اﻻﺳﺘﺜﻤﺎري اﻟﺴﻨﻮي ﻣﺼﺤﻮﺑﺎ ﺑﻨﺴﺨﺔ ﻣﻦ ﻫﺬا اﻟﺒﺮﻧﺎﻣﺞ وﺑﺈﺛﺒﺎﺗﺎت اﻋﺘﻤﺎد اﻟﻤﻨﻬﺞ اﻟﺘﺸﺎرﻛﻲ ﻋﻨﺪ إﻋﺪاده</a:t>
            </a:r>
            <a:endParaRPr lang="ar-TN" b="1" noProof="1">
              <a:solidFill>
                <a:srgbClr val="000000"/>
              </a:solidFill>
              <a:cs typeface="Times New Roman"/>
            </a:endParaRPr>
          </a:p>
        </p:txBody>
      </p:sp>
      <p:sp>
        <p:nvSpPr>
          <p:cNvPr id="5" name="Rectangle 4"/>
          <p:cNvSpPr/>
          <p:nvPr/>
        </p:nvSpPr>
        <p:spPr>
          <a:xfrm>
            <a:off x="94685" y="4929198"/>
            <a:ext cx="5112122" cy="923330"/>
          </a:xfrm>
          <a:prstGeom prst="rect">
            <a:avLst/>
          </a:prstGeom>
          <a:ln/>
        </p:spPr>
        <p:style>
          <a:lnRef idx="2">
            <a:schemeClr val="accent4"/>
          </a:lnRef>
          <a:fillRef idx="1">
            <a:schemeClr val="lt1"/>
          </a:fillRef>
          <a:effectRef idx="0">
            <a:schemeClr val="accent4"/>
          </a:effectRef>
          <a:fontRef idx="minor">
            <a:schemeClr val="dk1"/>
          </a:fontRef>
        </p:style>
        <p:txBody>
          <a:bodyPr wrap="square">
            <a:spAutoFit/>
          </a:bodyPr>
          <a:lstStyle/>
          <a:p>
            <a:pPr algn="ctr" rtl="1" fontAlgn="base">
              <a:spcBef>
                <a:spcPct val="0"/>
              </a:spcBef>
              <a:spcAft>
                <a:spcPct val="0"/>
              </a:spcAft>
            </a:pPr>
            <a:r>
              <a:rPr lang="ar-TN" b="1" noProof="1" smtClean="0">
                <a:solidFill>
                  <a:srgbClr val="000000"/>
                </a:solidFill>
                <a:cs typeface="Times New Roman"/>
              </a:rPr>
              <a:t>ﻧﺴﺨﺔ أﺻﻠﻴﺔ ﻣﻦ اﻻﺗﻔﺎﻗﻴﺔ ﻣﻤﻀﺎة ﻣﻦ ﻗﺒﻞ رﺋﻴﺲ اﻟﺠﻤﺎﻋﺔ اﻟﻤﺤﻠﻴﺔ وﻣﺼﺤﻮﺑﺔ ﺑﻤﺪاوﻟﺔ ﻣﺠﻠﺲ اﻟﺠﻤﺎﻋﺔ اﻟﻤﺤﻠﻴﺔ ﺑﺨﺼﻮص اﻟﻤﺼﺎدﻗﺔ ﻋﻠﻴﻬﺎ</a:t>
            </a:r>
            <a:endParaRPr lang="ar-TN" b="1" noProof="1">
              <a:solidFill>
                <a:srgbClr val="000000"/>
              </a:solidFill>
              <a:cs typeface="Times New Roman"/>
            </a:endParaRPr>
          </a:p>
        </p:txBody>
      </p:sp>
      <p:sp>
        <p:nvSpPr>
          <p:cNvPr id="6" name="Rectangle 5"/>
          <p:cNvSpPr/>
          <p:nvPr/>
        </p:nvSpPr>
        <p:spPr>
          <a:xfrm>
            <a:off x="105054" y="3929066"/>
            <a:ext cx="5112122" cy="923330"/>
          </a:xfrm>
          <a:prstGeom prst="rect">
            <a:avLst/>
          </a:prstGeom>
          <a:ln/>
        </p:spPr>
        <p:style>
          <a:lnRef idx="2">
            <a:schemeClr val="accent4"/>
          </a:lnRef>
          <a:fillRef idx="1">
            <a:schemeClr val="lt1"/>
          </a:fillRef>
          <a:effectRef idx="0">
            <a:schemeClr val="accent4"/>
          </a:effectRef>
          <a:fontRef idx="minor">
            <a:schemeClr val="dk1"/>
          </a:fontRef>
        </p:style>
        <p:txBody>
          <a:bodyPr wrap="square">
            <a:spAutoFit/>
          </a:bodyPr>
          <a:lstStyle/>
          <a:p>
            <a:pPr algn="ctr" rtl="1" fontAlgn="base">
              <a:spcBef>
                <a:spcPct val="0"/>
              </a:spcBef>
              <a:spcAft>
                <a:spcPct val="0"/>
              </a:spcAft>
            </a:pPr>
            <a:r>
              <a:rPr lang="ar-TN" b="1" noProof="1" smtClean="0">
                <a:solidFill>
                  <a:srgbClr val="000000"/>
                </a:solidFill>
                <a:cs typeface="Times New Roman"/>
              </a:rPr>
              <a:t>ﻣﺴﺘﺨﺮج ﻣﻦ اﻟﻤﻮﻗﻊ اﻟﻮﻃﻨﻲ ﻟﻠﺼﻔﻘﺎت اﻟﻌﻤﻮﻣﻴﺔ ﻳﺜﺒﺖ ﻗﻴﺎم اﻟﺠﻤﺎﻋﺔ اﻟﻤﺤﻠﻴﺔ ﺑﺈﺷﻬﺎر ﻣﺨﻄﻄﻬﺎ اﻟﺘﻘﺪﻳﺮي اﻟﺴﻨﻮي ﻹﺑﺮام اﻟﺼﻔﻘﺎت</a:t>
            </a:r>
          </a:p>
          <a:p>
            <a:pPr algn="ctr" rtl="1" fontAlgn="base">
              <a:spcBef>
                <a:spcPct val="0"/>
              </a:spcBef>
              <a:spcAft>
                <a:spcPct val="0"/>
              </a:spcAft>
            </a:pPr>
            <a:endParaRPr lang="fr-FR" b="1" dirty="0">
              <a:solidFill>
                <a:srgbClr val="000000"/>
              </a:solidFill>
            </a:endParaRPr>
          </a:p>
        </p:txBody>
      </p:sp>
      <p:sp>
        <p:nvSpPr>
          <p:cNvPr id="7" name="Rectangle 6"/>
          <p:cNvSpPr/>
          <p:nvPr/>
        </p:nvSpPr>
        <p:spPr>
          <a:xfrm>
            <a:off x="107950" y="1209526"/>
            <a:ext cx="5112122" cy="923330"/>
          </a:xfrm>
          <a:prstGeom prst="rect">
            <a:avLst/>
          </a:prstGeom>
          <a:ln/>
        </p:spPr>
        <p:style>
          <a:lnRef idx="2">
            <a:schemeClr val="accent4"/>
          </a:lnRef>
          <a:fillRef idx="1">
            <a:schemeClr val="lt1"/>
          </a:fillRef>
          <a:effectRef idx="0">
            <a:schemeClr val="accent4"/>
          </a:effectRef>
          <a:fontRef idx="minor">
            <a:schemeClr val="dk1"/>
          </a:fontRef>
        </p:style>
        <p:txBody>
          <a:bodyPr wrap="square">
            <a:spAutoFit/>
          </a:bodyPr>
          <a:lstStyle/>
          <a:p>
            <a:pPr algn="ctr" rtl="1" fontAlgn="base">
              <a:spcBef>
                <a:spcPct val="0"/>
              </a:spcBef>
              <a:spcAft>
                <a:spcPct val="0"/>
              </a:spcAft>
            </a:pPr>
            <a:r>
              <a:rPr lang="ar-TN" b="1" noProof="1" smtClean="0">
                <a:solidFill>
                  <a:srgbClr val="000000"/>
                </a:solidFill>
                <a:cs typeface="Times New Roman"/>
              </a:rPr>
              <a:t>ﻧﺴﺨﺔ ﻣﻦ وﺛﻴﻘﺔ إﺣﺎﻟﺔ اﻟﺤﺴﺎﺑﺎت اﻟﻤﺎﻟﻴﺔ إﻟﻰ سلطة الإشراف ﻣﺼﺤﻮﺑﺔ ﺑﻤﻀﻤﻮن ﻣﺪاوﻟﺔ ﻣﺠﻠﺲ اﻟﺠﻤﺎﻋﺔ اﻟﻤﺤﻠﻴﺔ ﺣﻮل اﻟﻤﺼﺎدﻗﺔ ﻋﻠﻰ ﻫﺬه اﻟﺤﺴﺎﺑﺎت</a:t>
            </a:r>
            <a:endParaRPr lang="ar-TN" b="1" noProof="1">
              <a:solidFill>
                <a:srgbClr val="000000"/>
              </a:solidFill>
              <a:cs typeface="Times New Roman"/>
            </a:endParaRPr>
          </a:p>
        </p:txBody>
      </p:sp>
      <p:sp>
        <p:nvSpPr>
          <p:cNvPr id="18" name="Text Box 14"/>
          <p:cNvSpPr txBox="1">
            <a:spLocks noChangeArrowheads="1"/>
          </p:cNvSpPr>
          <p:nvPr/>
        </p:nvSpPr>
        <p:spPr bwMode="auto">
          <a:xfrm>
            <a:off x="5365893" y="2206605"/>
            <a:ext cx="3602329" cy="646331"/>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algn="just" rtl="1" fontAlgn="base">
              <a:spcBef>
                <a:spcPct val="50000"/>
              </a:spcBef>
              <a:spcAft>
                <a:spcPct val="0"/>
              </a:spcAft>
            </a:pPr>
            <a:r>
              <a:rPr lang="ar-TN" b="1" dirty="0">
                <a:solidFill>
                  <a:srgbClr val="000000"/>
                </a:solidFill>
                <a:latin typeface="Simplified Arabic" pitchFamily="18" charset="-78"/>
                <a:cs typeface="Times New Roman"/>
              </a:rPr>
              <a:t>المصادقة على</a:t>
            </a:r>
            <a:r>
              <a:rPr lang="ar-TN" b="1" dirty="0">
                <a:solidFill>
                  <a:srgbClr val="0070C0"/>
                </a:solidFill>
                <a:latin typeface="Simplified Arabic" pitchFamily="18" charset="-78"/>
                <a:cs typeface="Times New Roman"/>
              </a:rPr>
              <a:t> </a:t>
            </a:r>
            <a:r>
              <a:rPr lang="ar-TN" b="1" dirty="0">
                <a:solidFill>
                  <a:srgbClr val="EE1227"/>
                </a:solidFill>
                <a:latin typeface="Simplified Arabic" pitchFamily="18" charset="-78"/>
                <a:cs typeface="Times New Roman"/>
              </a:rPr>
              <a:t>ميزانية الجماعة المحلية</a:t>
            </a:r>
            <a:r>
              <a:rPr lang="ar-TN" b="1" dirty="0">
                <a:solidFill>
                  <a:srgbClr val="0070C0"/>
                </a:solidFill>
                <a:latin typeface="Simplified Arabic" pitchFamily="18" charset="-78"/>
                <a:cs typeface="Times New Roman"/>
              </a:rPr>
              <a:t> </a:t>
            </a:r>
            <a:r>
              <a:rPr lang="ar-TN" b="1" dirty="0">
                <a:solidFill>
                  <a:srgbClr val="000000"/>
                </a:solidFill>
                <a:latin typeface="Simplified Arabic" pitchFamily="18" charset="-78"/>
                <a:cs typeface="Times New Roman"/>
              </a:rPr>
              <a:t>من قبل مجلسها</a:t>
            </a:r>
            <a:endParaRPr lang="en-US" b="1" dirty="0">
              <a:solidFill>
                <a:srgbClr val="000000"/>
              </a:solidFill>
              <a:latin typeface="Simplified Arabic" pitchFamily="18" charset="-78"/>
            </a:endParaRPr>
          </a:p>
        </p:txBody>
      </p:sp>
      <p:sp>
        <p:nvSpPr>
          <p:cNvPr id="19" name="Text Box 16"/>
          <p:cNvSpPr txBox="1">
            <a:spLocks noChangeArrowheads="1"/>
          </p:cNvSpPr>
          <p:nvPr/>
        </p:nvSpPr>
        <p:spPr bwMode="auto">
          <a:xfrm>
            <a:off x="5364088" y="1196752"/>
            <a:ext cx="3600525" cy="92333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algn="just" rtl="1" fontAlgn="base">
              <a:spcBef>
                <a:spcPct val="50000"/>
              </a:spcBef>
              <a:spcAft>
                <a:spcPct val="0"/>
              </a:spcAft>
            </a:pPr>
            <a:r>
              <a:rPr lang="ar-TN" b="1" dirty="0" smtClean="0">
                <a:solidFill>
                  <a:srgbClr val="000000"/>
                </a:solidFill>
                <a:latin typeface="Simplified Arabic" pitchFamily="18" charset="-78"/>
                <a:cs typeface="Times New Roman"/>
              </a:rPr>
              <a:t>موافاة سلطة الإشراف </a:t>
            </a:r>
            <a:r>
              <a:rPr lang="ar-TN" b="1" dirty="0" smtClean="0">
                <a:solidFill>
                  <a:srgbClr val="FF0000"/>
                </a:solidFill>
                <a:latin typeface="Simplified Arabic" pitchFamily="18" charset="-78"/>
                <a:cs typeface="Times New Roman"/>
              </a:rPr>
              <a:t>ب</a:t>
            </a:r>
            <a:r>
              <a:rPr lang="ar-TN" b="1" dirty="0" smtClean="0">
                <a:solidFill>
                  <a:srgbClr val="EE1227"/>
                </a:solidFill>
                <a:latin typeface="Simplified Arabic" pitchFamily="18" charset="-78"/>
                <a:cs typeface="Times New Roman"/>
              </a:rPr>
              <a:t>الحسابات </a:t>
            </a:r>
            <a:r>
              <a:rPr lang="ar-TN" b="1" dirty="0">
                <a:solidFill>
                  <a:srgbClr val="EE1227"/>
                </a:solidFill>
                <a:latin typeface="Simplified Arabic" pitchFamily="18" charset="-78"/>
                <a:cs typeface="Times New Roman"/>
              </a:rPr>
              <a:t>المالية</a:t>
            </a:r>
            <a:r>
              <a:rPr lang="ar-TN" b="1" dirty="0">
                <a:solidFill>
                  <a:srgbClr val="0070C0"/>
                </a:solidFill>
                <a:latin typeface="Simplified Arabic" pitchFamily="18" charset="-78"/>
                <a:cs typeface="Times New Roman"/>
              </a:rPr>
              <a:t> </a:t>
            </a:r>
            <a:r>
              <a:rPr lang="ar-TN" b="1" dirty="0">
                <a:solidFill>
                  <a:srgbClr val="000000"/>
                </a:solidFill>
                <a:latin typeface="Simplified Arabic" pitchFamily="18" charset="-78"/>
                <a:cs typeface="Times New Roman"/>
              </a:rPr>
              <a:t>للجماعة المحلية المتعلقة</a:t>
            </a:r>
            <a:r>
              <a:rPr lang="ar-TN" b="1" dirty="0">
                <a:solidFill>
                  <a:srgbClr val="0070C0"/>
                </a:solidFill>
                <a:latin typeface="Simplified Arabic" pitchFamily="18" charset="-78"/>
                <a:cs typeface="Times New Roman"/>
              </a:rPr>
              <a:t> </a:t>
            </a:r>
            <a:r>
              <a:rPr lang="ar-TN" b="1" dirty="0">
                <a:solidFill>
                  <a:srgbClr val="EE1227"/>
                </a:solidFill>
                <a:latin typeface="Simplified Arabic" pitchFamily="18" charset="-78"/>
                <a:cs typeface="Times New Roman"/>
              </a:rPr>
              <a:t>بالسنة </a:t>
            </a:r>
            <a:r>
              <a:rPr lang="ar-TN" b="1" dirty="0" smtClean="0">
                <a:solidFill>
                  <a:srgbClr val="EE1227"/>
                </a:solidFill>
                <a:latin typeface="Simplified Arabic" pitchFamily="18" charset="-78"/>
                <a:cs typeface="Times New Roman"/>
              </a:rPr>
              <a:t>المنقضية</a:t>
            </a:r>
            <a:endParaRPr lang="fr-FR" b="1" dirty="0" smtClean="0">
              <a:solidFill>
                <a:srgbClr val="000000"/>
              </a:solidFill>
              <a:latin typeface="Simplified Arabic" pitchFamily="18" charset="-78"/>
            </a:endParaRPr>
          </a:p>
          <a:p>
            <a:pPr algn="just" rtl="1" fontAlgn="base">
              <a:spcBef>
                <a:spcPct val="50000"/>
              </a:spcBef>
              <a:spcAft>
                <a:spcPct val="0"/>
              </a:spcAft>
            </a:pPr>
            <a:endParaRPr lang="en-US" sz="1200" b="1" dirty="0">
              <a:solidFill>
                <a:srgbClr val="000000"/>
              </a:solidFill>
              <a:latin typeface="Simplified Arabic" pitchFamily="18" charset="-78"/>
            </a:endParaRPr>
          </a:p>
        </p:txBody>
      </p:sp>
      <p:sp>
        <p:nvSpPr>
          <p:cNvPr id="20" name="Text Box 18"/>
          <p:cNvSpPr txBox="1">
            <a:spLocks noChangeArrowheads="1"/>
          </p:cNvSpPr>
          <p:nvPr/>
        </p:nvSpPr>
        <p:spPr bwMode="auto">
          <a:xfrm>
            <a:off x="5365893" y="2905860"/>
            <a:ext cx="3600525" cy="92333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algn="just" rtl="1" fontAlgn="base">
              <a:spcBef>
                <a:spcPct val="50000"/>
              </a:spcBef>
              <a:spcAft>
                <a:spcPct val="0"/>
              </a:spcAft>
            </a:pPr>
            <a:r>
              <a:rPr lang="ar-TN" b="1" dirty="0" smtClean="0">
                <a:solidFill>
                  <a:srgbClr val="000000"/>
                </a:solidFill>
                <a:latin typeface="Simplified Arabic" pitchFamily="18" charset="-78"/>
                <a:cs typeface="Times New Roman"/>
              </a:rPr>
              <a:t>المصادقة </a:t>
            </a:r>
            <a:r>
              <a:rPr lang="ar-TN" b="1" dirty="0">
                <a:solidFill>
                  <a:srgbClr val="000000"/>
                </a:solidFill>
                <a:latin typeface="Simplified Arabic" pitchFamily="18" charset="-78"/>
                <a:cs typeface="Times New Roman"/>
              </a:rPr>
              <a:t>من قبل مجلس الجماعة المحلية على</a:t>
            </a:r>
            <a:r>
              <a:rPr lang="ar-TN" b="1" dirty="0">
                <a:solidFill>
                  <a:srgbClr val="0070C0"/>
                </a:solidFill>
                <a:latin typeface="Simplified Arabic" pitchFamily="18" charset="-78"/>
                <a:cs typeface="Times New Roman"/>
              </a:rPr>
              <a:t> </a:t>
            </a:r>
            <a:r>
              <a:rPr lang="ar-TN" b="1" dirty="0">
                <a:solidFill>
                  <a:srgbClr val="EE1227"/>
                </a:solidFill>
                <a:latin typeface="Simplified Arabic" pitchFamily="18" charset="-78"/>
                <a:cs typeface="Times New Roman"/>
              </a:rPr>
              <a:t>البرنامج الاستثماري السنوي</a:t>
            </a:r>
            <a:r>
              <a:rPr lang="ar-TN" b="1" dirty="0">
                <a:solidFill>
                  <a:srgbClr val="0070C0"/>
                </a:solidFill>
                <a:latin typeface="Simplified Arabic" pitchFamily="18" charset="-78"/>
                <a:cs typeface="Times New Roman"/>
              </a:rPr>
              <a:t> </a:t>
            </a:r>
            <a:r>
              <a:rPr lang="ar-TN" b="1" dirty="0">
                <a:solidFill>
                  <a:srgbClr val="000000"/>
                </a:solidFill>
                <a:latin typeface="Simplified Arabic" pitchFamily="18" charset="-78"/>
                <a:cs typeface="Times New Roman"/>
              </a:rPr>
              <a:t>المعد وفقا</a:t>
            </a:r>
            <a:r>
              <a:rPr lang="ar-TN" b="1" dirty="0">
                <a:solidFill>
                  <a:srgbClr val="0070C0"/>
                </a:solidFill>
                <a:latin typeface="Simplified Arabic" pitchFamily="18" charset="-78"/>
                <a:cs typeface="Times New Roman"/>
              </a:rPr>
              <a:t> </a:t>
            </a:r>
            <a:r>
              <a:rPr lang="ar-TN" b="1" dirty="0">
                <a:solidFill>
                  <a:srgbClr val="EE1227"/>
                </a:solidFill>
                <a:latin typeface="Simplified Arabic" pitchFamily="18" charset="-78"/>
                <a:cs typeface="Times New Roman"/>
              </a:rPr>
              <a:t>لمنهجية تشاركية مقبولة</a:t>
            </a:r>
            <a:endParaRPr lang="en-US" b="1" dirty="0">
              <a:solidFill>
                <a:srgbClr val="EE1227"/>
              </a:solidFill>
              <a:latin typeface="Simplified Arabic" pitchFamily="18" charset="-78"/>
            </a:endParaRPr>
          </a:p>
        </p:txBody>
      </p:sp>
      <p:sp>
        <p:nvSpPr>
          <p:cNvPr id="21" name="Text Box 20"/>
          <p:cNvSpPr txBox="1">
            <a:spLocks noChangeArrowheads="1"/>
          </p:cNvSpPr>
          <p:nvPr/>
        </p:nvSpPr>
        <p:spPr bwMode="auto">
          <a:xfrm>
            <a:off x="5365893" y="3929066"/>
            <a:ext cx="3600525" cy="92333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algn="just" rtl="1" fontAlgn="base">
              <a:spcBef>
                <a:spcPct val="50000"/>
              </a:spcBef>
              <a:spcAft>
                <a:spcPct val="0"/>
              </a:spcAft>
            </a:pPr>
            <a:r>
              <a:rPr lang="ar-TN" b="1" dirty="0">
                <a:solidFill>
                  <a:srgbClr val="EE1227"/>
                </a:solidFill>
                <a:latin typeface="Simplified Arabic" pitchFamily="18" charset="-78"/>
                <a:cs typeface="Times New Roman"/>
              </a:rPr>
              <a:t>إشهار المخطط التقديري السنوي لإبرام الصفقات العمومية</a:t>
            </a:r>
            <a:r>
              <a:rPr lang="ar-TN" b="1" dirty="0">
                <a:solidFill>
                  <a:srgbClr val="0070C0"/>
                </a:solidFill>
                <a:latin typeface="Simplified Arabic" pitchFamily="18" charset="-78"/>
                <a:cs typeface="Times New Roman"/>
              </a:rPr>
              <a:t> </a:t>
            </a:r>
            <a:r>
              <a:rPr lang="ar-TN" b="1" dirty="0">
                <a:solidFill>
                  <a:srgbClr val="000000"/>
                </a:solidFill>
                <a:latin typeface="Simplified Arabic" pitchFamily="18" charset="-78"/>
                <a:cs typeface="Times New Roman"/>
              </a:rPr>
              <a:t>من قبل الجماعة المحلية على الموقع الوطني للصفقات</a:t>
            </a:r>
            <a:endParaRPr lang="en-US" b="1" dirty="0">
              <a:solidFill>
                <a:srgbClr val="000000"/>
              </a:solidFill>
              <a:latin typeface="Simplified Arabic" pitchFamily="18" charset="-78"/>
            </a:endParaRPr>
          </a:p>
        </p:txBody>
      </p:sp>
      <p:sp>
        <p:nvSpPr>
          <p:cNvPr id="22" name="Text Box 22"/>
          <p:cNvSpPr txBox="1">
            <a:spLocks noChangeArrowheads="1"/>
          </p:cNvSpPr>
          <p:nvPr/>
        </p:nvSpPr>
        <p:spPr bwMode="auto">
          <a:xfrm>
            <a:off x="5365893" y="4929198"/>
            <a:ext cx="3600525" cy="92333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algn="just" rtl="1" fontAlgn="base">
              <a:spcBef>
                <a:spcPct val="50000"/>
              </a:spcBef>
              <a:spcAft>
                <a:spcPct val="0"/>
              </a:spcAft>
            </a:pPr>
            <a:r>
              <a:rPr lang="ar-TN" b="1" dirty="0">
                <a:solidFill>
                  <a:srgbClr val="EE1227"/>
                </a:solidFill>
                <a:latin typeface="Simplified Arabic" pitchFamily="18" charset="-78"/>
                <a:cs typeface="Times New Roman"/>
              </a:rPr>
              <a:t>إمضاء الاتفاقية الضابطة لمسؤوليات الدولة</a:t>
            </a:r>
            <a:r>
              <a:rPr lang="ar-TN" b="1" dirty="0">
                <a:solidFill>
                  <a:srgbClr val="0070C0"/>
                </a:solidFill>
                <a:latin typeface="Simplified Arabic" pitchFamily="18" charset="-78"/>
                <a:cs typeface="Times New Roman"/>
              </a:rPr>
              <a:t> </a:t>
            </a:r>
            <a:r>
              <a:rPr lang="ar-TN" b="1" dirty="0">
                <a:solidFill>
                  <a:srgbClr val="000000"/>
                </a:solidFill>
                <a:latin typeface="Simplified Arabic" pitchFamily="18" charset="-78"/>
                <a:cs typeface="Times New Roman"/>
              </a:rPr>
              <a:t>ممثلة في صندوق القروض ومساعدة الجماعات المحلية والجماعة المحلية المعنية</a:t>
            </a:r>
            <a:endParaRPr lang="en-US" b="1" dirty="0">
              <a:solidFill>
                <a:srgbClr val="000000"/>
              </a:solidFill>
              <a:latin typeface="Simplified Arabic" pitchFamily="18" charset="-78"/>
            </a:endParaRPr>
          </a:p>
        </p:txBody>
      </p:sp>
    </p:spTree>
    <p:extLst>
      <p:ext uri="{BB962C8B-B14F-4D97-AF65-F5344CB8AC3E}">
        <p14:creationId xmlns="" xmlns:p14="http://schemas.microsoft.com/office/powerpoint/2010/main" val="700165069"/>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barn(inVertical)">
                                      <p:cBhvr>
                                        <p:cTn id="25" dur="5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p:cTn id="30" dur="500" fill="hold"/>
                                        <p:tgtEl>
                                          <p:spTgt spid="4"/>
                                        </p:tgtEl>
                                        <p:attrNameLst>
                                          <p:attrName>ppt_w</p:attrName>
                                        </p:attrNameLst>
                                      </p:cBhvr>
                                      <p:tavLst>
                                        <p:tav tm="0">
                                          <p:val>
                                            <p:fltVal val="0"/>
                                          </p:val>
                                        </p:tav>
                                        <p:tav tm="100000">
                                          <p:val>
                                            <p:strVal val="#ppt_w"/>
                                          </p:val>
                                        </p:tav>
                                      </p:tavLst>
                                    </p:anim>
                                    <p:anim calcmode="lin" valueType="num">
                                      <p:cBhvr>
                                        <p:cTn id="31" dur="500" fill="hold"/>
                                        <p:tgtEl>
                                          <p:spTgt spid="4"/>
                                        </p:tgtEl>
                                        <p:attrNameLst>
                                          <p:attrName>ppt_h</p:attrName>
                                        </p:attrNameLst>
                                      </p:cBhvr>
                                      <p:tavLst>
                                        <p:tav tm="0">
                                          <p:val>
                                            <p:fltVal val="0"/>
                                          </p:val>
                                        </p:tav>
                                        <p:tav tm="100000">
                                          <p:val>
                                            <p:strVal val="#ppt_h"/>
                                          </p:val>
                                        </p:tav>
                                      </p:tavLst>
                                    </p:anim>
                                    <p:animEffect transition="in" filter="fade">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wheel(1)">
                                      <p:cBhvr>
                                        <p:cTn id="37" dur="200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31" presetClass="entr" presetSubtype="0"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p:cTn id="42" dur="1000" fill="hold"/>
                                        <p:tgtEl>
                                          <p:spTgt spid="6"/>
                                        </p:tgtEl>
                                        <p:attrNameLst>
                                          <p:attrName>ppt_w</p:attrName>
                                        </p:attrNameLst>
                                      </p:cBhvr>
                                      <p:tavLst>
                                        <p:tav tm="0">
                                          <p:val>
                                            <p:fltVal val="0"/>
                                          </p:val>
                                        </p:tav>
                                        <p:tav tm="100000">
                                          <p:val>
                                            <p:strVal val="#ppt_w"/>
                                          </p:val>
                                        </p:tav>
                                      </p:tavLst>
                                    </p:anim>
                                    <p:anim calcmode="lin" valueType="num">
                                      <p:cBhvr>
                                        <p:cTn id="43" dur="1000" fill="hold"/>
                                        <p:tgtEl>
                                          <p:spTgt spid="6"/>
                                        </p:tgtEl>
                                        <p:attrNameLst>
                                          <p:attrName>ppt_h</p:attrName>
                                        </p:attrNameLst>
                                      </p:cBhvr>
                                      <p:tavLst>
                                        <p:tav tm="0">
                                          <p:val>
                                            <p:fltVal val="0"/>
                                          </p:val>
                                        </p:tav>
                                        <p:tav tm="100000">
                                          <p:val>
                                            <p:strVal val="#ppt_h"/>
                                          </p:val>
                                        </p:tav>
                                      </p:tavLst>
                                    </p:anim>
                                    <p:anim calcmode="lin" valueType="num">
                                      <p:cBhvr>
                                        <p:cTn id="44" dur="1000" fill="hold"/>
                                        <p:tgtEl>
                                          <p:spTgt spid="6"/>
                                        </p:tgtEl>
                                        <p:attrNameLst>
                                          <p:attrName>style.rotation</p:attrName>
                                        </p:attrNameLst>
                                      </p:cBhvr>
                                      <p:tavLst>
                                        <p:tav tm="0">
                                          <p:val>
                                            <p:fltVal val="90"/>
                                          </p:val>
                                        </p:tav>
                                        <p:tav tm="100000">
                                          <p:val>
                                            <p:fltVal val="0"/>
                                          </p:val>
                                        </p:tav>
                                      </p:tavLst>
                                    </p:anim>
                                    <p:animEffect transition="in" filter="fade">
                                      <p:cBhvr>
                                        <p:cTn id="4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Afficher l'image d'origine"/>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27296" r="26569"/>
          <a:stretch>
            <a:fillRect/>
          </a:stretch>
        </p:blipFill>
        <p:spPr bwMode="auto">
          <a:xfrm>
            <a:off x="7993083" y="-71462"/>
            <a:ext cx="638175" cy="836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ZoneTexte 8"/>
          <p:cNvSpPr txBox="1">
            <a:spLocks noChangeArrowheads="1"/>
          </p:cNvSpPr>
          <p:nvPr/>
        </p:nvSpPr>
        <p:spPr bwMode="auto">
          <a:xfrm>
            <a:off x="7500958" y="765151"/>
            <a:ext cx="158432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TN" sz="1400" dirty="0">
                <a:latin typeface="Sakkal Majalla" pitchFamily="2" charset="-78"/>
                <a:cs typeface="Sakkal Majalla" pitchFamily="2" charset="-78"/>
              </a:rPr>
              <a:t>الجمهورية التونسية </a:t>
            </a:r>
          </a:p>
          <a:p>
            <a:pPr algn="ctr" rtl="1" eaLnBrk="1" hangingPunct="1"/>
            <a:r>
              <a:rPr lang="ar-TN" sz="1400" dirty="0">
                <a:latin typeface="Sakkal Majalla" pitchFamily="2" charset="-78"/>
                <a:cs typeface="Sakkal Majalla" pitchFamily="2" charset="-78"/>
              </a:rPr>
              <a:t>وزارة ا</a:t>
            </a:r>
            <a:r>
              <a:rPr lang="ar-DZ" sz="1400" dirty="0">
                <a:latin typeface="Sakkal Majalla" pitchFamily="2" charset="-78"/>
                <a:cs typeface="Sakkal Majalla" pitchFamily="2" charset="-78"/>
              </a:rPr>
              <a:t>لشؤون المحلية</a:t>
            </a:r>
            <a:r>
              <a:rPr lang="ar-TN" sz="1400" dirty="0">
                <a:latin typeface="Sakkal Majalla" pitchFamily="2" charset="-78"/>
                <a:cs typeface="Sakkal Majalla" pitchFamily="2" charset="-78"/>
              </a:rPr>
              <a:t> </a:t>
            </a:r>
            <a:endParaRPr lang="fr-FR" sz="1400" dirty="0">
              <a:latin typeface="Sakkal Majalla" pitchFamily="2" charset="-78"/>
              <a:cs typeface="Sakkal Majalla" pitchFamily="2" charset="-78"/>
            </a:endParaRPr>
          </a:p>
        </p:txBody>
      </p:sp>
      <p:sp>
        <p:nvSpPr>
          <p:cNvPr id="9" name="ZoneTexte 8"/>
          <p:cNvSpPr txBox="1"/>
          <p:nvPr/>
        </p:nvSpPr>
        <p:spPr>
          <a:xfrm>
            <a:off x="2358542" y="71414"/>
            <a:ext cx="4176463" cy="923330"/>
          </a:xfrm>
          <a:prstGeom prst="rect">
            <a:avLst/>
          </a:prstGeom>
          <a:noFill/>
        </p:spPr>
        <p:txBody>
          <a:bodyPr wrap="square" rtlCol="0">
            <a:spAutoFit/>
          </a:bodyPr>
          <a:lstStyle/>
          <a:p>
            <a:pPr algn="ctr" rtl="1"/>
            <a:r>
              <a:rPr lang="ar-DZ" sz="5400" b="1" u="sng" dirty="0" smtClean="0">
                <a:solidFill>
                  <a:srgbClr val="00B050"/>
                </a:solidFill>
                <a:latin typeface="Sakkal Majalla" pitchFamily="2" charset="-78"/>
                <a:cs typeface="Sakkal Majalla" pitchFamily="2" charset="-78"/>
              </a:rPr>
              <a:t>الأعمال التحضيرية  </a:t>
            </a:r>
            <a:endParaRPr lang="fr-FR" sz="5400" b="1" u="sng" dirty="0">
              <a:solidFill>
                <a:srgbClr val="00B050"/>
              </a:solidFill>
              <a:latin typeface="Sakkal Majalla" pitchFamily="2" charset="-78"/>
              <a:cs typeface="Sakkal Majalla" pitchFamily="2" charset="-78"/>
            </a:endParaRPr>
          </a:p>
        </p:txBody>
      </p:sp>
      <p:sp>
        <p:nvSpPr>
          <p:cNvPr id="2" name="ZoneTexte 1"/>
          <p:cNvSpPr txBox="1"/>
          <p:nvPr/>
        </p:nvSpPr>
        <p:spPr>
          <a:xfrm>
            <a:off x="0" y="1214422"/>
            <a:ext cx="8820472" cy="5355312"/>
          </a:xfrm>
          <a:prstGeom prst="rect">
            <a:avLst/>
          </a:prstGeom>
          <a:noFill/>
        </p:spPr>
        <p:txBody>
          <a:bodyPr wrap="square" rtlCol="0">
            <a:spAutoFit/>
          </a:bodyPr>
          <a:lstStyle/>
          <a:p>
            <a:pPr marL="457200" indent="-457200" algn="r" rtl="1">
              <a:buFont typeface="Wingdings" pitchFamily="2" charset="2"/>
              <a:buChar char="q"/>
            </a:pPr>
            <a:r>
              <a:rPr lang="ar-DZ" sz="2600" dirty="0" smtClean="0">
                <a:latin typeface="Sakkal Majalla" pitchFamily="2" charset="-78"/>
                <a:cs typeface="Sakkal Majalla" pitchFamily="2" charset="-78"/>
              </a:rPr>
              <a:t>تكوين خلية للبرنامج السنوي للاستثمار بالبلدية والتي يترأسها رئيس البلدية ويتولى أعمالها التنفيذية الكاتب العام ويعتبر المرافقين المالي والفني والميسر أعضاء بالخلية بالإضافة إلى المسؤول الفني والمالي </a:t>
            </a:r>
            <a:r>
              <a:rPr lang="ar-TN" sz="2600" b="1" dirty="0" smtClean="0">
                <a:solidFill>
                  <a:srgbClr val="C00000"/>
                </a:solidFill>
                <a:latin typeface="Sakkal Majalla" pitchFamily="2" charset="-78"/>
                <a:cs typeface="Sakkal Majalla" pitchFamily="2" charset="-78"/>
              </a:rPr>
              <a:t>ومصلحة </a:t>
            </a:r>
            <a:r>
              <a:rPr lang="ar-TN" sz="2600" b="1" dirty="0" err="1" smtClean="0">
                <a:solidFill>
                  <a:srgbClr val="C00000"/>
                </a:solidFill>
                <a:latin typeface="Sakkal Majalla" pitchFamily="2" charset="-78"/>
                <a:cs typeface="Sakkal Majalla" pitchFamily="2" charset="-78"/>
              </a:rPr>
              <a:t>الإتصال</a:t>
            </a:r>
            <a:r>
              <a:rPr lang="ar-TN" sz="2600" b="1" dirty="0" smtClean="0">
                <a:solidFill>
                  <a:srgbClr val="C00000"/>
                </a:solidFill>
                <a:latin typeface="Sakkal Majalla" pitchFamily="2" charset="-78"/>
                <a:cs typeface="Sakkal Majalla" pitchFamily="2" charset="-78"/>
              </a:rPr>
              <a:t>/التواصل </a:t>
            </a:r>
            <a:r>
              <a:rPr lang="ar-TN" sz="2600" dirty="0" err="1" smtClean="0">
                <a:latin typeface="Sakkal Majalla" pitchFamily="2" charset="-78"/>
                <a:cs typeface="Sakkal Majalla" pitchFamily="2" charset="-78"/>
              </a:rPr>
              <a:t>با</a:t>
            </a:r>
            <a:r>
              <a:rPr lang="ar-DZ" sz="2600" dirty="0" smtClean="0">
                <a:latin typeface="Sakkal Majalla" pitchFamily="2" charset="-78"/>
                <a:cs typeface="Sakkal Majalla" pitchFamily="2" charset="-78"/>
              </a:rPr>
              <a:t>لبلدية</a:t>
            </a:r>
            <a:r>
              <a:rPr lang="ar-TN" sz="2600" dirty="0" smtClean="0">
                <a:latin typeface="Sakkal Majalla" pitchFamily="2" charset="-78"/>
                <a:cs typeface="Sakkal Majalla" pitchFamily="2" charset="-78"/>
              </a:rPr>
              <a:t> </a:t>
            </a:r>
            <a:r>
              <a:rPr lang="ar-DZ" sz="2600" b="1" dirty="0" smtClean="0">
                <a:solidFill>
                  <a:srgbClr val="C00000"/>
                </a:solidFill>
                <a:latin typeface="Sakkal Majalla" pitchFamily="2" charset="-78"/>
                <a:cs typeface="Sakkal Majalla" pitchFamily="2" charset="-78"/>
              </a:rPr>
              <a:t>وكل شخص معني بهذا المسار</a:t>
            </a:r>
            <a:r>
              <a:rPr lang="ar-DZ" sz="2000" dirty="0" smtClean="0">
                <a:latin typeface="Sakkal Majalla" pitchFamily="2" charset="-78"/>
                <a:cs typeface="Sakkal Majalla" pitchFamily="2" charset="-78"/>
              </a:rPr>
              <a:t>, </a:t>
            </a:r>
          </a:p>
          <a:p>
            <a:pPr marL="457200" indent="-457200" algn="r" rtl="1">
              <a:buFont typeface="Wingdings" pitchFamily="2" charset="2"/>
              <a:buChar char="q"/>
            </a:pPr>
            <a:r>
              <a:rPr lang="ar-DZ" sz="2600" dirty="0" smtClean="0">
                <a:latin typeface="Sakkal Majalla" pitchFamily="2" charset="-78"/>
                <a:cs typeface="Sakkal Majalla" pitchFamily="2" charset="-78"/>
              </a:rPr>
              <a:t>إجراء لقاء عمل مع منظمات المجتمع المدني المحل يهدف إلى:</a:t>
            </a:r>
          </a:p>
          <a:p>
            <a:pPr marL="648000" indent="-457200" algn="r" rtl="1">
              <a:buFont typeface="Wingdings" pitchFamily="2" charset="2"/>
              <a:buChar char="ü"/>
            </a:pPr>
            <a:r>
              <a:rPr lang="ar-DZ" sz="2600" dirty="0" smtClean="0">
                <a:latin typeface="Sakkal Majalla" pitchFamily="2" charset="-78"/>
                <a:cs typeface="Sakkal Majalla" pitchFamily="2" charset="-78"/>
              </a:rPr>
              <a:t>اعلام منظمات المجتمع المدني بمسار إعداد المخطط السنوي </a:t>
            </a:r>
          </a:p>
          <a:p>
            <a:pPr marL="648000" indent="-457200" algn="r" rtl="1">
              <a:buFont typeface="Wingdings" pitchFamily="2" charset="2"/>
              <a:buChar char="ü"/>
            </a:pPr>
            <a:r>
              <a:rPr lang="ar-DZ" sz="2600" dirty="0" smtClean="0">
                <a:latin typeface="Sakkal Majalla" pitchFamily="2" charset="-78"/>
                <a:cs typeface="Sakkal Majalla" pitchFamily="2" charset="-78"/>
              </a:rPr>
              <a:t>التوافق حول مشاركة المنظمات المدعوة ومعاضدة مجهودات البلدية خاصة في مجالات التوعية وضمان المشاركة الفعلية وتمثيلية المناطق والسكان والشرائح الاجتماعية </a:t>
            </a:r>
          </a:p>
          <a:p>
            <a:pPr marL="457200" indent="-457200" algn="r" rtl="1">
              <a:buFont typeface="Wingdings" pitchFamily="2" charset="2"/>
              <a:buChar char="q"/>
            </a:pPr>
            <a:r>
              <a:rPr lang="ar-DZ" sz="2600" dirty="0" smtClean="0">
                <a:latin typeface="Sakkal Majalla" pitchFamily="2" charset="-78"/>
                <a:cs typeface="Sakkal Majalla" pitchFamily="2" charset="-78"/>
              </a:rPr>
              <a:t>إجراء لقاء تحسيسي لفائدة إطارات وأعوان البلدية </a:t>
            </a:r>
          </a:p>
          <a:p>
            <a:pPr marL="457200" indent="-457200" algn="r" rtl="1">
              <a:buFont typeface="Wingdings" pitchFamily="2" charset="2"/>
              <a:buChar char="q"/>
            </a:pPr>
            <a:r>
              <a:rPr lang="ar-DZ" sz="2600" dirty="0" smtClean="0">
                <a:latin typeface="Sakkal Majalla" pitchFamily="2" charset="-78"/>
                <a:cs typeface="Sakkal Majalla" pitchFamily="2" charset="-78"/>
              </a:rPr>
              <a:t>تقسيم البلدية الى مناطق من خلال مداولة للمجلس أو جلسة عمل للجنة الأشغال وخلية البرنامج </a:t>
            </a:r>
          </a:p>
          <a:p>
            <a:pPr marL="457200" indent="-457200" algn="r" rtl="1">
              <a:buFont typeface="Wingdings" pitchFamily="2" charset="2"/>
              <a:buChar char="q"/>
            </a:pPr>
            <a:r>
              <a:rPr lang="ar-DZ" sz="2600" dirty="0" smtClean="0">
                <a:latin typeface="Sakkal Majalla" pitchFamily="2" charset="-78"/>
                <a:cs typeface="Sakkal Majalla" pitchFamily="2" charset="-78"/>
              </a:rPr>
              <a:t>إعداد خلية البرنامج لخطة اتصالية وتنفيذها لضمان مشاركة واسعة للمواطنين في الجلسات </a:t>
            </a:r>
            <a:r>
              <a:rPr lang="ar-DZ" sz="2600" dirty="0" err="1" smtClean="0">
                <a:latin typeface="Sakkal Majalla" pitchFamily="2" charset="-78"/>
                <a:cs typeface="Sakkal Majalla" pitchFamily="2" charset="-78"/>
              </a:rPr>
              <a:t>التشاركية</a:t>
            </a:r>
            <a:r>
              <a:rPr lang="ar-DZ" sz="2600" dirty="0" smtClean="0">
                <a:latin typeface="Sakkal Majalla" pitchFamily="2" charset="-78"/>
                <a:cs typeface="Sakkal Majalla" pitchFamily="2" charset="-78"/>
              </a:rPr>
              <a:t> </a:t>
            </a:r>
            <a:r>
              <a:rPr lang="ar-TN" sz="2600" dirty="0" smtClean="0">
                <a:latin typeface="Sakkal Majalla" pitchFamily="2" charset="-78"/>
                <a:cs typeface="Sakkal Majalla" pitchFamily="2" charset="-78"/>
              </a:rPr>
              <a:t>(</a:t>
            </a:r>
            <a:r>
              <a:rPr lang="ar-TN" sz="2600" b="1" dirty="0" smtClean="0">
                <a:solidFill>
                  <a:srgbClr val="C00000"/>
                </a:solidFill>
                <a:latin typeface="Sakkal Majalla" pitchFamily="2" charset="-78"/>
                <a:cs typeface="Sakkal Majalla" pitchFamily="2" charset="-78"/>
              </a:rPr>
              <a:t>تحقيق المؤشر الخاص بمشاركة المواطنين ضمن المنظومة الجديدة لتقييم الأداء)</a:t>
            </a:r>
            <a:endParaRPr lang="ar-DZ" sz="2600" b="1" dirty="0" smtClean="0">
              <a:solidFill>
                <a:srgbClr val="C00000"/>
              </a:solidFill>
              <a:latin typeface="Sakkal Majalla" pitchFamily="2" charset="-78"/>
              <a:cs typeface="Sakkal Majalla" pitchFamily="2" charset="-78"/>
            </a:endParaRPr>
          </a:p>
        </p:txBody>
      </p:sp>
    </p:spTree>
    <p:extLst>
      <p:ext uri="{BB962C8B-B14F-4D97-AF65-F5344CB8AC3E}">
        <p14:creationId xmlns:p14="http://schemas.microsoft.com/office/powerpoint/2010/main" xmlns="" val="38898914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94456" y="230188"/>
            <a:ext cx="8382000" cy="443198"/>
          </a:xfrm>
        </p:spPr>
        <p:txBody>
          <a:bodyPr numCol="1"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eaLnBrk="1" hangingPunct="1">
              <a:defRPr/>
            </a:pPr>
            <a:r>
              <a:rPr lang="ar-TN" sz="3200"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الشروط الدنيا المستوجبة (5)</a:t>
            </a:r>
            <a:endParaRPr lang="fr-FR" sz="3200"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08566" name="Text Box 22"/>
          <p:cNvSpPr txBox="1">
            <a:spLocks noChangeArrowheads="1"/>
          </p:cNvSpPr>
          <p:nvPr/>
        </p:nvSpPr>
        <p:spPr bwMode="auto">
          <a:xfrm>
            <a:off x="5292080" y="908720"/>
            <a:ext cx="3526750" cy="338554"/>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rtl="1" fontAlgn="base">
              <a:spcBef>
                <a:spcPct val="50000"/>
              </a:spcBef>
              <a:spcAft>
                <a:spcPct val="0"/>
              </a:spcAft>
            </a:pPr>
            <a:r>
              <a:rPr lang="ar-TN" sz="1600" b="1" dirty="0" smtClean="0">
                <a:solidFill>
                  <a:srgbClr val="EE1227"/>
                </a:solidFill>
                <a:cs typeface="Times New Roman"/>
              </a:rPr>
              <a:t>اتفاقية منح المساعدة الموظفة/غير الموظفة</a:t>
            </a:r>
            <a:endParaRPr lang="en-US" sz="1600" b="1" dirty="0">
              <a:solidFill>
                <a:srgbClr val="000000"/>
              </a:solidFill>
            </a:endParaRPr>
          </a:p>
        </p:txBody>
      </p:sp>
      <p:sp>
        <p:nvSpPr>
          <p:cNvPr id="109583" name="AutoShape 4">
            <a:hlinkClick r:id="rId2" action="ppaction://hlinksldjump" highlightClick="1"/>
          </p:cNvPr>
          <p:cNvSpPr>
            <a:spLocks noChangeArrowheads="1"/>
          </p:cNvSpPr>
          <p:nvPr/>
        </p:nvSpPr>
        <p:spPr bwMode="auto">
          <a:xfrm>
            <a:off x="8101013" y="6338888"/>
            <a:ext cx="0" cy="274637"/>
          </a:xfrm>
          <a:prstGeom prst="actionButtonForwardNext">
            <a:avLst/>
          </a:prstGeom>
          <a:solidFill>
            <a:srgbClr val="003366"/>
          </a:solidFill>
          <a:ln w="9525">
            <a:noFill/>
            <a:miter lim="800000"/>
            <a:headEnd/>
            <a:tailEnd/>
          </a:ln>
        </p:spPr>
        <p:txBody>
          <a:bodyPr wrap="none" lIns="0" tIns="0" rIns="0" bIns="0" anchor="ctr">
            <a:spAutoFit/>
          </a:bodyPr>
          <a:lstStyle/>
          <a:p>
            <a:pPr algn="r" rtl="1" fontAlgn="base">
              <a:spcBef>
                <a:spcPct val="0"/>
              </a:spcBef>
              <a:spcAft>
                <a:spcPct val="0"/>
              </a:spcAft>
            </a:pPr>
            <a:endParaRPr lang="fr-FR">
              <a:solidFill>
                <a:srgbClr val="000000"/>
              </a:solidFill>
              <a:latin typeface="Arial" charset="0"/>
              <a:cs typeface="Arial" charset="0"/>
            </a:endParaRPr>
          </a:p>
        </p:txBody>
      </p:sp>
      <p:sp>
        <p:nvSpPr>
          <p:cNvPr id="109584" name="AutoShape 5">
            <a:hlinkClick r:id="" action="ppaction://noaction" highlightClick="1"/>
          </p:cNvPr>
          <p:cNvSpPr>
            <a:spLocks noChangeArrowheads="1"/>
          </p:cNvSpPr>
          <p:nvPr/>
        </p:nvSpPr>
        <p:spPr bwMode="auto">
          <a:xfrm>
            <a:off x="9001125" y="6338888"/>
            <a:ext cx="0" cy="274637"/>
          </a:xfrm>
          <a:prstGeom prst="actionButtonForwardNext">
            <a:avLst/>
          </a:prstGeom>
          <a:solidFill>
            <a:srgbClr val="003366"/>
          </a:solidFill>
          <a:ln w="9525">
            <a:noFill/>
            <a:miter lim="800000"/>
            <a:headEnd/>
            <a:tailEnd/>
          </a:ln>
        </p:spPr>
        <p:txBody>
          <a:bodyPr wrap="none" lIns="0" tIns="0" rIns="0" bIns="0" anchor="ctr">
            <a:spAutoFit/>
          </a:bodyPr>
          <a:lstStyle/>
          <a:p>
            <a:pPr algn="r" rtl="1" fontAlgn="base">
              <a:spcBef>
                <a:spcPct val="0"/>
              </a:spcBef>
              <a:spcAft>
                <a:spcPct val="0"/>
              </a:spcAft>
            </a:pPr>
            <a:endParaRPr lang="fr-FR">
              <a:solidFill>
                <a:srgbClr val="000000"/>
              </a:solidFill>
              <a:latin typeface="Arial" charset="0"/>
              <a:cs typeface="Arial" charset="0"/>
            </a:endParaRPr>
          </a:p>
        </p:txBody>
      </p:sp>
      <p:sp>
        <p:nvSpPr>
          <p:cNvPr id="20" name="Text Box 31"/>
          <p:cNvSpPr txBox="1">
            <a:spLocks noChangeArrowheads="1"/>
          </p:cNvSpPr>
          <p:nvPr/>
        </p:nvSpPr>
        <p:spPr bwMode="auto">
          <a:xfrm>
            <a:off x="5508104" y="1923831"/>
            <a:ext cx="2405968" cy="376238"/>
          </a:xfrm>
          <a:prstGeom prst="rect">
            <a:avLst/>
          </a:prstGeom>
          <a:ln>
            <a:headEnd/>
            <a:tailEnd/>
          </a:ln>
        </p:spPr>
        <p:style>
          <a:lnRef idx="3">
            <a:schemeClr val="lt1"/>
          </a:lnRef>
          <a:fillRef idx="1">
            <a:schemeClr val="accent2"/>
          </a:fillRef>
          <a:effectRef idx="1">
            <a:schemeClr val="accent2"/>
          </a:effectRef>
          <a:fontRef idx="minor">
            <a:schemeClr val="lt1"/>
          </a:fontRef>
        </p:style>
        <p:txBody>
          <a:bodyPr wrap="square">
            <a:spAutoFit/>
          </a:bodyPr>
          <a:lstStyle/>
          <a:p>
            <a:pPr algn="ctr" rtl="1" fontAlgn="base">
              <a:spcBef>
                <a:spcPct val="50000"/>
              </a:spcBef>
              <a:spcAft>
                <a:spcPct val="0"/>
              </a:spcAft>
            </a:pPr>
            <a:r>
              <a:rPr lang="ar-TN" b="1" dirty="0" smtClean="0">
                <a:solidFill>
                  <a:srgbClr val="FFFFFF"/>
                </a:solidFill>
                <a:cs typeface="Simplified Arabic" pitchFamily="2" charset="-78"/>
              </a:rPr>
              <a:t>الجماعة المحلية</a:t>
            </a:r>
            <a:endParaRPr lang="en-US" b="1" dirty="0">
              <a:solidFill>
                <a:srgbClr val="FFFFFF"/>
              </a:solidFill>
              <a:cs typeface="Simplified Arabic" pitchFamily="2" charset="-78"/>
            </a:endParaRPr>
          </a:p>
        </p:txBody>
      </p:sp>
      <p:sp>
        <p:nvSpPr>
          <p:cNvPr id="21" name="Text Box 31"/>
          <p:cNvSpPr txBox="1">
            <a:spLocks noChangeArrowheads="1"/>
          </p:cNvSpPr>
          <p:nvPr/>
        </p:nvSpPr>
        <p:spPr bwMode="auto">
          <a:xfrm>
            <a:off x="1517960" y="1972642"/>
            <a:ext cx="2405968" cy="376238"/>
          </a:xfrm>
          <a:prstGeom prst="rect">
            <a:avLst/>
          </a:prstGeom>
          <a:ln>
            <a:headEnd/>
            <a:tailEnd/>
          </a:ln>
        </p:spPr>
        <p:style>
          <a:lnRef idx="3">
            <a:schemeClr val="lt1"/>
          </a:lnRef>
          <a:fillRef idx="1">
            <a:schemeClr val="accent4"/>
          </a:fillRef>
          <a:effectRef idx="1">
            <a:schemeClr val="accent4"/>
          </a:effectRef>
          <a:fontRef idx="minor">
            <a:schemeClr val="lt1"/>
          </a:fontRef>
        </p:style>
        <p:txBody>
          <a:bodyPr wrap="square">
            <a:spAutoFit/>
          </a:bodyPr>
          <a:lstStyle/>
          <a:p>
            <a:pPr algn="ctr" rtl="1" fontAlgn="base">
              <a:spcBef>
                <a:spcPct val="50000"/>
              </a:spcBef>
              <a:spcAft>
                <a:spcPct val="0"/>
              </a:spcAft>
            </a:pPr>
            <a:r>
              <a:rPr lang="ar-TN" b="1" dirty="0" smtClean="0">
                <a:solidFill>
                  <a:srgbClr val="FFFFFF"/>
                </a:solidFill>
                <a:cs typeface="Simplified Arabic" pitchFamily="2" charset="-78"/>
              </a:rPr>
              <a:t>الدولة (الصندوق)</a:t>
            </a:r>
            <a:endParaRPr lang="en-US" b="1" dirty="0">
              <a:solidFill>
                <a:srgbClr val="FFFFFF"/>
              </a:solidFill>
              <a:cs typeface="Simplified Arabic" pitchFamily="2" charset="-78"/>
            </a:endParaRPr>
          </a:p>
        </p:txBody>
      </p:sp>
      <p:sp>
        <p:nvSpPr>
          <p:cNvPr id="8" name="ZoneTexte 7"/>
          <p:cNvSpPr txBox="1"/>
          <p:nvPr/>
        </p:nvSpPr>
        <p:spPr>
          <a:xfrm>
            <a:off x="5081523" y="2420888"/>
            <a:ext cx="3312865"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285750" indent="-285750" algn="just" rtl="1" fontAlgn="base">
              <a:spcBef>
                <a:spcPct val="0"/>
              </a:spcBef>
              <a:spcAft>
                <a:spcPct val="0"/>
              </a:spcAft>
              <a:buFont typeface="Arial" pitchFamily="34" charset="0"/>
              <a:buChar char="•"/>
            </a:pPr>
            <a:r>
              <a:rPr lang="ar-TN" b="1" dirty="0" smtClean="0">
                <a:solidFill>
                  <a:srgbClr val="000000"/>
                </a:solidFill>
                <a:cs typeface="Times New Roman"/>
              </a:rPr>
              <a:t>توفير المعلومات والوثائق التي تثبت تحقيق الشروط الدنيا المستوجبة في الآجال</a:t>
            </a:r>
            <a:endParaRPr lang="fr-FR" b="1" dirty="0">
              <a:solidFill>
                <a:srgbClr val="000000"/>
              </a:solidFill>
            </a:endParaRPr>
          </a:p>
        </p:txBody>
      </p:sp>
      <p:sp>
        <p:nvSpPr>
          <p:cNvPr id="23" name="ZoneTexte 22"/>
          <p:cNvSpPr txBox="1"/>
          <p:nvPr/>
        </p:nvSpPr>
        <p:spPr>
          <a:xfrm>
            <a:off x="5076056" y="3429000"/>
            <a:ext cx="3312865" cy="147732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285750" indent="-285750" algn="just" rtl="1" fontAlgn="base">
              <a:spcBef>
                <a:spcPct val="0"/>
              </a:spcBef>
              <a:spcAft>
                <a:spcPct val="0"/>
              </a:spcAft>
              <a:buFont typeface="Arial" pitchFamily="34" charset="0"/>
              <a:buChar char="•"/>
            </a:pPr>
            <a:r>
              <a:rPr lang="ar-TN" b="1" dirty="0" smtClean="0">
                <a:solidFill>
                  <a:srgbClr val="000000"/>
                </a:solidFill>
                <a:cs typeface="Times New Roman"/>
              </a:rPr>
              <a:t>توفير التقارير السنوية المشار إليها بالدليل العملي للبرنامج والتي تتعلق بتنفيذ البرنامج السنوي للاستثمار والبرنامج السنوي لدعم القدرات وتقييم الأداء </a:t>
            </a:r>
            <a:endParaRPr lang="fr-FR" b="1" dirty="0">
              <a:solidFill>
                <a:srgbClr val="000000"/>
              </a:solidFill>
            </a:endParaRPr>
          </a:p>
        </p:txBody>
      </p:sp>
      <p:sp>
        <p:nvSpPr>
          <p:cNvPr id="25" name="ZoneTexte 24"/>
          <p:cNvSpPr txBox="1"/>
          <p:nvPr/>
        </p:nvSpPr>
        <p:spPr>
          <a:xfrm>
            <a:off x="5076056" y="5025950"/>
            <a:ext cx="3312865"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285750" indent="-285750" algn="just" rtl="1" fontAlgn="base">
              <a:spcBef>
                <a:spcPct val="0"/>
              </a:spcBef>
              <a:spcAft>
                <a:spcPct val="0"/>
              </a:spcAft>
              <a:buFont typeface="Arial" pitchFamily="34" charset="0"/>
              <a:buChar char="•"/>
            </a:pPr>
            <a:r>
              <a:rPr lang="ar-TN" b="1" dirty="0" smtClean="0">
                <a:solidFill>
                  <a:srgbClr val="000000"/>
                </a:solidFill>
                <a:cs typeface="Times New Roman"/>
              </a:rPr>
              <a:t>احترام شروط الحماية البيئية والاجتماعية والتراتيب  المنظمة للصفقات</a:t>
            </a:r>
            <a:endParaRPr lang="fr-FR" b="1" dirty="0">
              <a:solidFill>
                <a:srgbClr val="000000"/>
              </a:solidFill>
            </a:endParaRPr>
          </a:p>
        </p:txBody>
      </p:sp>
      <p:sp>
        <p:nvSpPr>
          <p:cNvPr id="26" name="ZoneTexte 25"/>
          <p:cNvSpPr txBox="1"/>
          <p:nvPr/>
        </p:nvSpPr>
        <p:spPr>
          <a:xfrm>
            <a:off x="1064511" y="2420888"/>
            <a:ext cx="3312865" cy="1200329"/>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marL="285750" indent="-285750" algn="just" rtl="1" fontAlgn="base">
              <a:spcBef>
                <a:spcPct val="0"/>
              </a:spcBef>
              <a:spcAft>
                <a:spcPct val="0"/>
              </a:spcAft>
              <a:buFont typeface="Arial" pitchFamily="34" charset="0"/>
              <a:buChar char="•"/>
            </a:pPr>
            <a:r>
              <a:rPr lang="ar-TN" b="1" dirty="0" smtClean="0">
                <a:solidFill>
                  <a:srgbClr val="000000"/>
                </a:solidFill>
              </a:rPr>
              <a:t>التحويل السنوي لكامل </a:t>
            </a:r>
            <a:r>
              <a:rPr lang="ar-TN" b="1" dirty="0">
                <a:solidFill>
                  <a:srgbClr val="000000"/>
                </a:solidFill>
              </a:rPr>
              <a:t>ا</a:t>
            </a:r>
            <a:r>
              <a:rPr lang="ar-TN" b="1" dirty="0" smtClean="0">
                <a:solidFill>
                  <a:srgbClr val="000000"/>
                </a:solidFill>
              </a:rPr>
              <a:t>لمساعدات غير الموظفة لفائدة الجماعات المحلية خلال الـ30 يوما التي تلي تحويلها من وزارة المالية للصندوق </a:t>
            </a:r>
            <a:endParaRPr lang="fr-FR" b="1" dirty="0">
              <a:solidFill>
                <a:srgbClr val="000000"/>
              </a:solidFill>
            </a:endParaRPr>
          </a:p>
        </p:txBody>
      </p:sp>
      <p:sp>
        <p:nvSpPr>
          <p:cNvPr id="27" name="ZoneTexte 26"/>
          <p:cNvSpPr txBox="1"/>
          <p:nvPr/>
        </p:nvSpPr>
        <p:spPr>
          <a:xfrm>
            <a:off x="1044105" y="3721475"/>
            <a:ext cx="3312865" cy="1200329"/>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marL="285750" indent="-285750" algn="just" rtl="1" fontAlgn="base">
              <a:spcBef>
                <a:spcPct val="0"/>
              </a:spcBef>
              <a:spcAft>
                <a:spcPct val="0"/>
              </a:spcAft>
              <a:buFont typeface="Arial" pitchFamily="34" charset="0"/>
              <a:buChar char="•"/>
            </a:pPr>
            <a:r>
              <a:rPr lang="ar-TN" b="1" dirty="0" smtClean="0">
                <a:solidFill>
                  <a:srgbClr val="000000"/>
                </a:solidFill>
              </a:rPr>
              <a:t>دراسة ملفات المساعدات الموظفة وتحويل الأقساط المستوجبة حسب تقدم الأشغال في أسرع الآجال بما يساعد على حسن التنفيذ</a:t>
            </a:r>
            <a:endParaRPr lang="fr-FR" b="1" dirty="0">
              <a:solidFill>
                <a:srgbClr val="000000"/>
              </a:solidFill>
            </a:endParaRPr>
          </a:p>
        </p:txBody>
      </p:sp>
      <p:sp>
        <p:nvSpPr>
          <p:cNvPr id="28" name="ZoneTexte 27"/>
          <p:cNvSpPr txBox="1"/>
          <p:nvPr/>
        </p:nvSpPr>
        <p:spPr>
          <a:xfrm>
            <a:off x="1030655" y="5013176"/>
            <a:ext cx="3312865" cy="92333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marL="285750" indent="-285750" algn="just" rtl="1" fontAlgn="base">
              <a:spcBef>
                <a:spcPct val="0"/>
              </a:spcBef>
              <a:spcAft>
                <a:spcPct val="0"/>
              </a:spcAft>
              <a:buFont typeface="Arial" pitchFamily="34" charset="0"/>
              <a:buChar char="•"/>
            </a:pPr>
            <a:r>
              <a:rPr lang="ar-TN" b="1" dirty="0" smtClean="0">
                <a:solidFill>
                  <a:srgbClr val="000000"/>
                </a:solidFill>
              </a:rPr>
              <a:t>تقديم الدعم الفني والتكوين حسب طلب الجماعات المحلية في إطار برنامج سنوي لدعم القدرات</a:t>
            </a:r>
            <a:endParaRPr lang="fr-FR" b="1" dirty="0">
              <a:solidFill>
                <a:srgbClr val="000000"/>
              </a:solidFill>
            </a:endParaRPr>
          </a:p>
        </p:txBody>
      </p:sp>
      <p:sp>
        <p:nvSpPr>
          <p:cNvPr id="29" name="ZoneTexte 28"/>
          <p:cNvSpPr txBox="1"/>
          <p:nvPr/>
        </p:nvSpPr>
        <p:spPr>
          <a:xfrm>
            <a:off x="971600" y="1268760"/>
            <a:ext cx="7329595" cy="646331"/>
          </a:xfrm>
          <a:prstGeom prst="rect">
            <a:avLst/>
          </a:prstGeom>
          <a:noFill/>
        </p:spPr>
        <p:txBody>
          <a:bodyPr wrap="square" rtlCol="0">
            <a:spAutoFit/>
          </a:bodyPr>
          <a:lstStyle/>
          <a:p>
            <a:pPr algn="r" rtl="1" fontAlgn="base">
              <a:spcBef>
                <a:spcPct val="0"/>
              </a:spcBef>
              <a:spcAft>
                <a:spcPct val="0"/>
              </a:spcAft>
            </a:pPr>
            <a:r>
              <a:rPr lang="ar-TN" b="1" dirty="0">
                <a:solidFill>
                  <a:srgbClr val="0070C0"/>
                </a:solidFill>
                <a:latin typeface="Arial" charset="0"/>
              </a:rPr>
              <a:t>تضبط اتفاقية منح المساعدات تعهدات كل من الدولة ممثلة في صندوق القروض ومساعدة الجماعات المحلية والجماعة المحلية والتي تتمثل بالأساس فيما يلي:</a:t>
            </a:r>
            <a:endParaRPr lang="fr-FR" b="1" dirty="0">
              <a:solidFill>
                <a:srgbClr val="0070C0"/>
              </a:solidFill>
              <a:latin typeface="Arial" charset="0"/>
              <a:cs typeface="Arial" charset="0"/>
            </a:endParaRPr>
          </a:p>
        </p:txBody>
      </p:sp>
    </p:spTree>
    <p:extLst>
      <p:ext uri="{BB962C8B-B14F-4D97-AF65-F5344CB8AC3E}">
        <p14:creationId xmlns="" xmlns:p14="http://schemas.microsoft.com/office/powerpoint/2010/main" val="3021463152"/>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5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barn(inVertical)">
                                      <p:cBhvr>
                                        <p:cTn id="22" dur="500"/>
                                        <p:tgtEl>
                                          <p:spTgt spid="26"/>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barn(inVertical)">
                                      <p:cBhvr>
                                        <p:cTn id="27" dur="500"/>
                                        <p:tgtEl>
                                          <p:spTgt spid="27"/>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barn(inVertical)">
                                      <p:cBhvr>
                                        <p:cTn id="32"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3" grpId="0" animBg="1"/>
      <p:bldP spid="25" grpId="0" animBg="1"/>
      <p:bldP spid="26" grpId="0" animBg="1"/>
      <p:bldP spid="27" grpId="0" animBg="1"/>
      <p:bldP spid="2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0" y="230188"/>
            <a:ext cx="8382000" cy="443198"/>
          </a:xfrm>
        </p:spPr>
        <p:txBody>
          <a:bodyPr numCol="1"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eaLnBrk="1" hangingPunct="1">
              <a:defRPr/>
            </a:pPr>
            <a:r>
              <a:rPr lang="ar-TN" sz="3200"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الشروط الدنيا المستوجبة (5)</a:t>
            </a:r>
            <a:endParaRPr lang="fr-FR" sz="3200"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08566" name="Text Box 22"/>
          <p:cNvSpPr txBox="1">
            <a:spLocks noChangeArrowheads="1"/>
          </p:cNvSpPr>
          <p:nvPr/>
        </p:nvSpPr>
        <p:spPr bwMode="auto">
          <a:xfrm>
            <a:off x="5292080" y="726703"/>
            <a:ext cx="3526750" cy="338554"/>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just" rtl="1" fontAlgn="base">
              <a:spcBef>
                <a:spcPct val="50000"/>
              </a:spcBef>
              <a:spcAft>
                <a:spcPct val="0"/>
              </a:spcAft>
            </a:pPr>
            <a:r>
              <a:rPr lang="ar-TN" sz="1600" b="1" dirty="0" smtClean="0">
                <a:solidFill>
                  <a:srgbClr val="EE1227"/>
                </a:solidFill>
                <a:cs typeface="Times New Roman"/>
              </a:rPr>
              <a:t>البرنامج السنوي للاستثمار</a:t>
            </a:r>
            <a:endParaRPr lang="en-US" sz="1600" b="1" dirty="0">
              <a:solidFill>
                <a:srgbClr val="EE1227"/>
              </a:solidFill>
            </a:endParaRPr>
          </a:p>
        </p:txBody>
      </p:sp>
      <p:sp>
        <p:nvSpPr>
          <p:cNvPr id="109583" name="AutoShape 4">
            <a:hlinkClick r:id="rId3" action="ppaction://hlinksldjump" highlightClick="1"/>
          </p:cNvPr>
          <p:cNvSpPr>
            <a:spLocks noChangeArrowheads="1"/>
          </p:cNvSpPr>
          <p:nvPr/>
        </p:nvSpPr>
        <p:spPr bwMode="auto">
          <a:xfrm>
            <a:off x="8101013" y="6338888"/>
            <a:ext cx="0" cy="274637"/>
          </a:xfrm>
          <a:prstGeom prst="actionButtonForwardNext">
            <a:avLst/>
          </a:prstGeom>
          <a:solidFill>
            <a:srgbClr val="003366"/>
          </a:solidFill>
          <a:ln w="9525">
            <a:noFill/>
            <a:miter lim="800000"/>
            <a:headEnd/>
            <a:tailEnd/>
          </a:ln>
        </p:spPr>
        <p:txBody>
          <a:bodyPr wrap="none" lIns="0" tIns="0" rIns="0" bIns="0" anchor="ctr">
            <a:spAutoFit/>
          </a:bodyPr>
          <a:lstStyle/>
          <a:p>
            <a:pPr algn="r" rtl="1" fontAlgn="base">
              <a:spcBef>
                <a:spcPct val="0"/>
              </a:spcBef>
              <a:spcAft>
                <a:spcPct val="0"/>
              </a:spcAft>
            </a:pPr>
            <a:endParaRPr lang="fr-FR">
              <a:solidFill>
                <a:srgbClr val="000000"/>
              </a:solidFill>
              <a:latin typeface="Arial" charset="0"/>
              <a:cs typeface="Arial" charset="0"/>
            </a:endParaRPr>
          </a:p>
        </p:txBody>
      </p:sp>
      <p:sp>
        <p:nvSpPr>
          <p:cNvPr id="109584" name="AutoShape 5">
            <a:hlinkClick r:id="" action="ppaction://noaction" highlightClick="1"/>
          </p:cNvPr>
          <p:cNvSpPr>
            <a:spLocks noChangeArrowheads="1"/>
          </p:cNvSpPr>
          <p:nvPr/>
        </p:nvSpPr>
        <p:spPr bwMode="auto">
          <a:xfrm>
            <a:off x="9001125" y="6338888"/>
            <a:ext cx="0" cy="274637"/>
          </a:xfrm>
          <a:prstGeom prst="actionButtonForwardNext">
            <a:avLst/>
          </a:prstGeom>
          <a:solidFill>
            <a:srgbClr val="003366"/>
          </a:solidFill>
          <a:ln w="9525">
            <a:noFill/>
            <a:miter lim="800000"/>
            <a:headEnd/>
            <a:tailEnd/>
          </a:ln>
        </p:spPr>
        <p:txBody>
          <a:bodyPr wrap="none" lIns="0" tIns="0" rIns="0" bIns="0" anchor="ctr">
            <a:spAutoFit/>
          </a:bodyPr>
          <a:lstStyle/>
          <a:p>
            <a:pPr algn="r" rtl="1" fontAlgn="base">
              <a:spcBef>
                <a:spcPct val="0"/>
              </a:spcBef>
              <a:spcAft>
                <a:spcPct val="0"/>
              </a:spcAft>
            </a:pPr>
            <a:endParaRPr lang="fr-FR">
              <a:solidFill>
                <a:srgbClr val="000000"/>
              </a:solidFill>
              <a:latin typeface="Arial" charset="0"/>
              <a:cs typeface="Arial" charset="0"/>
            </a:endParaRPr>
          </a:p>
        </p:txBody>
      </p:sp>
      <p:sp>
        <p:nvSpPr>
          <p:cNvPr id="8" name="ZoneTexte 7"/>
          <p:cNvSpPr txBox="1"/>
          <p:nvPr/>
        </p:nvSpPr>
        <p:spPr>
          <a:xfrm>
            <a:off x="4687783" y="1878831"/>
            <a:ext cx="4027621"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285750" indent="-285750" algn="just" rtl="1" fontAlgn="base">
              <a:spcBef>
                <a:spcPct val="0"/>
              </a:spcBef>
              <a:spcAft>
                <a:spcPct val="0"/>
              </a:spcAft>
              <a:buFont typeface="Arial" pitchFamily="34" charset="0"/>
              <a:buChar char="•"/>
            </a:pPr>
            <a:r>
              <a:rPr lang="ar-TN" b="1" dirty="0">
                <a:solidFill>
                  <a:srgbClr val="000000"/>
                </a:solidFill>
                <a:cs typeface="Times New Roman"/>
              </a:rPr>
              <a:t>ملحوظة تقديمية ممضاة من طرف رئيس الجماعة المحلية</a:t>
            </a:r>
            <a:endParaRPr lang="fr-FR" b="1" dirty="0">
              <a:solidFill>
                <a:srgbClr val="000000"/>
              </a:solidFill>
            </a:endParaRPr>
          </a:p>
        </p:txBody>
      </p:sp>
      <p:sp>
        <p:nvSpPr>
          <p:cNvPr id="23" name="ZoneTexte 22"/>
          <p:cNvSpPr txBox="1"/>
          <p:nvPr/>
        </p:nvSpPr>
        <p:spPr>
          <a:xfrm>
            <a:off x="4687783" y="3607023"/>
            <a:ext cx="4027621"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285750" indent="-285750" algn="just" rtl="1" fontAlgn="base">
              <a:spcBef>
                <a:spcPct val="0"/>
              </a:spcBef>
              <a:spcAft>
                <a:spcPct val="0"/>
              </a:spcAft>
              <a:buFont typeface="Arial" pitchFamily="34" charset="0"/>
              <a:buChar char="•"/>
            </a:pPr>
            <a:r>
              <a:rPr lang="ar-TN" b="1" dirty="0" smtClean="0">
                <a:solidFill>
                  <a:srgbClr val="000000"/>
                </a:solidFill>
                <a:cs typeface="Times New Roman"/>
              </a:rPr>
              <a:t>حجم الاستثمارات المبرمجة  للسنة «</a:t>
            </a:r>
            <a:r>
              <a:rPr lang="fr-FR" b="1" dirty="0" smtClean="0">
                <a:solidFill>
                  <a:srgbClr val="000000"/>
                </a:solidFill>
              </a:rPr>
              <a:t>n</a:t>
            </a:r>
            <a:r>
              <a:rPr lang="ar-TN" b="1" dirty="0" smtClean="0">
                <a:solidFill>
                  <a:srgbClr val="000000"/>
                </a:solidFill>
                <a:cs typeface="Times New Roman"/>
              </a:rPr>
              <a:t>» بما في ذلك المؤجل من السنة السابقة</a:t>
            </a:r>
            <a:r>
              <a:rPr lang="ar-TN" b="1" dirty="0">
                <a:solidFill>
                  <a:srgbClr val="000000"/>
                </a:solidFill>
                <a:cs typeface="Times New Roman"/>
              </a:rPr>
              <a:t> </a:t>
            </a:r>
            <a:r>
              <a:rPr lang="ar-TN" b="1" dirty="0" smtClean="0">
                <a:solidFill>
                  <a:srgbClr val="000000"/>
                </a:solidFill>
                <a:cs typeface="Times New Roman"/>
              </a:rPr>
              <a:t>«</a:t>
            </a:r>
            <a:r>
              <a:rPr lang="fr-FR" b="1" dirty="0" smtClean="0">
                <a:solidFill>
                  <a:srgbClr val="000000"/>
                </a:solidFill>
              </a:rPr>
              <a:t>n-1</a:t>
            </a:r>
            <a:r>
              <a:rPr lang="ar-TN" b="1" dirty="0" smtClean="0">
                <a:solidFill>
                  <a:srgbClr val="000000"/>
                </a:solidFill>
                <a:cs typeface="Times New Roman"/>
              </a:rPr>
              <a:t>» </a:t>
            </a:r>
            <a:r>
              <a:rPr lang="ar-TN" b="1" dirty="0" err="1" smtClean="0">
                <a:solidFill>
                  <a:srgbClr val="000000"/>
                </a:solidFill>
                <a:cs typeface="Times New Roman"/>
              </a:rPr>
              <a:t>وتقديرت</a:t>
            </a:r>
            <a:r>
              <a:rPr lang="ar-TN" b="1" dirty="0" smtClean="0">
                <a:solidFill>
                  <a:srgbClr val="000000"/>
                </a:solidFill>
                <a:cs typeface="Times New Roman"/>
              </a:rPr>
              <a:t> صرفها وتقدير حجم الاستثمارات التي سيتواصل إنجازها السنة القادمة «</a:t>
            </a:r>
            <a:r>
              <a:rPr lang="fr-FR" b="1" dirty="0" smtClean="0">
                <a:solidFill>
                  <a:srgbClr val="000000"/>
                </a:solidFill>
              </a:rPr>
              <a:t>n+1</a:t>
            </a:r>
            <a:r>
              <a:rPr lang="ar-TN" b="1" dirty="0" smtClean="0">
                <a:solidFill>
                  <a:srgbClr val="000000"/>
                </a:solidFill>
                <a:cs typeface="Times New Roman"/>
              </a:rPr>
              <a:t>»</a:t>
            </a:r>
            <a:endParaRPr lang="fr-FR" b="1" dirty="0">
              <a:solidFill>
                <a:srgbClr val="000000"/>
              </a:solidFill>
            </a:endParaRPr>
          </a:p>
        </p:txBody>
      </p:sp>
      <p:sp>
        <p:nvSpPr>
          <p:cNvPr id="25" name="ZoneTexte 24"/>
          <p:cNvSpPr txBox="1"/>
          <p:nvPr/>
        </p:nvSpPr>
        <p:spPr>
          <a:xfrm>
            <a:off x="4657179" y="2613426"/>
            <a:ext cx="4058225"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285750" indent="-285750" algn="just" rtl="1" fontAlgn="base">
              <a:spcBef>
                <a:spcPct val="0"/>
              </a:spcBef>
              <a:spcAft>
                <a:spcPct val="0"/>
              </a:spcAft>
              <a:buFont typeface="Arial" pitchFamily="34" charset="0"/>
              <a:buChar char="•"/>
            </a:pPr>
            <a:r>
              <a:rPr lang="ar-TN" b="1" dirty="0" smtClean="0">
                <a:solidFill>
                  <a:srgbClr val="000000"/>
                </a:solidFill>
                <a:cs typeface="Times New Roman"/>
              </a:rPr>
              <a:t>قائمة المشاريع المبرمجة  مبوبة (مشاريع بلدية صرفة، مشاريع تهذيب الأحياء الشعبية، مشاريع خارج  إطار البرنامج،...)</a:t>
            </a:r>
            <a:endParaRPr lang="fr-FR" b="1" dirty="0">
              <a:solidFill>
                <a:srgbClr val="000000"/>
              </a:solidFill>
            </a:endParaRPr>
          </a:p>
        </p:txBody>
      </p:sp>
      <p:sp>
        <p:nvSpPr>
          <p:cNvPr id="26" name="ZoneTexte 25"/>
          <p:cNvSpPr txBox="1"/>
          <p:nvPr/>
        </p:nvSpPr>
        <p:spPr>
          <a:xfrm>
            <a:off x="4687783" y="4881934"/>
            <a:ext cx="4027621"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285750" indent="-285750" algn="just" rtl="1" fontAlgn="base">
              <a:spcBef>
                <a:spcPct val="0"/>
              </a:spcBef>
              <a:spcAft>
                <a:spcPct val="0"/>
              </a:spcAft>
              <a:buFont typeface="Arial" pitchFamily="34" charset="0"/>
              <a:buChar char="•"/>
            </a:pPr>
            <a:r>
              <a:rPr lang="ar-TN" b="1" dirty="0" smtClean="0">
                <a:solidFill>
                  <a:srgbClr val="000000"/>
                </a:solidFill>
                <a:cs typeface="Times New Roman"/>
              </a:rPr>
              <a:t>تقييم لمصاريف الصيانة والاستغلال وعند الاقتضاء الاجراءات المزمع اتخاذها  للاستغلال</a:t>
            </a:r>
            <a:endParaRPr lang="fr-FR" b="1" dirty="0">
              <a:solidFill>
                <a:srgbClr val="000000"/>
              </a:solidFill>
            </a:endParaRPr>
          </a:p>
        </p:txBody>
      </p:sp>
      <p:sp>
        <p:nvSpPr>
          <p:cNvPr id="27" name="ZoneTexte 26"/>
          <p:cNvSpPr txBox="1"/>
          <p:nvPr/>
        </p:nvSpPr>
        <p:spPr>
          <a:xfrm>
            <a:off x="285721" y="1875006"/>
            <a:ext cx="4078704"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285750" indent="-285750" algn="just" rtl="1" fontAlgn="base">
              <a:spcBef>
                <a:spcPct val="0"/>
              </a:spcBef>
              <a:spcAft>
                <a:spcPct val="0"/>
              </a:spcAft>
              <a:buFont typeface="Arial" pitchFamily="34" charset="0"/>
              <a:buChar char="•"/>
            </a:pPr>
            <a:r>
              <a:rPr lang="ar-TN" b="1" dirty="0" smtClean="0">
                <a:solidFill>
                  <a:srgbClr val="000000"/>
                </a:solidFill>
                <a:cs typeface="Times New Roman"/>
              </a:rPr>
              <a:t>خطة التمويل المقترحة  للسنة المعنية مفصلة حسب المشروع</a:t>
            </a:r>
            <a:endParaRPr lang="fr-FR" b="1" dirty="0">
              <a:solidFill>
                <a:srgbClr val="000000"/>
              </a:solidFill>
            </a:endParaRPr>
          </a:p>
        </p:txBody>
      </p:sp>
      <p:sp>
        <p:nvSpPr>
          <p:cNvPr id="28" name="ZoneTexte 27"/>
          <p:cNvSpPr txBox="1"/>
          <p:nvPr/>
        </p:nvSpPr>
        <p:spPr>
          <a:xfrm>
            <a:off x="285720" y="2613426"/>
            <a:ext cx="4086243"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285750" indent="-285750" algn="just" rtl="1" fontAlgn="base">
              <a:spcBef>
                <a:spcPct val="0"/>
              </a:spcBef>
              <a:spcAft>
                <a:spcPct val="0"/>
              </a:spcAft>
              <a:buFont typeface="Arial" pitchFamily="34" charset="0"/>
              <a:buChar char="•"/>
            </a:pPr>
            <a:r>
              <a:rPr lang="ar-TN" b="1" dirty="0" smtClean="0">
                <a:solidFill>
                  <a:srgbClr val="000000"/>
                </a:solidFill>
                <a:cs typeface="Times New Roman"/>
              </a:rPr>
              <a:t>المعطيات المالية (الجدول 13 للسنة </a:t>
            </a:r>
            <a:r>
              <a:rPr lang="ar-TN" b="1" dirty="0">
                <a:solidFill>
                  <a:srgbClr val="000000"/>
                </a:solidFill>
                <a:cs typeface="Times New Roman"/>
              </a:rPr>
              <a:t>«</a:t>
            </a:r>
            <a:r>
              <a:rPr lang="fr-FR" b="1" dirty="0">
                <a:solidFill>
                  <a:srgbClr val="000000"/>
                </a:solidFill>
              </a:rPr>
              <a:t>n-1</a:t>
            </a:r>
            <a:r>
              <a:rPr lang="ar-TN" b="1" dirty="0" smtClean="0">
                <a:solidFill>
                  <a:srgbClr val="000000"/>
                </a:solidFill>
                <a:cs typeface="Times New Roman"/>
              </a:rPr>
              <a:t>»، الميزانية، </a:t>
            </a:r>
            <a:r>
              <a:rPr lang="ar-TN" b="1" dirty="0" err="1" smtClean="0">
                <a:solidFill>
                  <a:srgbClr val="000000"/>
                </a:solidFill>
                <a:cs typeface="Times New Roman"/>
              </a:rPr>
              <a:t>المتخلدات</a:t>
            </a:r>
            <a:r>
              <a:rPr lang="ar-TN" b="1" dirty="0">
                <a:solidFill>
                  <a:srgbClr val="000000"/>
                </a:solidFill>
                <a:cs typeface="Times New Roman"/>
              </a:rPr>
              <a:t> </a:t>
            </a:r>
            <a:r>
              <a:rPr lang="ar-TN" b="1" dirty="0" smtClean="0">
                <a:solidFill>
                  <a:srgbClr val="000000"/>
                </a:solidFill>
                <a:cs typeface="Times New Roman"/>
              </a:rPr>
              <a:t>من الديون لدى الأطراف الأخرى...)</a:t>
            </a:r>
            <a:endParaRPr lang="fr-FR" b="1" dirty="0">
              <a:solidFill>
                <a:srgbClr val="000000"/>
              </a:solidFill>
            </a:endParaRPr>
          </a:p>
        </p:txBody>
      </p:sp>
      <p:sp>
        <p:nvSpPr>
          <p:cNvPr id="29" name="ZoneTexte 28"/>
          <p:cNvSpPr txBox="1"/>
          <p:nvPr/>
        </p:nvSpPr>
        <p:spPr>
          <a:xfrm>
            <a:off x="699111" y="1086743"/>
            <a:ext cx="7977345" cy="646331"/>
          </a:xfrm>
          <a:prstGeom prst="rect">
            <a:avLst/>
          </a:prstGeom>
          <a:noFill/>
        </p:spPr>
        <p:txBody>
          <a:bodyPr wrap="square" rtlCol="0">
            <a:spAutoFit/>
          </a:bodyPr>
          <a:lstStyle>
            <a:defPPr>
              <a:defRPr lang="en-US"/>
            </a:defPPr>
            <a:lvl1pPr>
              <a:defRPr b="1">
                <a:solidFill>
                  <a:srgbClr val="0070C0"/>
                </a:solidFill>
              </a:defRPr>
            </a:lvl1pPr>
          </a:lstStyle>
          <a:p>
            <a:pPr algn="r" rtl="1" fontAlgn="base">
              <a:spcBef>
                <a:spcPct val="0"/>
              </a:spcBef>
              <a:spcAft>
                <a:spcPct val="0"/>
              </a:spcAft>
            </a:pPr>
            <a:r>
              <a:rPr lang="ar-TN" dirty="0">
                <a:latin typeface="Arial" charset="0"/>
              </a:rPr>
              <a:t>البرنامج السنوي للاستثمار هو أداة للبرمجة المالية ينبغي أن يكون متطابقا مع ميزانية التنمية للجماعة المحلية يتم موافاة الصندوق به قبل يوم 15 </a:t>
            </a:r>
            <a:r>
              <a:rPr lang="ar-TN" dirty="0" err="1">
                <a:latin typeface="Arial" charset="0"/>
              </a:rPr>
              <a:t>جانفي</a:t>
            </a:r>
            <a:r>
              <a:rPr lang="ar-TN" dirty="0">
                <a:latin typeface="Arial" charset="0"/>
              </a:rPr>
              <a:t> من سنة الانتفاع بالمساعدة ضمن ملف يحتوي على:</a:t>
            </a:r>
            <a:endParaRPr lang="fr-FR" dirty="0">
              <a:latin typeface="Arial" charset="0"/>
              <a:cs typeface="Arial" charset="0"/>
            </a:endParaRPr>
          </a:p>
        </p:txBody>
      </p:sp>
      <p:sp>
        <p:nvSpPr>
          <p:cNvPr id="18" name="ZoneTexte 17"/>
          <p:cNvSpPr txBox="1"/>
          <p:nvPr/>
        </p:nvSpPr>
        <p:spPr>
          <a:xfrm>
            <a:off x="285721" y="4904584"/>
            <a:ext cx="4086242"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285750" indent="-285750" algn="just" rtl="1" fontAlgn="base">
              <a:spcBef>
                <a:spcPct val="0"/>
              </a:spcBef>
              <a:spcAft>
                <a:spcPct val="0"/>
              </a:spcAft>
              <a:buFont typeface="Arial" pitchFamily="34" charset="0"/>
              <a:buChar char="•"/>
            </a:pPr>
            <a:r>
              <a:rPr lang="ar-TN" b="1" dirty="0" smtClean="0">
                <a:solidFill>
                  <a:srgbClr val="000000"/>
                </a:solidFill>
                <a:cs typeface="Times New Roman"/>
              </a:rPr>
              <a:t>ملفات المشاريع (دراسات أولية) عند الاقتضاء</a:t>
            </a:r>
          </a:p>
          <a:p>
            <a:pPr marL="285750" indent="-285750" algn="just" rtl="1" fontAlgn="base">
              <a:spcBef>
                <a:spcPct val="0"/>
              </a:spcBef>
              <a:spcAft>
                <a:spcPct val="0"/>
              </a:spcAft>
              <a:buFont typeface="Arial" pitchFamily="34" charset="0"/>
              <a:buChar char="•"/>
            </a:pPr>
            <a:endParaRPr lang="ar-TN" b="1" dirty="0" smtClean="0">
              <a:solidFill>
                <a:srgbClr val="000000"/>
              </a:solidFill>
              <a:cs typeface="Times New Roman"/>
            </a:endParaRPr>
          </a:p>
        </p:txBody>
      </p:sp>
      <p:sp>
        <p:nvSpPr>
          <p:cNvPr id="19" name="ZoneTexte 18"/>
          <p:cNvSpPr txBox="1"/>
          <p:nvPr/>
        </p:nvSpPr>
        <p:spPr>
          <a:xfrm>
            <a:off x="285720" y="3607023"/>
            <a:ext cx="4086243"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285750" indent="-285750" algn="just" rtl="1" fontAlgn="base">
              <a:spcBef>
                <a:spcPct val="0"/>
              </a:spcBef>
              <a:spcAft>
                <a:spcPct val="0"/>
              </a:spcAft>
              <a:buFont typeface="Arial" pitchFamily="34" charset="0"/>
              <a:buChar char="•"/>
            </a:pPr>
            <a:r>
              <a:rPr lang="ar-TN" b="1" dirty="0" smtClean="0">
                <a:solidFill>
                  <a:srgbClr val="000000"/>
                </a:solidFill>
                <a:cs typeface="Times New Roman"/>
              </a:rPr>
              <a:t>محاضر الجلسات </a:t>
            </a:r>
            <a:r>
              <a:rPr lang="ar-TN" b="1" dirty="0" err="1" smtClean="0">
                <a:solidFill>
                  <a:srgbClr val="000000"/>
                </a:solidFill>
                <a:cs typeface="Times New Roman"/>
              </a:rPr>
              <a:t>التشاركية</a:t>
            </a:r>
            <a:r>
              <a:rPr lang="ar-TN" b="1" dirty="0" smtClean="0">
                <a:solidFill>
                  <a:srgbClr val="000000"/>
                </a:solidFill>
                <a:cs typeface="Times New Roman"/>
              </a:rPr>
              <a:t> حول البرنامج السنوي للاستثمار ملحق </a:t>
            </a:r>
            <a:r>
              <a:rPr lang="ar-TN" b="1" dirty="0" err="1" smtClean="0">
                <a:solidFill>
                  <a:srgbClr val="000000"/>
                </a:solidFill>
                <a:cs typeface="Times New Roman"/>
              </a:rPr>
              <a:t>بها</a:t>
            </a:r>
            <a:r>
              <a:rPr lang="ar-TN" b="1" dirty="0" smtClean="0">
                <a:solidFill>
                  <a:srgbClr val="000000"/>
                </a:solidFill>
                <a:cs typeface="Times New Roman"/>
              </a:rPr>
              <a:t> قائمات المشاركين باعتبار الحضور النسائي والصور </a:t>
            </a:r>
            <a:r>
              <a:rPr lang="ar-TN" b="1" dirty="0" err="1" smtClean="0">
                <a:solidFill>
                  <a:srgbClr val="000000"/>
                </a:solidFill>
                <a:cs typeface="Times New Roman"/>
              </a:rPr>
              <a:t>الفتوغرافية</a:t>
            </a:r>
            <a:r>
              <a:rPr lang="ar-TN" b="1" dirty="0" smtClean="0">
                <a:solidFill>
                  <a:srgbClr val="000000"/>
                </a:solidFill>
                <a:cs typeface="Times New Roman"/>
              </a:rPr>
              <a:t> للجلسات مصحوبة بالوثائق والمؤيدات اللازمة</a:t>
            </a:r>
            <a:endParaRPr lang="fr-FR" b="1" dirty="0">
              <a:solidFill>
                <a:srgbClr val="000000"/>
              </a:solidFill>
            </a:endParaRPr>
          </a:p>
        </p:txBody>
      </p:sp>
    </p:spTree>
    <p:extLst>
      <p:ext uri="{BB962C8B-B14F-4D97-AF65-F5344CB8AC3E}">
        <p14:creationId xmlns="" xmlns:p14="http://schemas.microsoft.com/office/powerpoint/2010/main" val="2946414269"/>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5"/>
                                        </p:tgtEl>
                                        <p:attrNameLst>
                                          <p:attrName>style.visibility</p:attrName>
                                        </p:attrNameLst>
                                      </p:cBhvr>
                                      <p:to>
                                        <p:strVal val="visible"/>
                                      </p:to>
                                    </p:set>
                                    <p:anim calcmode="lin" valueType="num">
                                      <p:cBhvr>
                                        <p:cTn id="14" dur="500" fill="hold"/>
                                        <p:tgtEl>
                                          <p:spTgt spid="25"/>
                                        </p:tgtEl>
                                        <p:attrNameLst>
                                          <p:attrName>ppt_w</p:attrName>
                                        </p:attrNameLst>
                                      </p:cBhvr>
                                      <p:tavLst>
                                        <p:tav tm="0">
                                          <p:val>
                                            <p:fltVal val="0"/>
                                          </p:val>
                                        </p:tav>
                                        <p:tav tm="100000">
                                          <p:val>
                                            <p:strVal val="#ppt_w"/>
                                          </p:val>
                                        </p:tav>
                                      </p:tavLst>
                                    </p:anim>
                                    <p:anim calcmode="lin" valueType="num">
                                      <p:cBhvr>
                                        <p:cTn id="15" dur="500" fill="hold"/>
                                        <p:tgtEl>
                                          <p:spTgt spid="25"/>
                                        </p:tgtEl>
                                        <p:attrNameLst>
                                          <p:attrName>ppt_h</p:attrName>
                                        </p:attrNameLst>
                                      </p:cBhvr>
                                      <p:tavLst>
                                        <p:tav tm="0">
                                          <p:val>
                                            <p:fltVal val="0"/>
                                          </p:val>
                                        </p:tav>
                                        <p:tav tm="100000">
                                          <p:val>
                                            <p:strVal val="#ppt_h"/>
                                          </p:val>
                                        </p:tav>
                                      </p:tavLst>
                                    </p:anim>
                                    <p:animEffect transition="in" filter="fade">
                                      <p:cBhvr>
                                        <p:cTn id="16" dur="500"/>
                                        <p:tgtEl>
                                          <p:spTgt spid="2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p:cTn id="21" dur="500" fill="hold"/>
                                        <p:tgtEl>
                                          <p:spTgt spid="23"/>
                                        </p:tgtEl>
                                        <p:attrNameLst>
                                          <p:attrName>ppt_w</p:attrName>
                                        </p:attrNameLst>
                                      </p:cBhvr>
                                      <p:tavLst>
                                        <p:tav tm="0">
                                          <p:val>
                                            <p:fltVal val="0"/>
                                          </p:val>
                                        </p:tav>
                                        <p:tav tm="100000">
                                          <p:val>
                                            <p:strVal val="#ppt_w"/>
                                          </p:val>
                                        </p:tav>
                                      </p:tavLst>
                                    </p:anim>
                                    <p:anim calcmode="lin" valueType="num">
                                      <p:cBhvr>
                                        <p:cTn id="22" dur="500" fill="hold"/>
                                        <p:tgtEl>
                                          <p:spTgt spid="23"/>
                                        </p:tgtEl>
                                        <p:attrNameLst>
                                          <p:attrName>ppt_h</p:attrName>
                                        </p:attrNameLst>
                                      </p:cBhvr>
                                      <p:tavLst>
                                        <p:tav tm="0">
                                          <p:val>
                                            <p:fltVal val="0"/>
                                          </p:val>
                                        </p:tav>
                                        <p:tav tm="100000">
                                          <p:val>
                                            <p:strVal val="#ppt_h"/>
                                          </p:val>
                                        </p:tav>
                                      </p:tavLst>
                                    </p:anim>
                                    <p:animEffect transition="in" filter="fade">
                                      <p:cBhvr>
                                        <p:cTn id="23" dur="500"/>
                                        <p:tgtEl>
                                          <p:spTgt spid="23"/>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6"/>
                                        </p:tgtEl>
                                        <p:attrNameLst>
                                          <p:attrName>style.visibility</p:attrName>
                                        </p:attrNameLst>
                                      </p:cBhvr>
                                      <p:to>
                                        <p:strVal val="visible"/>
                                      </p:to>
                                    </p:set>
                                    <p:anim calcmode="lin" valueType="num">
                                      <p:cBhvr>
                                        <p:cTn id="28" dur="500" fill="hold"/>
                                        <p:tgtEl>
                                          <p:spTgt spid="26"/>
                                        </p:tgtEl>
                                        <p:attrNameLst>
                                          <p:attrName>ppt_w</p:attrName>
                                        </p:attrNameLst>
                                      </p:cBhvr>
                                      <p:tavLst>
                                        <p:tav tm="0">
                                          <p:val>
                                            <p:fltVal val="0"/>
                                          </p:val>
                                        </p:tav>
                                        <p:tav tm="100000">
                                          <p:val>
                                            <p:strVal val="#ppt_w"/>
                                          </p:val>
                                        </p:tav>
                                      </p:tavLst>
                                    </p:anim>
                                    <p:anim calcmode="lin" valueType="num">
                                      <p:cBhvr>
                                        <p:cTn id="29" dur="500" fill="hold"/>
                                        <p:tgtEl>
                                          <p:spTgt spid="26"/>
                                        </p:tgtEl>
                                        <p:attrNameLst>
                                          <p:attrName>ppt_h</p:attrName>
                                        </p:attrNameLst>
                                      </p:cBhvr>
                                      <p:tavLst>
                                        <p:tav tm="0">
                                          <p:val>
                                            <p:fltVal val="0"/>
                                          </p:val>
                                        </p:tav>
                                        <p:tav tm="100000">
                                          <p:val>
                                            <p:strVal val="#ppt_h"/>
                                          </p:val>
                                        </p:tav>
                                      </p:tavLst>
                                    </p:anim>
                                    <p:animEffect transition="in" filter="fade">
                                      <p:cBhvr>
                                        <p:cTn id="30" dur="500"/>
                                        <p:tgtEl>
                                          <p:spTgt spid="26"/>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barn(inVertical)">
                                      <p:cBhvr>
                                        <p:cTn id="35" dur="500"/>
                                        <p:tgtEl>
                                          <p:spTgt spid="27"/>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28"/>
                                        </p:tgtEl>
                                        <p:attrNameLst>
                                          <p:attrName>style.visibility</p:attrName>
                                        </p:attrNameLst>
                                      </p:cBhvr>
                                      <p:to>
                                        <p:strVal val="visible"/>
                                      </p:to>
                                    </p:set>
                                    <p:anim calcmode="lin" valueType="num">
                                      <p:cBhvr>
                                        <p:cTn id="40" dur="500" fill="hold"/>
                                        <p:tgtEl>
                                          <p:spTgt spid="28"/>
                                        </p:tgtEl>
                                        <p:attrNameLst>
                                          <p:attrName>ppt_w</p:attrName>
                                        </p:attrNameLst>
                                      </p:cBhvr>
                                      <p:tavLst>
                                        <p:tav tm="0">
                                          <p:val>
                                            <p:fltVal val="0"/>
                                          </p:val>
                                        </p:tav>
                                        <p:tav tm="100000">
                                          <p:val>
                                            <p:strVal val="#ppt_w"/>
                                          </p:val>
                                        </p:tav>
                                      </p:tavLst>
                                    </p:anim>
                                    <p:anim calcmode="lin" valueType="num">
                                      <p:cBhvr>
                                        <p:cTn id="41" dur="500" fill="hold"/>
                                        <p:tgtEl>
                                          <p:spTgt spid="28"/>
                                        </p:tgtEl>
                                        <p:attrNameLst>
                                          <p:attrName>ppt_h</p:attrName>
                                        </p:attrNameLst>
                                      </p:cBhvr>
                                      <p:tavLst>
                                        <p:tav tm="0">
                                          <p:val>
                                            <p:fltVal val="0"/>
                                          </p:val>
                                        </p:tav>
                                        <p:tav tm="100000">
                                          <p:val>
                                            <p:strVal val="#ppt_h"/>
                                          </p:val>
                                        </p:tav>
                                      </p:tavLst>
                                    </p:anim>
                                    <p:animEffect transition="in" filter="fade">
                                      <p:cBhvr>
                                        <p:cTn id="42" dur="500"/>
                                        <p:tgtEl>
                                          <p:spTgt spid="28"/>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 calcmode="lin" valueType="num">
                                      <p:cBhvr>
                                        <p:cTn id="47" dur="500" fill="hold"/>
                                        <p:tgtEl>
                                          <p:spTgt spid="19"/>
                                        </p:tgtEl>
                                        <p:attrNameLst>
                                          <p:attrName>ppt_w</p:attrName>
                                        </p:attrNameLst>
                                      </p:cBhvr>
                                      <p:tavLst>
                                        <p:tav tm="0">
                                          <p:val>
                                            <p:fltVal val="0"/>
                                          </p:val>
                                        </p:tav>
                                        <p:tav tm="100000">
                                          <p:val>
                                            <p:strVal val="#ppt_w"/>
                                          </p:val>
                                        </p:tav>
                                      </p:tavLst>
                                    </p:anim>
                                    <p:anim calcmode="lin" valueType="num">
                                      <p:cBhvr>
                                        <p:cTn id="48" dur="500" fill="hold"/>
                                        <p:tgtEl>
                                          <p:spTgt spid="19"/>
                                        </p:tgtEl>
                                        <p:attrNameLst>
                                          <p:attrName>ppt_h</p:attrName>
                                        </p:attrNameLst>
                                      </p:cBhvr>
                                      <p:tavLst>
                                        <p:tav tm="0">
                                          <p:val>
                                            <p:fltVal val="0"/>
                                          </p:val>
                                        </p:tav>
                                        <p:tav tm="100000">
                                          <p:val>
                                            <p:strVal val="#ppt_h"/>
                                          </p:val>
                                        </p:tav>
                                      </p:tavLst>
                                    </p:anim>
                                    <p:animEffect transition="in" filter="fade">
                                      <p:cBhvr>
                                        <p:cTn id="49" dur="500"/>
                                        <p:tgtEl>
                                          <p:spTgt spid="19"/>
                                        </p:tgtEl>
                                      </p:cBhvr>
                                    </p:animEffect>
                                  </p:childTnLst>
                                </p:cTn>
                              </p:par>
                            </p:childTnLst>
                          </p:cTn>
                        </p:par>
                      </p:childTnLst>
                    </p:cTn>
                  </p:par>
                  <p:par>
                    <p:cTn id="50" fill="hold">
                      <p:stCondLst>
                        <p:cond delay="indefinite"/>
                      </p:stCondLst>
                      <p:childTnLst>
                        <p:par>
                          <p:cTn id="51" fill="hold">
                            <p:stCondLst>
                              <p:cond delay="0"/>
                            </p:stCondLst>
                            <p:childTnLst>
                              <p:par>
                                <p:cTn id="52" presetID="26" presetClass="entr" presetSubtype="0" fill="hold" grpId="0" nodeType="click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wipe(down)">
                                      <p:cBhvr>
                                        <p:cTn id="54" dur="580">
                                          <p:stCondLst>
                                            <p:cond delay="0"/>
                                          </p:stCondLst>
                                        </p:cTn>
                                        <p:tgtEl>
                                          <p:spTgt spid="18"/>
                                        </p:tgtEl>
                                      </p:cBhvr>
                                    </p:animEffect>
                                    <p:anim calcmode="lin" valueType="num">
                                      <p:cBhvr>
                                        <p:cTn id="55"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56"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57"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58"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59"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60" dur="26">
                                          <p:stCondLst>
                                            <p:cond delay="650"/>
                                          </p:stCondLst>
                                        </p:cTn>
                                        <p:tgtEl>
                                          <p:spTgt spid="18"/>
                                        </p:tgtEl>
                                      </p:cBhvr>
                                      <p:to x="100000" y="60000"/>
                                    </p:animScale>
                                    <p:animScale>
                                      <p:cBhvr>
                                        <p:cTn id="61" dur="166" decel="50000">
                                          <p:stCondLst>
                                            <p:cond delay="676"/>
                                          </p:stCondLst>
                                        </p:cTn>
                                        <p:tgtEl>
                                          <p:spTgt spid="18"/>
                                        </p:tgtEl>
                                      </p:cBhvr>
                                      <p:to x="100000" y="100000"/>
                                    </p:animScale>
                                    <p:animScale>
                                      <p:cBhvr>
                                        <p:cTn id="62" dur="26">
                                          <p:stCondLst>
                                            <p:cond delay="1312"/>
                                          </p:stCondLst>
                                        </p:cTn>
                                        <p:tgtEl>
                                          <p:spTgt spid="18"/>
                                        </p:tgtEl>
                                      </p:cBhvr>
                                      <p:to x="100000" y="80000"/>
                                    </p:animScale>
                                    <p:animScale>
                                      <p:cBhvr>
                                        <p:cTn id="63" dur="166" decel="50000">
                                          <p:stCondLst>
                                            <p:cond delay="1338"/>
                                          </p:stCondLst>
                                        </p:cTn>
                                        <p:tgtEl>
                                          <p:spTgt spid="18"/>
                                        </p:tgtEl>
                                      </p:cBhvr>
                                      <p:to x="100000" y="100000"/>
                                    </p:animScale>
                                    <p:animScale>
                                      <p:cBhvr>
                                        <p:cTn id="64" dur="26">
                                          <p:stCondLst>
                                            <p:cond delay="1642"/>
                                          </p:stCondLst>
                                        </p:cTn>
                                        <p:tgtEl>
                                          <p:spTgt spid="18"/>
                                        </p:tgtEl>
                                      </p:cBhvr>
                                      <p:to x="100000" y="90000"/>
                                    </p:animScale>
                                    <p:animScale>
                                      <p:cBhvr>
                                        <p:cTn id="65" dur="166" decel="50000">
                                          <p:stCondLst>
                                            <p:cond delay="1668"/>
                                          </p:stCondLst>
                                        </p:cTn>
                                        <p:tgtEl>
                                          <p:spTgt spid="18"/>
                                        </p:tgtEl>
                                      </p:cBhvr>
                                      <p:to x="100000" y="100000"/>
                                    </p:animScale>
                                    <p:animScale>
                                      <p:cBhvr>
                                        <p:cTn id="66" dur="26">
                                          <p:stCondLst>
                                            <p:cond delay="1808"/>
                                          </p:stCondLst>
                                        </p:cTn>
                                        <p:tgtEl>
                                          <p:spTgt spid="18"/>
                                        </p:tgtEl>
                                      </p:cBhvr>
                                      <p:to x="100000" y="95000"/>
                                    </p:animScale>
                                    <p:animScale>
                                      <p:cBhvr>
                                        <p:cTn id="67" dur="166" decel="50000">
                                          <p:stCondLst>
                                            <p:cond delay="1834"/>
                                          </p:stCondLst>
                                        </p:cTn>
                                        <p:tgtEl>
                                          <p:spTgt spid="1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3" grpId="0" animBg="1"/>
      <p:bldP spid="25" grpId="0" animBg="1"/>
      <p:bldP spid="26" grpId="0" animBg="1"/>
      <p:bldP spid="27" grpId="0" animBg="1"/>
      <p:bldP spid="28" grpId="0" animBg="1"/>
      <p:bldP spid="18" grpId="0" animBg="1"/>
      <p:bldP spid="19"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323850" y="332656"/>
            <a:ext cx="8382000" cy="443198"/>
          </a:xfrm>
        </p:spPr>
        <p:txBody>
          <a:bodyPr numCol="1"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eaLnBrk="1" hangingPunct="1">
              <a:defRPr/>
            </a:pPr>
            <a:r>
              <a:rPr lang="ar-TN" sz="3200"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mj-cs"/>
              </a:rPr>
              <a:t>المساعدة الموظفة</a:t>
            </a:r>
            <a:endParaRPr lang="fr-FR" sz="3200"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mj-cs"/>
            </a:endParaRPr>
          </a:p>
        </p:txBody>
      </p:sp>
      <p:sp>
        <p:nvSpPr>
          <p:cNvPr id="31746" name="Espace réservé du contenu 2"/>
          <p:cNvSpPr txBox="1">
            <a:spLocks/>
          </p:cNvSpPr>
          <p:nvPr/>
        </p:nvSpPr>
        <p:spPr bwMode="auto">
          <a:xfrm>
            <a:off x="684213" y="1125538"/>
            <a:ext cx="8021637" cy="3797963"/>
          </a:xfrm>
          <a:prstGeom prst="rect">
            <a:avLst/>
          </a:prstGeom>
          <a:noFill/>
          <a:ln w="9525">
            <a:noFill/>
            <a:miter lim="800000"/>
            <a:headEnd/>
            <a:tailEnd/>
          </a:ln>
        </p:spPr>
        <p:txBody>
          <a:bodyPr lIns="0" tIns="0" rIns="0" bIns="0">
            <a:spAutoFit/>
          </a:bodyPr>
          <a:lstStyle/>
          <a:p>
            <a:pPr marL="919163" lvl="1" indent="-396875" algn="just" defTabSz="912813" rtl="1" fontAlgn="base">
              <a:lnSpc>
                <a:spcPct val="90000"/>
              </a:lnSpc>
              <a:spcBef>
                <a:spcPct val="20000"/>
              </a:spcBef>
              <a:spcAft>
                <a:spcPct val="0"/>
              </a:spcAft>
              <a:buFont typeface="Symbol" pitchFamily="18" charset="2"/>
              <a:buBlip>
                <a:blip r:embed="rId3"/>
              </a:buBlip>
            </a:pPr>
            <a:r>
              <a:rPr lang="ar-TN" sz="3200" dirty="0">
                <a:solidFill>
                  <a:srgbClr val="0070C0"/>
                </a:solidFill>
              </a:rPr>
              <a:t>تتعلق بتمويل </a:t>
            </a:r>
            <a:r>
              <a:rPr lang="ar-TN" sz="3200" dirty="0">
                <a:solidFill>
                  <a:srgbClr val="CC0066"/>
                </a:solidFill>
              </a:rPr>
              <a:t>برنامج وطني لتجهيز الأحياء الشعبية بالبنية الأساسية</a:t>
            </a:r>
            <a:r>
              <a:rPr lang="ar-TN" sz="3200" dirty="0">
                <a:solidFill>
                  <a:srgbClr val="0070C0"/>
                </a:solidFill>
              </a:rPr>
              <a:t> يختلف عن البرامج المماثلة السابقة في النقاط الجديدة التالية:</a:t>
            </a:r>
          </a:p>
          <a:p>
            <a:pPr marL="919163" lvl="1" indent="-396875" algn="just" defTabSz="912813" rtl="1" fontAlgn="base">
              <a:lnSpc>
                <a:spcPct val="90000"/>
              </a:lnSpc>
              <a:spcBef>
                <a:spcPct val="20000"/>
              </a:spcBef>
              <a:spcAft>
                <a:spcPct val="0"/>
              </a:spcAft>
              <a:buFont typeface="Symbol" pitchFamily="18" charset="2"/>
              <a:buNone/>
            </a:pPr>
            <a:endParaRPr lang="ar-TN" sz="1600" dirty="0">
              <a:solidFill>
                <a:srgbClr val="0070C0"/>
              </a:solidFill>
            </a:endParaRPr>
          </a:p>
          <a:p>
            <a:pPr marL="1441450" lvl="2" indent="-342900" algn="just" defTabSz="912813" rtl="1" fontAlgn="base">
              <a:lnSpc>
                <a:spcPct val="90000"/>
              </a:lnSpc>
              <a:spcBef>
                <a:spcPct val="20000"/>
              </a:spcBef>
              <a:spcAft>
                <a:spcPct val="0"/>
              </a:spcAft>
              <a:buFontTx/>
              <a:buBlip>
                <a:blip r:embed="rId4"/>
              </a:buBlip>
            </a:pPr>
            <a:r>
              <a:rPr lang="ar-TN" sz="2800" dirty="0">
                <a:solidFill>
                  <a:srgbClr val="0070C0"/>
                </a:solidFill>
              </a:rPr>
              <a:t> تحديد برنامج التدخل حسب </a:t>
            </a:r>
            <a:r>
              <a:rPr lang="ar-TN" sz="2800" dirty="0">
                <a:solidFill>
                  <a:srgbClr val="C00000"/>
                </a:solidFill>
              </a:rPr>
              <a:t>المقاربة التشاركية</a:t>
            </a:r>
          </a:p>
          <a:p>
            <a:pPr marL="1441450" lvl="2" indent="-342900" algn="just" defTabSz="912813" rtl="1" fontAlgn="base">
              <a:lnSpc>
                <a:spcPct val="90000"/>
              </a:lnSpc>
              <a:spcBef>
                <a:spcPct val="20000"/>
              </a:spcBef>
              <a:spcAft>
                <a:spcPct val="0"/>
              </a:spcAft>
              <a:buFontTx/>
              <a:buBlip>
                <a:blip r:embed="rId4"/>
              </a:buBlip>
            </a:pPr>
            <a:r>
              <a:rPr lang="ar-TN" sz="2800" dirty="0">
                <a:solidFill>
                  <a:srgbClr val="0070C0"/>
                </a:solidFill>
              </a:rPr>
              <a:t> يمول البرنامج </a:t>
            </a:r>
            <a:r>
              <a:rPr lang="ar-TN" sz="2800" dirty="0">
                <a:solidFill>
                  <a:srgbClr val="C00000"/>
                </a:solidFill>
              </a:rPr>
              <a:t>كليا</a:t>
            </a:r>
            <a:r>
              <a:rPr lang="ar-TN" sz="2800" dirty="0">
                <a:solidFill>
                  <a:srgbClr val="0070C0"/>
                </a:solidFill>
              </a:rPr>
              <a:t> من طرف الدولة </a:t>
            </a:r>
            <a:r>
              <a:rPr lang="ar-TN" sz="2800" dirty="0">
                <a:solidFill>
                  <a:srgbClr val="C00000"/>
                </a:solidFill>
              </a:rPr>
              <a:t>في شكل مساعدة</a:t>
            </a:r>
          </a:p>
          <a:p>
            <a:pPr marL="1441450" lvl="2" indent="-342900" algn="just" defTabSz="912813" rtl="1" fontAlgn="base">
              <a:lnSpc>
                <a:spcPct val="90000"/>
              </a:lnSpc>
              <a:spcBef>
                <a:spcPct val="20000"/>
              </a:spcBef>
              <a:spcAft>
                <a:spcPct val="0"/>
              </a:spcAft>
              <a:buFontTx/>
              <a:buBlip>
                <a:blip r:embed="rId4"/>
              </a:buBlip>
            </a:pPr>
            <a:r>
              <a:rPr lang="ar-TN" sz="2800" dirty="0">
                <a:solidFill>
                  <a:srgbClr val="0070C0"/>
                </a:solidFill>
              </a:rPr>
              <a:t> </a:t>
            </a:r>
            <a:r>
              <a:rPr lang="ar-TN" sz="2800" dirty="0">
                <a:solidFill>
                  <a:srgbClr val="C00000"/>
                </a:solidFill>
              </a:rPr>
              <a:t>البلدية هي صاحبة المشروع </a:t>
            </a:r>
            <a:r>
              <a:rPr lang="ar-TN" sz="2800" dirty="0" smtClean="0">
                <a:solidFill>
                  <a:srgbClr val="0070C0"/>
                </a:solidFill>
              </a:rPr>
              <a:t>وبإمكانها </a:t>
            </a:r>
            <a:r>
              <a:rPr lang="ar-TN" sz="2800" dirty="0" smtClean="0">
                <a:solidFill>
                  <a:srgbClr val="C00000"/>
                </a:solidFill>
              </a:rPr>
              <a:t>تعيين مكتب دراسات أو مهندس مستشار </a:t>
            </a:r>
            <a:r>
              <a:rPr lang="ar-TN" sz="2800" dirty="0" smtClean="0">
                <a:solidFill>
                  <a:srgbClr val="0070C0"/>
                </a:solidFill>
              </a:rPr>
              <a:t>لمعاضدتها في ذلك أو </a:t>
            </a:r>
            <a:r>
              <a:rPr lang="ar-TN" sz="2800" dirty="0" smtClean="0">
                <a:solidFill>
                  <a:srgbClr val="C00000"/>
                </a:solidFill>
              </a:rPr>
              <a:t>تفويض </a:t>
            </a:r>
            <a:r>
              <a:rPr lang="ar-TN" sz="2800" dirty="0">
                <a:solidFill>
                  <a:srgbClr val="C00000"/>
                </a:solidFill>
              </a:rPr>
              <a:t>الإنجاز </a:t>
            </a:r>
            <a:r>
              <a:rPr lang="ar-TN" sz="2800" dirty="0" smtClean="0">
                <a:solidFill>
                  <a:srgbClr val="C00000"/>
                </a:solidFill>
              </a:rPr>
              <a:t>لغيرها </a:t>
            </a:r>
            <a:r>
              <a:rPr lang="ar-TN" sz="2800" dirty="0" smtClean="0">
                <a:solidFill>
                  <a:srgbClr val="0070C0"/>
                </a:solidFill>
              </a:rPr>
              <a:t>في إطار التراتيب الجاري بها العمل.</a:t>
            </a:r>
            <a:endParaRPr lang="fr-FR" sz="2800" dirty="0">
              <a:solidFill>
                <a:srgbClr val="0070C0"/>
              </a:solidFill>
              <a:cs typeface="Arial" charset="0"/>
            </a:endParaRPr>
          </a:p>
        </p:txBody>
      </p:sp>
    </p:spTree>
    <p:extLst>
      <p:ext uri="{BB962C8B-B14F-4D97-AF65-F5344CB8AC3E}">
        <p14:creationId xmlns="" xmlns:p14="http://schemas.microsoft.com/office/powerpoint/2010/main" val="877911074"/>
      </p:ext>
    </p:extLst>
  </p:cSld>
  <p:clrMapOvr>
    <a:masterClrMapping/>
  </p:clrMapOvr>
  <p:transition>
    <p:rand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339752" y="1341438"/>
            <a:ext cx="6567487" cy="442912"/>
          </a:xfrm>
        </p:spPr>
        <p:txBody>
          <a:bodyPr numCol="1" anchorCtr="0" compatLnSpc="1">
            <a:prstTxWarp prst="textNoShape">
              <a:avLst/>
            </a:prstTxWarp>
          </a:bodyPr>
          <a:lstStyle/>
          <a:p>
            <a:pPr algn="r" rtl="1" eaLnBrk="1" hangingPunct="1">
              <a:defRPr/>
            </a:pPr>
            <a:r>
              <a:rPr lang="ar-TN" sz="3200" b="1" dirty="0" smtClean="0">
                <a:ln>
                  <a:noFill/>
                </a:ln>
                <a:solidFill>
                  <a:schemeClr val="accent2">
                    <a:lumMod val="75000"/>
                  </a:schemeClr>
                </a:solidFill>
                <a:effectLst>
                  <a:outerShdw blurRad="38100" dist="38100" dir="2700000" algn="tl">
                    <a:srgbClr val="C0C0C0"/>
                  </a:outerShdw>
                </a:effectLst>
              </a:rPr>
              <a:t>يرتبط مبلغ المساعدة السنوية الموظفة بـ :</a:t>
            </a:r>
            <a:endParaRPr lang="fr-FR" sz="3200" b="1" dirty="0" smtClean="0">
              <a:ln>
                <a:noFill/>
              </a:ln>
              <a:solidFill>
                <a:schemeClr val="accent2">
                  <a:lumMod val="75000"/>
                </a:schemeClr>
              </a:solidFill>
              <a:effectLst>
                <a:outerShdw blurRad="38100" dist="38100" dir="2700000" algn="tl">
                  <a:srgbClr val="C0C0C0"/>
                </a:outerShdw>
              </a:effectLst>
            </a:endParaRPr>
          </a:p>
        </p:txBody>
      </p:sp>
      <p:sp>
        <p:nvSpPr>
          <p:cNvPr id="96258" name="Espace réservé du contenu 2"/>
          <p:cNvSpPr txBox="1">
            <a:spLocks/>
          </p:cNvSpPr>
          <p:nvPr/>
        </p:nvSpPr>
        <p:spPr bwMode="auto">
          <a:xfrm>
            <a:off x="684213" y="2780928"/>
            <a:ext cx="8021637" cy="803275"/>
          </a:xfrm>
          <a:prstGeom prst="rect">
            <a:avLst/>
          </a:prstGeom>
          <a:noFill/>
          <a:ln w="9525" algn="ctr">
            <a:noFill/>
            <a:miter lim="800000"/>
            <a:headEnd/>
            <a:tailEnd/>
          </a:ln>
        </p:spPr>
        <p:txBody>
          <a:bodyPr lIns="0" tIns="0" rIns="0" bIns="0">
            <a:spAutoFit/>
          </a:bodyPr>
          <a:lstStyle/>
          <a:p>
            <a:pPr marL="909638" lvl="1" indent="-392113" algn="just" rtl="1" fontAlgn="base">
              <a:lnSpc>
                <a:spcPct val="90000"/>
              </a:lnSpc>
              <a:spcBef>
                <a:spcPct val="20000"/>
              </a:spcBef>
              <a:spcAft>
                <a:spcPct val="0"/>
              </a:spcAft>
              <a:buFontTx/>
              <a:buBlip>
                <a:blip r:embed="rId2"/>
              </a:buBlip>
            </a:pPr>
            <a:r>
              <a:rPr lang="ar-TN" sz="2900" b="1" dirty="0">
                <a:solidFill>
                  <a:srgbClr val="C00000"/>
                </a:solidFill>
                <a:latin typeface="Arial" charset="0"/>
              </a:rPr>
              <a:t>القائمة السنوية للمشاريع </a:t>
            </a:r>
            <a:r>
              <a:rPr lang="ar-TN" sz="2900" b="1" dirty="0">
                <a:solidFill>
                  <a:srgbClr val="0070C0"/>
                </a:solidFill>
                <a:latin typeface="Arial" charset="0"/>
              </a:rPr>
              <a:t>التي تعد سنويا من قبل لجنة برمجة وتنفيذ البرنامج الوطني لتهذيب الأحياء الشعبية  </a:t>
            </a:r>
            <a:endParaRPr lang="fr-FR" sz="2900" b="1" dirty="0">
              <a:solidFill>
                <a:srgbClr val="0070C0"/>
              </a:solidFill>
              <a:latin typeface="Arial" charset="0"/>
              <a:cs typeface="Arial" charset="0"/>
            </a:endParaRPr>
          </a:p>
        </p:txBody>
      </p:sp>
      <p:sp>
        <p:nvSpPr>
          <p:cNvPr id="96259" name="Espace réservé du contenu 2"/>
          <p:cNvSpPr txBox="1">
            <a:spLocks/>
          </p:cNvSpPr>
          <p:nvPr/>
        </p:nvSpPr>
        <p:spPr bwMode="auto">
          <a:xfrm>
            <a:off x="726827" y="3777831"/>
            <a:ext cx="8021637" cy="803297"/>
          </a:xfrm>
          <a:prstGeom prst="rect">
            <a:avLst/>
          </a:prstGeom>
          <a:noFill/>
          <a:ln w="9525" algn="ctr">
            <a:noFill/>
            <a:miter lim="800000"/>
            <a:headEnd/>
            <a:tailEnd/>
          </a:ln>
        </p:spPr>
        <p:txBody>
          <a:bodyPr lIns="0" tIns="0" rIns="0" bIns="0">
            <a:spAutoFit/>
          </a:bodyPr>
          <a:lstStyle/>
          <a:p>
            <a:pPr marL="909638" lvl="1" indent="-392113" algn="just" rtl="1" fontAlgn="base">
              <a:lnSpc>
                <a:spcPct val="90000"/>
              </a:lnSpc>
              <a:spcBef>
                <a:spcPct val="20000"/>
              </a:spcBef>
              <a:spcAft>
                <a:spcPct val="0"/>
              </a:spcAft>
              <a:buFontTx/>
              <a:buBlip>
                <a:blip r:embed="rId2"/>
              </a:buBlip>
            </a:pPr>
            <a:r>
              <a:rPr lang="ar-TN" sz="2900" b="1" dirty="0">
                <a:solidFill>
                  <a:srgbClr val="0070C0"/>
                </a:solidFill>
                <a:latin typeface="Arial" charset="0"/>
              </a:rPr>
              <a:t>الاستجابة </a:t>
            </a:r>
            <a:r>
              <a:rPr lang="ar-TN" sz="2900" b="1" dirty="0">
                <a:solidFill>
                  <a:srgbClr val="C00000"/>
                </a:solidFill>
                <a:latin typeface="Arial" charset="0"/>
              </a:rPr>
              <a:t>للشروط الدنيا المستوجبة </a:t>
            </a:r>
            <a:r>
              <a:rPr lang="ar-TN" sz="2900" b="1" dirty="0">
                <a:solidFill>
                  <a:srgbClr val="0070C0"/>
                </a:solidFill>
                <a:latin typeface="Arial" charset="0"/>
              </a:rPr>
              <a:t>للحصول على </a:t>
            </a:r>
            <a:r>
              <a:rPr lang="ar-TN" sz="2900" b="1" dirty="0" smtClean="0">
                <a:solidFill>
                  <a:srgbClr val="0070C0"/>
                </a:solidFill>
                <a:latin typeface="Arial" charset="0"/>
              </a:rPr>
              <a:t>المساعدة وخاصة نتائج الدراسة الأولية</a:t>
            </a:r>
            <a:endParaRPr lang="fr-FR" sz="2900" b="1" dirty="0">
              <a:solidFill>
                <a:srgbClr val="0070C0"/>
              </a:solidFill>
              <a:latin typeface="Arial" charset="0"/>
              <a:cs typeface="Arial" charset="0"/>
            </a:endParaRPr>
          </a:p>
        </p:txBody>
      </p:sp>
      <p:sp>
        <p:nvSpPr>
          <p:cNvPr id="96260" name="Espace réservé du contenu 2"/>
          <p:cNvSpPr txBox="1">
            <a:spLocks/>
          </p:cNvSpPr>
          <p:nvPr/>
        </p:nvSpPr>
        <p:spPr bwMode="auto">
          <a:xfrm>
            <a:off x="684213" y="4797822"/>
            <a:ext cx="8021637" cy="803297"/>
          </a:xfrm>
          <a:prstGeom prst="rect">
            <a:avLst/>
          </a:prstGeom>
          <a:noFill/>
          <a:ln w="9525" algn="ctr">
            <a:noFill/>
            <a:miter lim="800000"/>
            <a:headEnd/>
            <a:tailEnd/>
          </a:ln>
        </p:spPr>
        <p:txBody>
          <a:bodyPr lIns="0" tIns="0" rIns="0" bIns="0">
            <a:spAutoFit/>
          </a:bodyPr>
          <a:lstStyle/>
          <a:p>
            <a:pPr marL="974725" lvl="1" indent="-457200" algn="just" rtl="1" fontAlgn="base">
              <a:lnSpc>
                <a:spcPct val="90000"/>
              </a:lnSpc>
              <a:spcBef>
                <a:spcPct val="20000"/>
              </a:spcBef>
              <a:spcAft>
                <a:spcPct val="0"/>
              </a:spcAft>
              <a:buFont typeface="Courier New" pitchFamily="49" charset="0"/>
              <a:buChar char="o"/>
            </a:pPr>
            <a:r>
              <a:rPr lang="ar-TN" sz="2900" b="1" dirty="0" smtClean="0">
                <a:solidFill>
                  <a:srgbClr val="1A842C"/>
                </a:solidFill>
                <a:latin typeface="Arial" charset="0"/>
              </a:rPr>
              <a:t>ليس هنالك تأثير لنتائج </a:t>
            </a:r>
            <a:r>
              <a:rPr lang="ar-TN" sz="2900" b="1" dirty="0">
                <a:solidFill>
                  <a:srgbClr val="1A842C"/>
                </a:solidFill>
                <a:latin typeface="Arial" charset="0"/>
              </a:rPr>
              <a:t>تقييم الأداء </a:t>
            </a:r>
            <a:r>
              <a:rPr lang="ar-TN" sz="2900" b="1" dirty="0">
                <a:solidFill>
                  <a:srgbClr val="0070C0"/>
                </a:solidFill>
                <a:latin typeface="Arial" charset="0"/>
              </a:rPr>
              <a:t>للجماعة </a:t>
            </a:r>
            <a:r>
              <a:rPr lang="ar-TN" sz="2900" b="1" dirty="0" smtClean="0">
                <a:solidFill>
                  <a:srgbClr val="0070C0"/>
                </a:solidFill>
                <a:latin typeface="Arial" charset="0"/>
              </a:rPr>
              <a:t>المحلية على مبلغ المساعدة الموظفة</a:t>
            </a:r>
            <a:r>
              <a:rPr lang="fr-FR" sz="2900" b="1" dirty="0" smtClean="0">
                <a:solidFill>
                  <a:srgbClr val="0070C0"/>
                </a:solidFill>
                <a:latin typeface="Arial" charset="0"/>
                <a:cs typeface="Arial" charset="0"/>
              </a:rPr>
              <a:t> </a:t>
            </a:r>
            <a:endParaRPr lang="fr-FR" sz="2900" b="1" dirty="0">
              <a:solidFill>
                <a:srgbClr val="0070C0"/>
              </a:solidFill>
              <a:latin typeface="Arial" charset="0"/>
              <a:cs typeface="Arial" charset="0"/>
            </a:endParaRPr>
          </a:p>
        </p:txBody>
      </p:sp>
      <p:sp>
        <p:nvSpPr>
          <p:cNvPr id="96261" name="Espace réservé du contenu 2"/>
          <p:cNvSpPr txBox="1">
            <a:spLocks/>
          </p:cNvSpPr>
          <p:nvPr/>
        </p:nvSpPr>
        <p:spPr bwMode="auto">
          <a:xfrm>
            <a:off x="684213" y="2060848"/>
            <a:ext cx="8021637" cy="401637"/>
          </a:xfrm>
          <a:prstGeom prst="rect">
            <a:avLst/>
          </a:prstGeom>
          <a:noFill/>
          <a:ln w="9525" algn="ctr">
            <a:noFill/>
            <a:miter lim="800000"/>
            <a:headEnd/>
            <a:tailEnd/>
          </a:ln>
        </p:spPr>
        <p:txBody>
          <a:bodyPr lIns="0" tIns="0" rIns="0" bIns="0">
            <a:spAutoFit/>
          </a:bodyPr>
          <a:lstStyle/>
          <a:p>
            <a:pPr marL="909638" lvl="1" indent="-392113" algn="just" rtl="1" fontAlgn="base">
              <a:lnSpc>
                <a:spcPct val="90000"/>
              </a:lnSpc>
              <a:spcBef>
                <a:spcPct val="20000"/>
              </a:spcBef>
              <a:spcAft>
                <a:spcPct val="0"/>
              </a:spcAft>
              <a:buFontTx/>
              <a:buBlip>
                <a:blip r:embed="rId2"/>
              </a:buBlip>
            </a:pPr>
            <a:r>
              <a:rPr lang="ar-TN" sz="2900" b="1" dirty="0">
                <a:solidFill>
                  <a:srgbClr val="0070C0"/>
                </a:solidFill>
                <a:latin typeface="Arial" charset="0"/>
              </a:rPr>
              <a:t>المبلغ </a:t>
            </a:r>
            <a:r>
              <a:rPr lang="ar-TN" sz="2900" b="1" dirty="0" err="1">
                <a:solidFill>
                  <a:srgbClr val="0070C0"/>
                </a:solidFill>
                <a:latin typeface="Arial" charset="0"/>
              </a:rPr>
              <a:t>الجملي</a:t>
            </a:r>
            <a:r>
              <a:rPr lang="ar-TN" sz="2900" b="1" dirty="0">
                <a:solidFill>
                  <a:srgbClr val="0070C0"/>
                </a:solidFill>
                <a:latin typeface="Arial" charset="0"/>
              </a:rPr>
              <a:t> </a:t>
            </a:r>
            <a:r>
              <a:rPr lang="ar-TN" sz="2900" b="1" dirty="0">
                <a:solidFill>
                  <a:srgbClr val="C00000"/>
                </a:solidFill>
                <a:latin typeface="Arial" charset="0"/>
              </a:rPr>
              <a:t>المخصص</a:t>
            </a:r>
            <a:r>
              <a:rPr lang="ar-TN" sz="2900" b="1" dirty="0">
                <a:solidFill>
                  <a:srgbClr val="0070C0"/>
                </a:solidFill>
                <a:latin typeface="Arial" charset="0"/>
              </a:rPr>
              <a:t> للغرض </a:t>
            </a:r>
            <a:r>
              <a:rPr lang="ar-TN" sz="2900" b="1" dirty="0">
                <a:solidFill>
                  <a:srgbClr val="C00000"/>
                </a:solidFill>
                <a:latin typeface="Arial" charset="0"/>
              </a:rPr>
              <a:t>بميزانية الدولة</a:t>
            </a:r>
            <a:r>
              <a:rPr lang="fr-FR" sz="2900" b="1" dirty="0">
                <a:solidFill>
                  <a:srgbClr val="C00000"/>
                </a:solidFill>
                <a:latin typeface="Arial" charset="0"/>
                <a:cs typeface="Arial" charset="0"/>
              </a:rPr>
              <a:t> </a:t>
            </a:r>
          </a:p>
        </p:txBody>
      </p:sp>
      <p:sp>
        <p:nvSpPr>
          <p:cNvPr id="9" name="Titre 1"/>
          <p:cNvSpPr>
            <a:spLocks/>
          </p:cNvSpPr>
          <p:nvPr/>
        </p:nvSpPr>
        <p:spPr bwMode="auto">
          <a:xfrm>
            <a:off x="381000" y="554038"/>
            <a:ext cx="8382000" cy="443198"/>
          </a:xfrm>
          <a:prstGeom prst="rect">
            <a:avLst/>
          </a:prstGeom>
          <a:noFill/>
          <a:ln w="9525">
            <a:noFill/>
            <a:miter lim="800000"/>
            <a:headEnd/>
            <a:tailEnd/>
          </a:ln>
        </p:spPr>
        <p:txBody>
          <a:bodyPr lIns="0" tIns="0" rIns="0" bIns="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defTabSz="912813" rtl="1" fontAlgn="base">
              <a:lnSpc>
                <a:spcPct val="90000"/>
              </a:lnSpc>
              <a:spcBef>
                <a:spcPct val="0"/>
              </a:spcBef>
              <a:spcAft>
                <a:spcPct val="0"/>
              </a:spcAft>
              <a:defRPr/>
            </a:pPr>
            <a:r>
              <a:rPr lang="ar-TN" sz="3200" b="1" dirty="0">
                <a:ln w="11430"/>
                <a:gradFill>
                  <a:gsLst>
                    <a:gs pos="0">
                      <a:srgbClr val="3497AE">
                        <a:tint val="70000"/>
                        <a:satMod val="245000"/>
                      </a:srgbClr>
                    </a:gs>
                    <a:gs pos="75000">
                      <a:srgbClr val="3497AE">
                        <a:tint val="90000"/>
                        <a:shade val="60000"/>
                        <a:satMod val="240000"/>
                      </a:srgbClr>
                    </a:gs>
                    <a:gs pos="100000">
                      <a:srgbClr val="3497AE">
                        <a:tint val="100000"/>
                        <a:shade val="50000"/>
                        <a:satMod val="240000"/>
                      </a:srgbClr>
                    </a:gs>
                  </a:gsLst>
                  <a:lin ang="5400000"/>
                </a:gradFill>
                <a:effectLst>
                  <a:outerShdw blurRad="50800" dist="39000" dir="5460000" algn="tl">
                    <a:srgbClr val="000000">
                      <a:alpha val="38000"/>
                    </a:srgbClr>
                  </a:outerShdw>
                </a:effectLst>
                <a:cs typeface="Times New Roman"/>
              </a:rPr>
              <a:t>شروط منح المساعدة الموظفة</a:t>
            </a:r>
            <a:endParaRPr lang="fr-FR" sz="3200" b="1" dirty="0">
              <a:ln w="11430"/>
              <a:gradFill>
                <a:gsLst>
                  <a:gs pos="0">
                    <a:srgbClr val="3497AE">
                      <a:tint val="70000"/>
                      <a:satMod val="245000"/>
                    </a:srgbClr>
                  </a:gs>
                  <a:gs pos="75000">
                    <a:srgbClr val="3497AE">
                      <a:tint val="90000"/>
                      <a:shade val="60000"/>
                      <a:satMod val="240000"/>
                    </a:srgbClr>
                  </a:gs>
                  <a:gs pos="100000">
                    <a:srgbClr val="3497AE">
                      <a:tint val="100000"/>
                      <a:shade val="50000"/>
                      <a:satMod val="240000"/>
                    </a:srgbClr>
                  </a:gs>
                </a:gsLst>
                <a:lin ang="5400000"/>
              </a:gradFill>
              <a:effectLst>
                <a:outerShdw blurRad="50800" dist="39000" dir="5460000" algn="tl">
                  <a:srgbClr val="000000">
                    <a:alpha val="38000"/>
                  </a:srgbClr>
                </a:outerShdw>
              </a:effectLst>
              <a:cs typeface="Arial" charset="0"/>
            </a:endParaRPr>
          </a:p>
        </p:txBody>
      </p:sp>
    </p:spTree>
    <p:extLst>
      <p:ext uri="{BB962C8B-B14F-4D97-AF65-F5344CB8AC3E}">
        <p14:creationId xmlns="" xmlns:p14="http://schemas.microsoft.com/office/powerpoint/2010/main" val="3940871152"/>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6261"/>
                                        </p:tgtEl>
                                        <p:attrNameLst>
                                          <p:attrName>style.visibility</p:attrName>
                                        </p:attrNameLst>
                                      </p:cBhvr>
                                      <p:to>
                                        <p:strVal val="visible"/>
                                      </p:to>
                                    </p:set>
                                    <p:anim calcmode="lin" valueType="num">
                                      <p:cBhvr additive="base">
                                        <p:cTn id="7" dur="500" fill="hold"/>
                                        <p:tgtEl>
                                          <p:spTgt spid="96261"/>
                                        </p:tgtEl>
                                        <p:attrNameLst>
                                          <p:attrName>ppt_x</p:attrName>
                                        </p:attrNameLst>
                                      </p:cBhvr>
                                      <p:tavLst>
                                        <p:tav tm="0">
                                          <p:val>
                                            <p:strVal val="#ppt_x"/>
                                          </p:val>
                                        </p:tav>
                                        <p:tav tm="100000">
                                          <p:val>
                                            <p:strVal val="#ppt_x"/>
                                          </p:val>
                                        </p:tav>
                                      </p:tavLst>
                                    </p:anim>
                                    <p:anim calcmode="lin" valueType="num">
                                      <p:cBhvr additive="base">
                                        <p:cTn id="8" dur="500" fill="hold"/>
                                        <p:tgtEl>
                                          <p:spTgt spid="9626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6258"/>
                                        </p:tgtEl>
                                        <p:attrNameLst>
                                          <p:attrName>style.visibility</p:attrName>
                                        </p:attrNameLst>
                                      </p:cBhvr>
                                      <p:to>
                                        <p:strVal val="visible"/>
                                      </p:to>
                                    </p:set>
                                    <p:anim calcmode="lin" valueType="num">
                                      <p:cBhvr additive="base">
                                        <p:cTn id="13" dur="500" fill="hold"/>
                                        <p:tgtEl>
                                          <p:spTgt spid="96258"/>
                                        </p:tgtEl>
                                        <p:attrNameLst>
                                          <p:attrName>ppt_x</p:attrName>
                                        </p:attrNameLst>
                                      </p:cBhvr>
                                      <p:tavLst>
                                        <p:tav tm="0">
                                          <p:val>
                                            <p:strVal val="#ppt_x"/>
                                          </p:val>
                                        </p:tav>
                                        <p:tav tm="100000">
                                          <p:val>
                                            <p:strVal val="#ppt_x"/>
                                          </p:val>
                                        </p:tav>
                                      </p:tavLst>
                                    </p:anim>
                                    <p:anim calcmode="lin" valueType="num">
                                      <p:cBhvr additive="base">
                                        <p:cTn id="14" dur="500" fill="hold"/>
                                        <p:tgtEl>
                                          <p:spTgt spid="9625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6259"/>
                                        </p:tgtEl>
                                        <p:attrNameLst>
                                          <p:attrName>style.visibility</p:attrName>
                                        </p:attrNameLst>
                                      </p:cBhvr>
                                      <p:to>
                                        <p:strVal val="visible"/>
                                      </p:to>
                                    </p:set>
                                    <p:anim calcmode="lin" valueType="num">
                                      <p:cBhvr additive="base">
                                        <p:cTn id="19" dur="500" fill="hold"/>
                                        <p:tgtEl>
                                          <p:spTgt spid="96259"/>
                                        </p:tgtEl>
                                        <p:attrNameLst>
                                          <p:attrName>ppt_x</p:attrName>
                                        </p:attrNameLst>
                                      </p:cBhvr>
                                      <p:tavLst>
                                        <p:tav tm="0">
                                          <p:val>
                                            <p:strVal val="#ppt_x"/>
                                          </p:val>
                                        </p:tav>
                                        <p:tav tm="100000">
                                          <p:val>
                                            <p:strVal val="#ppt_x"/>
                                          </p:val>
                                        </p:tav>
                                      </p:tavLst>
                                    </p:anim>
                                    <p:anim calcmode="lin" valueType="num">
                                      <p:cBhvr additive="base">
                                        <p:cTn id="20" dur="500" fill="hold"/>
                                        <p:tgtEl>
                                          <p:spTgt spid="9625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96260"/>
                                        </p:tgtEl>
                                        <p:attrNameLst>
                                          <p:attrName>style.visibility</p:attrName>
                                        </p:attrNameLst>
                                      </p:cBhvr>
                                      <p:to>
                                        <p:strVal val="visible"/>
                                      </p:to>
                                    </p:set>
                                    <p:animEffect transition="in" filter="wipe(down)">
                                      <p:cBhvr>
                                        <p:cTn id="25" dur="580">
                                          <p:stCondLst>
                                            <p:cond delay="0"/>
                                          </p:stCondLst>
                                        </p:cTn>
                                        <p:tgtEl>
                                          <p:spTgt spid="96260"/>
                                        </p:tgtEl>
                                      </p:cBhvr>
                                    </p:animEffect>
                                    <p:anim calcmode="lin" valueType="num">
                                      <p:cBhvr>
                                        <p:cTn id="26" dur="1822" tmFilter="0,0; 0.14,0.36; 0.43,0.73; 0.71,0.91; 1.0,1.0">
                                          <p:stCondLst>
                                            <p:cond delay="0"/>
                                          </p:stCondLst>
                                        </p:cTn>
                                        <p:tgtEl>
                                          <p:spTgt spid="96260"/>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96260"/>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96260"/>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96260"/>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96260"/>
                                        </p:tgtEl>
                                        <p:attrNameLst>
                                          <p:attrName>ppt_y</p:attrName>
                                        </p:attrNameLst>
                                      </p:cBhvr>
                                      <p:tavLst>
                                        <p:tav tm="0" fmla="#ppt_y-sin(pi*$)/81">
                                          <p:val>
                                            <p:fltVal val="0"/>
                                          </p:val>
                                        </p:tav>
                                        <p:tav tm="100000">
                                          <p:val>
                                            <p:fltVal val="1"/>
                                          </p:val>
                                        </p:tav>
                                      </p:tavLst>
                                    </p:anim>
                                    <p:animScale>
                                      <p:cBhvr>
                                        <p:cTn id="31" dur="26">
                                          <p:stCondLst>
                                            <p:cond delay="650"/>
                                          </p:stCondLst>
                                        </p:cTn>
                                        <p:tgtEl>
                                          <p:spTgt spid="96260"/>
                                        </p:tgtEl>
                                      </p:cBhvr>
                                      <p:to x="100000" y="60000"/>
                                    </p:animScale>
                                    <p:animScale>
                                      <p:cBhvr>
                                        <p:cTn id="32" dur="166" decel="50000">
                                          <p:stCondLst>
                                            <p:cond delay="676"/>
                                          </p:stCondLst>
                                        </p:cTn>
                                        <p:tgtEl>
                                          <p:spTgt spid="96260"/>
                                        </p:tgtEl>
                                      </p:cBhvr>
                                      <p:to x="100000" y="100000"/>
                                    </p:animScale>
                                    <p:animScale>
                                      <p:cBhvr>
                                        <p:cTn id="33" dur="26">
                                          <p:stCondLst>
                                            <p:cond delay="1312"/>
                                          </p:stCondLst>
                                        </p:cTn>
                                        <p:tgtEl>
                                          <p:spTgt spid="96260"/>
                                        </p:tgtEl>
                                      </p:cBhvr>
                                      <p:to x="100000" y="80000"/>
                                    </p:animScale>
                                    <p:animScale>
                                      <p:cBhvr>
                                        <p:cTn id="34" dur="166" decel="50000">
                                          <p:stCondLst>
                                            <p:cond delay="1338"/>
                                          </p:stCondLst>
                                        </p:cTn>
                                        <p:tgtEl>
                                          <p:spTgt spid="96260"/>
                                        </p:tgtEl>
                                      </p:cBhvr>
                                      <p:to x="100000" y="100000"/>
                                    </p:animScale>
                                    <p:animScale>
                                      <p:cBhvr>
                                        <p:cTn id="35" dur="26">
                                          <p:stCondLst>
                                            <p:cond delay="1642"/>
                                          </p:stCondLst>
                                        </p:cTn>
                                        <p:tgtEl>
                                          <p:spTgt spid="96260"/>
                                        </p:tgtEl>
                                      </p:cBhvr>
                                      <p:to x="100000" y="90000"/>
                                    </p:animScale>
                                    <p:animScale>
                                      <p:cBhvr>
                                        <p:cTn id="36" dur="166" decel="50000">
                                          <p:stCondLst>
                                            <p:cond delay="1668"/>
                                          </p:stCondLst>
                                        </p:cTn>
                                        <p:tgtEl>
                                          <p:spTgt spid="96260"/>
                                        </p:tgtEl>
                                      </p:cBhvr>
                                      <p:to x="100000" y="100000"/>
                                    </p:animScale>
                                    <p:animScale>
                                      <p:cBhvr>
                                        <p:cTn id="37" dur="26">
                                          <p:stCondLst>
                                            <p:cond delay="1808"/>
                                          </p:stCondLst>
                                        </p:cTn>
                                        <p:tgtEl>
                                          <p:spTgt spid="96260"/>
                                        </p:tgtEl>
                                      </p:cBhvr>
                                      <p:to x="100000" y="95000"/>
                                    </p:animScale>
                                    <p:animScale>
                                      <p:cBhvr>
                                        <p:cTn id="38" dur="166" decel="50000">
                                          <p:stCondLst>
                                            <p:cond delay="1834"/>
                                          </p:stCondLst>
                                        </p:cTn>
                                        <p:tgtEl>
                                          <p:spTgt spid="9626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p:bldP spid="96259" grpId="0"/>
      <p:bldP spid="96260" grpId="0"/>
      <p:bldP spid="96261"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1403648" y="230188"/>
            <a:ext cx="6978352" cy="443198"/>
          </a:xfrm>
        </p:spPr>
        <p:txBody>
          <a:bodyPr numCol="1"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eaLnBrk="1" hangingPunct="1">
              <a:defRPr/>
            </a:pPr>
            <a:r>
              <a:rPr lang="ar-TN" sz="3200"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الشروط الدنيا المستوجبة</a:t>
            </a:r>
            <a:endParaRPr lang="fr-FR" sz="3200"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97282" name="Espace réservé du contenu 2"/>
          <p:cNvSpPr txBox="1">
            <a:spLocks/>
          </p:cNvSpPr>
          <p:nvPr/>
        </p:nvSpPr>
        <p:spPr bwMode="auto">
          <a:xfrm>
            <a:off x="727075" y="1125538"/>
            <a:ext cx="8021638" cy="332399"/>
          </a:xfrm>
          <a:prstGeom prst="rect">
            <a:avLst/>
          </a:prstGeom>
          <a:noFill/>
          <a:ln w="9525">
            <a:noFill/>
            <a:miter lim="800000"/>
            <a:headEnd/>
            <a:tailEnd/>
          </a:ln>
        </p:spPr>
        <p:txBody>
          <a:bodyPr lIns="0" tIns="0" rIns="0" bIns="0">
            <a:spAutoFit/>
          </a:bodyPr>
          <a:lstStyle/>
          <a:p>
            <a:pPr marL="914400" lvl="1" indent="-396875" algn="just" defTabSz="912813" rtl="1" fontAlgn="base">
              <a:lnSpc>
                <a:spcPct val="90000"/>
              </a:lnSpc>
              <a:spcBef>
                <a:spcPct val="20000"/>
              </a:spcBef>
              <a:spcAft>
                <a:spcPct val="0"/>
              </a:spcAft>
              <a:buFontTx/>
              <a:buBlip>
                <a:blip r:embed="rId2"/>
              </a:buBlip>
            </a:pPr>
            <a:r>
              <a:rPr lang="ar-TN" sz="2400" b="1" dirty="0">
                <a:solidFill>
                  <a:srgbClr val="0070C0"/>
                </a:solidFill>
                <a:cs typeface="Times New Roman"/>
              </a:rPr>
              <a:t>الـ5 </a:t>
            </a:r>
            <a:r>
              <a:rPr lang="ar-TN" sz="2400" b="1" dirty="0">
                <a:solidFill>
                  <a:srgbClr val="0070C0"/>
                </a:solidFill>
                <a:cs typeface="Times New Roman"/>
                <a:hlinkClick r:id="rId3" action="ppaction://hlinksldjump"/>
              </a:rPr>
              <a:t>شروط المتعلقة </a:t>
            </a:r>
            <a:r>
              <a:rPr lang="ar-TN" sz="2400" b="1" dirty="0">
                <a:solidFill>
                  <a:srgbClr val="0070C0"/>
                </a:solidFill>
                <a:cs typeface="Times New Roman"/>
              </a:rPr>
              <a:t>بإسناد المساعدة غير </a:t>
            </a:r>
            <a:r>
              <a:rPr lang="ar-TN" sz="2400" b="1" dirty="0" smtClean="0">
                <a:solidFill>
                  <a:srgbClr val="0070C0"/>
                </a:solidFill>
                <a:cs typeface="Times New Roman"/>
              </a:rPr>
              <a:t>الموظفة</a:t>
            </a:r>
            <a:endParaRPr lang="fr-FR" sz="2400" b="1" dirty="0">
              <a:solidFill>
                <a:srgbClr val="0070C0"/>
              </a:solidFill>
              <a:cs typeface="Arial" charset="0"/>
            </a:endParaRPr>
          </a:p>
        </p:txBody>
      </p:sp>
      <p:sp>
        <p:nvSpPr>
          <p:cNvPr id="97283" name="Espace réservé du contenu 2"/>
          <p:cNvSpPr txBox="1">
            <a:spLocks/>
          </p:cNvSpPr>
          <p:nvPr/>
        </p:nvSpPr>
        <p:spPr bwMode="auto">
          <a:xfrm>
            <a:off x="684213" y="1700213"/>
            <a:ext cx="8021637" cy="332399"/>
          </a:xfrm>
          <a:prstGeom prst="rect">
            <a:avLst/>
          </a:prstGeom>
          <a:noFill/>
          <a:ln w="9525">
            <a:noFill/>
            <a:miter lim="800000"/>
            <a:headEnd/>
            <a:tailEnd/>
          </a:ln>
        </p:spPr>
        <p:txBody>
          <a:bodyPr lIns="0" tIns="0" rIns="0" bIns="0">
            <a:spAutoFit/>
          </a:bodyPr>
          <a:lstStyle/>
          <a:p>
            <a:pPr marL="742950" lvl="1" indent="-285750" algn="just" defTabSz="912813" rtl="1" fontAlgn="base">
              <a:lnSpc>
                <a:spcPct val="90000"/>
              </a:lnSpc>
              <a:spcBef>
                <a:spcPct val="20000"/>
              </a:spcBef>
              <a:spcAft>
                <a:spcPct val="0"/>
              </a:spcAft>
              <a:buFontTx/>
              <a:buBlip>
                <a:blip r:embed="rId2"/>
              </a:buBlip>
            </a:pPr>
            <a:r>
              <a:rPr lang="ar-TN" sz="2400" b="1" dirty="0">
                <a:solidFill>
                  <a:srgbClr val="0070C0"/>
                </a:solidFill>
                <a:cs typeface="Times New Roman"/>
              </a:rPr>
              <a:t> المصادقة من طرف المجلس البلدي على </a:t>
            </a:r>
            <a:r>
              <a:rPr lang="ar-TN" sz="2400" b="1" dirty="0">
                <a:solidFill>
                  <a:srgbClr val="C00000"/>
                </a:solidFill>
                <a:cs typeface="Times New Roman"/>
              </a:rPr>
              <a:t>دراسة أولية </a:t>
            </a:r>
            <a:r>
              <a:rPr lang="ar-TN" sz="2400" b="1" dirty="0" smtClean="0">
                <a:solidFill>
                  <a:srgbClr val="C00000"/>
                </a:solidFill>
                <a:cs typeface="Times New Roman"/>
              </a:rPr>
              <a:t>للمشروع</a:t>
            </a:r>
            <a:endParaRPr lang="fr-FR" sz="2400" b="1" dirty="0">
              <a:solidFill>
                <a:srgbClr val="C00000"/>
              </a:solidFill>
              <a:cs typeface="Arial" charset="0"/>
            </a:endParaRPr>
          </a:p>
        </p:txBody>
      </p:sp>
      <p:sp>
        <p:nvSpPr>
          <p:cNvPr id="6" name="Rectangle 5"/>
          <p:cNvSpPr/>
          <p:nvPr/>
        </p:nvSpPr>
        <p:spPr>
          <a:xfrm>
            <a:off x="2123728" y="2276872"/>
            <a:ext cx="5040560" cy="646331"/>
          </a:xfrm>
          <a:prstGeom prst="rect">
            <a:avLst/>
          </a:prstGeom>
          <a:ln/>
        </p:spPr>
        <p:style>
          <a:lnRef idx="2">
            <a:schemeClr val="accent4"/>
          </a:lnRef>
          <a:fillRef idx="1">
            <a:schemeClr val="lt1"/>
          </a:fillRef>
          <a:effectRef idx="0">
            <a:schemeClr val="accent4"/>
          </a:effectRef>
          <a:fontRef idx="minor">
            <a:schemeClr val="dk1"/>
          </a:fontRef>
        </p:style>
        <p:txBody>
          <a:bodyPr wrap="square">
            <a:spAutoFit/>
          </a:bodyPr>
          <a:lstStyle/>
          <a:p>
            <a:pPr algn="ctr" rtl="1" fontAlgn="base">
              <a:spcBef>
                <a:spcPct val="0"/>
              </a:spcBef>
              <a:spcAft>
                <a:spcPct val="0"/>
              </a:spcAft>
            </a:pPr>
            <a:r>
              <a:rPr lang="ar-TN" b="1" noProof="1" smtClean="0">
                <a:solidFill>
                  <a:srgbClr val="000000"/>
                </a:solidFill>
                <a:cs typeface="Times New Roman"/>
              </a:rPr>
              <a:t>ﻣﻀﻤﻮن ﻣﻦ ﻣﺪاوﻟﺔ ﻣﺠﻠﺲ اﻟﺠﻤﺎﻋﺔ اﻟﻤﺤﻠﻴﺔ ﻳﻨﺺ ﻋﻠﻰ ﻣﺼﺎدﻗﺘﻪ ﻋﻠﻰ اﻟﺪراﺳﺔ اﻷوﻟﻴﺔ ﻟﻠﻤﺸﺮوع ﻣﺼﺤﻮﺑﺎ ﺑﻨﺴﺨﺔ أﺻﻠﻴﺔ ﻣﻨﻬﺎ </a:t>
            </a:r>
            <a:endParaRPr lang="ar-TN" b="1" noProof="1">
              <a:solidFill>
                <a:srgbClr val="000000"/>
              </a:solidFill>
              <a:cs typeface="Times New Roman"/>
            </a:endParaRPr>
          </a:p>
        </p:txBody>
      </p:sp>
      <p:sp>
        <p:nvSpPr>
          <p:cNvPr id="7" name="ZoneTexte 6"/>
          <p:cNvSpPr txBox="1"/>
          <p:nvPr/>
        </p:nvSpPr>
        <p:spPr>
          <a:xfrm>
            <a:off x="323528" y="3633537"/>
            <a:ext cx="3135002" cy="646331"/>
          </a:xfrm>
          <a:prstGeom prst="rect">
            <a:avLst/>
          </a:prstGeom>
          <a:ln/>
        </p:spPr>
        <p:style>
          <a:lnRef idx="2">
            <a:schemeClr val="accent1"/>
          </a:lnRef>
          <a:fillRef idx="1">
            <a:schemeClr val="lt1"/>
          </a:fillRef>
          <a:effectRef idx="0">
            <a:schemeClr val="accent1"/>
          </a:effectRef>
          <a:fontRef idx="minor">
            <a:schemeClr val="dk1"/>
          </a:fontRef>
        </p:style>
        <p:txBody>
          <a:bodyPr wrap="square">
            <a:spAutoFit/>
          </a:bodyPr>
          <a:lstStyle>
            <a:defPPr>
              <a:defRPr lang="en-US"/>
            </a:defPPr>
            <a:lvl1pPr algn="ctr">
              <a:defRPr sz="1600" b="1">
                <a:cs typeface="+mj-cs"/>
              </a:defRPr>
            </a:lvl1pPr>
          </a:lstStyle>
          <a:p>
            <a:pPr rtl="1" fontAlgn="base">
              <a:spcBef>
                <a:spcPct val="0"/>
              </a:spcBef>
              <a:spcAft>
                <a:spcPct val="0"/>
              </a:spcAft>
            </a:pPr>
            <a:r>
              <a:rPr lang="ar-TN" sz="1800" dirty="0">
                <a:solidFill>
                  <a:srgbClr val="000000"/>
                </a:solidFill>
              </a:rPr>
              <a:t>تأكيد </a:t>
            </a:r>
            <a:r>
              <a:rPr lang="ar-TN" sz="1800" dirty="0" smtClean="0">
                <a:solidFill>
                  <a:srgbClr val="000000"/>
                </a:solidFill>
              </a:rPr>
              <a:t>وتحديد الحاجيات الضرورية </a:t>
            </a:r>
            <a:r>
              <a:rPr lang="ar-TN" sz="1800" dirty="0">
                <a:solidFill>
                  <a:srgbClr val="000000"/>
                </a:solidFill>
              </a:rPr>
              <a:t>للحي  من البنية الأساسية  بمشاركة </a:t>
            </a:r>
            <a:r>
              <a:rPr lang="ar-TN" sz="1800" dirty="0" smtClean="0">
                <a:solidFill>
                  <a:srgbClr val="000000"/>
                </a:solidFill>
              </a:rPr>
              <a:t>متساكنيه </a:t>
            </a:r>
            <a:endParaRPr lang="fr-FR" sz="1800" dirty="0">
              <a:solidFill>
                <a:srgbClr val="000000"/>
              </a:solidFill>
            </a:endParaRPr>
          </a:p>
        </p:txBody>
      </p:sp>
      <p:sp>
        <p:nvSpPr>
          <p:cNvPr id="17" name="ZoneTexte 16"/>
          <p:cNvSpPr txBox="1"/>
          <p:nvPr/>
        </p:nvSpPr>
        <p:spPr>
          <a:xfrm>
            <a:off x="3547966" y="3633538"/>
            <a:ext cx="2736105" cy="646331"/>
          </a:xfrm>
          <a:prstGeom prst="rect">
            <a:avLst/>
          </a:prstGeom>
          <a:ln/>
        </p:spPr>
        <p:style>
          <a:lnRef idx="2">
            <a:schemeClr val="accent1"/>
          </a:lnRef>
          <a:fillRef idx="1">
            <a:schemeClr val="lt1"/>
          </a:fillRef>
          <a:effectRef idx="0">
            <a:schemeClr val="accent1"/>
          </a:effectRef>
          <a:fontRef idx="minor">
            <a:schemeClr val="dk1"/>
          </a:fontRef>
        </p:style>
        <p:txBody>
          <a:bodyPr wrap="square">
            <a:spAutoFit/>
          </a:bodyPr>
          <a:lstStyle>
            <a:defPPr>
              <a:defRPr lang="en-US"/>
            </a:defPPr>
            <a:lvl1pPr algn="ctr">
              <a:defRPr sz="1600" b="1">
                <a:cs typeface="+mj-cs"/>
              </a:defRPr>
            </a:lvl1pPr>
          </a:lstStyle>
          <a:p>
            <a:pPr rtl="1" fontAlgn="base">
              <a:spcBef>
                <a:spcPct val="0"/>
              </a:spcBef>
              <a:spcAft>
                <a:spcPct val="0"/>
              </a:spcAft>
            </a:pPr>
            <a:r>
              <a:rPr lang="ar-TN" sz="1800" dirty="0" smtClean="0">
                <a:solidFill>
                  <a:srgbClr val="000000"/>
                </a:solidFill>
              </a:rPr>
              <a:t>الحرص على تغطية الكلفة المحددة أوليا للحاجيات الضرورية</a:t>
            </a:r>
          </a:p>
        </p:txBody>
      </p:sp>
      <p:sp>
        <p:nvSpPr>
          <p:cNvPr id="9" name="Flèche vers le bas 8"/>
          <p:cNvSpPr/>
          <p:nvPr/>
        </p:nvSpPr>
        <p:spPr bwMode="auto">
          <a:xfrm>
            <a:off x="6300192" y="2996952"/>
            <a:ext cx="360040" cy="432048"/>
          </a:xfrm>
          <a:prstGeom prst="downArrow">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rtl="1" fontAlgn="base">
              <a:spcBef>
                <a:spcPct val="0"/>
              </a:spcBef>
              <a:spcAft>
                <a:spcPct val="0"/>
              </a:spcAft>
            </a:pPr>
            <a:endParaRPr lang="fr-FR" sz="2300" dirty="0" smtClean="0">
              <a:solidFill>
                <a:srgbClr val="000000"/>
              </a:solidFill>
              <a:latin typeface="Segoe" pitchFamily="34" charset="0"/>
            </a:endParaRPr>
          </a:p>
        </p:txBody>
      </p:sp>
      <p:sp>
        <p:nvSpPr>
          <p:cNvPr id="20" name="Flèche vers le bas 19"/>
          <p:cNvSpPr/>
          <p:nvPr/>
        </p:nvSpPr>
        <p:spPr bwMode="auto">
          <a:xfrm>
            <a:off x="4427984" y="2996952"/>
            <a:ext cx="360040" cy="432048"/>
          </a:xfrm>
          <a:prstGeom prst="downArrow">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rtl="1" fontAlgn="base">
              <a:spcBef>
                <a:spcPct val="0"/>
              </a:spcBef>
              <a:spcAft>
                <a:spcPct val="0"/>
              </a:spcAft>
            </a:pPr>
            <a:endParaRPr lang="fr-FR" sz="2300" dirty="0" smtClean="0">
              <a:solidFill>
                <a:srgbClr val="000000"/>
              </a:solidFill>
              <a:latin typeface="Segoe" pitchFamily="34" charset="0"/>
            </a:endParaRPr>
          </a:p>
        </p:txBody>
      </p:sp>
      <p:sp>
        <p:nvSpPr>
          <p:cNvPr id="3" name="Rectangle 2"/>
          <p:cNvSpPr/>
          <p:nvPr/>
        </p:nvSpPr>
        <p:spPr>
          <a:xfrm>
            <a:off x="6403829" y="3633540"/>
            <a:ext cx="2430016" cy="646331"/>
          </a:xfrm>
          <a:prstGeom prst="rect">
            <a:avLst/>
          </a:prstGeom>
          <a:ln/>
        </p:spPr>
        <p:style>
          <a:lnRef idx="2">
            <a:schemeClr val="accent1"/>
          </a:lnRef>
          <a:fillRef idx="1">
            <a:schemeClr val="lt1"/>
          </a:fillRef>
          <a:effectRef idx="0">
            <a:schemeClr val="accent1"/>
          </a:effectRef>
          <a:fontRef idx="minor">
            <a:schemeClr val="dk1"/>
          </a:fontRef>
        </p:style>
        <p:txBody>
          <a:bodyPr wrap="square">
            <a:spAutoFit/>
          </a:bodyPr>
          <a:lstStyle/>
          <a:p>
            <a:pPr algn="ctr" rtl="1" fontAlgn="base">
              <a:spcBef>
                <a:spcPct val="0"/>
              </a:spcBef>
              <a:spcAft>
                <a:spcPct val="0"/>
              </a:spcAft>
            </a:pPr>
            <a:r>
              <a:rPr lang="ar-TN" b="1" dirty="0" smtClean="0">
                <a:solidFill>
                  <a:srgbClr val="000000"/>
                </a:solidFill>
                <a:cs typeface="Times New Roman"/>
              </a:rPr>
              <a:t>التأكد </a:t>
            </a:r>
            <a:r>
              <a:rPr lang="ar-TN" b="1" dirty="0">
                <a:solidFill>
                  <a:srgbClr val="000000"/>
                </a:solidFill>
                <a:cs typeface="Times New Roman"/>
              </a:rPr>
              <a:t>من </a:t>
            </a:r>
            <a:r>
              <a:rPr lang="ar-TN" b="1" dirty="0" smtClean="0">
                <a:solidFill>
                  <a:srgbClr val="000000"/>
                </a:solidFill>
                <a:cs typeface="Times New Roman"/>
              </a:rPr>
              <a:t>قابلية الانجاز وأولوية إدماج الحي بالبرنامج</a:t>
            </a:r>
            <a:endParaRPr lang="fr-FR" b="1" dirty="0">
              <a:solidFill>
                <a:srgbClr val="000000"/>
              </a:solidFill>
            </a:endParaRPr>
          </a:p>
        </p:txBody>
      </p:sp>
      <p:sp>
        <p:nvSpPr>
          <p:cNvPr id="12" name="Flèche vers le bas 11"/>
          <p:cNvSpPr/>
          <p:nvPr/>
        </p:nvSpPr>
        <p:spPr bwMode="auto">
          <a:xfrm>
            <a:off x="2555776" y="2996952"/>
            <a:ext cx="360040" cy="432048"/>
          </a:xfrm>
          <a:prstGeom prst="downArrow">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rtl="1" fontAlgn="base">
              <a:spcBef>
                <a:spcPct val="0"/>
              </a:spcBef>
              <a:spcAft>
                <a:spcPct val="0"/>
              </a:spcAft>
            </a:pPr>
            <a:endParaRPr lang="fr-FR" sz="2300" dirty="0" smtClean="0">
              <a:solidFill>
                <a:srgbClr val="000000"/>
              </a:solidFill>
              <a:latin typeface="Segoe" pitchFamily="34" charset="0"/>
            </a:endParaRPr>
          </a:p>
        </p:txBody>
      </p:sp>
      <p:sp>
        <p:nvSpPr>
          <p:cNvPr id="13" name="Flèche vers le bas 12"/>
          <p:cNvSpPr/>
          <p:nvPr/>
        </p:nvSpPr>
        <p:spPr bwMode="auto">
          <a:xfrm>
            <a:off x="6300192" y="4437112"/>
            <a:ext cx="360040" cy="432048"/>
          </a:xfrm>
          <a:prstGeom prst="downArrow">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rtl="1" fontAlgn="base">
              <a:spcBef>
                <a:spcPct val="0"/>
              </a:spcBef>
              <a:spcAft>
                <a:spcPct val="0"/>
              </a:spcAft>
            </a:pPr>
            <a:endParaRPr lang="fr-FR" sz="2300" dirty="0" smtClean="0">
              <a:solidFill>
                <a:srgbClr val="000000"/>
              </a:solidFill>
              <a:latin typeface="Segoe" pitchFamily="34" charset="0"/>
            </a:endParaRPr>
          </a:p>
        </p:txBody>
      </p:sp>
      <p:sp>
        <p:nvSpPr>
          <p:cNvPr id="14" name="Flèche vers le bas 13"/>
          <p:cNvSpPr/>
          <p:nvPr/>
        </p:nvSpPr>
        <p:spPr bwMode="auto">
          <a:xfrm>
            <a:off x="4427984" y="4437112"/>
            <a:ext cx="360040" cy="432048"/>
          </a:xfrm>
          <a:prstGeom prst="downArrow">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rtl="1" fontAlgn="base">
              <a:spcBef>
                <a:spcPct val="0"/>
              </a:spcBef>
              <a:spcAft>
                <a:spcPct val="0"/>
              </a:spcAft>
            </a:pPr>
            <a:endParaRPr lang="fr-FR" sz="2300" dirty="0" smtClean="0">
              <a:solidFill>
                <a:srgbClr val="000000"/>
              </a:solidFill>
              <a:latin typeface="Segoe" pitchFamily="34" charset="0"/>
            </a:endParaRPr>
          </a:p>
        </p:txBody>
      </p:sp>
      <p:sp>
        <p:nvSpPr>
          <p:cNvPr id="15" name="Flèche vers le bas 14"/>
          <p:cNvSpPr/>
          <p:nvPr/>
        </p:nvSpPr>
        <p:spPr bwMode="auto">
          <a:xfrm>
            <a:off x="2555776" y="4437112"/>
            <a:ext cx="360040" cy="432048"/>
          </a:xfrm>
          <a:prstGeom prst="downArrow">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rtl="1" fontAlgn="base">
              <a:spcBef>
                <a:spcPct val="0"/>
              </a:spcBef>
              <a:spcAft>
                <a:spcPct val="0"/>
              </a:spcAft>
            </a:pPr>
            <a:endParaRPr lang="fr-FR" sz="2300" dirty="0" smtClean="0">
              <a:solidFill>
                <a:srgbClr val="000000"/>
              </a:solidFill>
              <a:latin typeface="Segoe" pitchFamily="34" charset="0"/>
            </a:endParaRPr>
          </a:p>
        </p:txBody>
      </p:sp>
      <p:sp>
        <p:nvSpPr>
          <p:cNvPr id="16" name="Rectangle 15"/>
          <p:cNvSpPr/>
          <p:nvPr/>
        </p:nvSpPr>
        <p:spPr>
          <a:xfrm>
            <a:off x="2339752" y="5076473"/>
            <a:ext cx="4670648" cy="646331"/>
          </a:xfrm>
          <a:prstGeom prst="rect">
            <a:avLst/>
          </a:prstGeom>
          <a:ln/>
        </p:spPr>
        <p:style>
          <a:lnRef idx="2">
            <a:schemeClr val="accent2"/>
          </a:lnRef>
          <a:fillRef idx="1">
            <a:schemeClr val="lt1"/>
          </a:fillRef>
          <a:effectRef idx="0">
            <a:schemeClr val="accent2"/>
          </a:effectRef>
          <a:fontRef idx="minor">
            <a:schemeClr val="dk1"/>
          </a:fontRef>
        </p:style>
        <p:txBody>
          <a:bodyPr wrap="square" anchor="ctr">
            <a:spAutoFit/>
          </a:bodyPr>
          <a:lstStyle/>
          <a:p>
            <a:pPr algn="ctr" rtl="1" fontAlgn="base">
              <a:spcBef>
                <a:spcPts val="2400"/>
              </a:spcBef>
              <a:spcAft>
                <a:spcPct val="0"/>
              </a:spcAft>
            </a:pPr>
            <a:r>
              <a:rPr lang="ar-TN" b="1" noProof="1" smtClean="0">
                <a:solidFill>
                  <a:srgbClr val="000000"/>
                </a:solidFill>
                <a:cs typeface="Times New Roman"/>
              </a:rPr>
              <a:t>تأكيد أو تعديل البرنامج من طرف اللجنة المحدثة للغرض</a:t>
            </a:r>
          </a:p>
          <a:p>
            <a:pPr algn="ctr" rtl="1" fontAlgn="base">
              <a:spcBef>
                <a:spcPct val="0"/>
              </a:spcBef>
              <a:spcAft>
                <a:spcPct val="0"/>
              </a:spcAft>
            </a:pPr>
            <a:endParaRPr lang="ar-TN" b="1" noProof="1">
              <a:solidFill>
                <a:srgbClr val="000000"/>
              </a:solidFill>
              <a:cs typeface="Times New Roman"/>
            </a:endParaRPr>
          </a:p>
        </p:txBody>
      </p:sp>
    </p:spTree>
    <p:extLst>
      <p:ext uri="{BB962C8B-B14F-4D97-AF65-F5344CB8AC3E}">
        <p14:creationId xmlns="" xmlns:p14="http://schemas.microsoft.com/office/powerpoint/2010/main" val="2607670237"/>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ircle(in)">
                                      <p:cBhvr>
                                        <p:cTn id="12" dur="2000"/>
                                        <p:tgtEl>
                                          <p:spTgt spid="9"/>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circle(in)">
                                      <p:cBhvr>
                                        <p:cTn id="15" dur="2000"/>
                                        <p:tgtEl>
                                          <p:spTgt spid="20"/>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circle(in)">
                                      <p:cBhvr>
                                        <p:cTn id="18" dur="20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anim calcmode="lin" valueType="num">
                                      <p:cBhvr>
                                        <p:cTn id="24" dur="1000" fill="hold"/>
                                        <p:tgtEl>
                                          <p:spTgt spid="7"/>
                                        </p:tgtEl>
                                        <p:attrNameLst>
                                          <p:attrName>ppt_x</p:attrName>
                                        </p:attrNameLst>
                                      </p:cBhvr>
                                      <p:tavLst>
                                        <p:tav tm="0">
                                          <p:val>
                                            <p:strVal val="#ppt_x"/>
                                          </p:val>
                                        </p:tav>
                                        <p:tav tm="100000">
                                          <p:val>
                                            <p:strVal val="#ppt_x"/>
                                          </p:val>
                                        </p:tav>
                                      </p:tavLst>
                                    </p:anim>
                                    <p:anim calcmode="lin" valueType="num">
                                      <p:cBhvr>
                                        <p:cTn id="25" dur="1000" fill="hold"/>
                                        <p:tgtEl>
                                          <p:spTgt spid="7"/>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1000"/>
                                        <p:tgtEl>
                                          <p:spTgt spid="17"/>
                                        </p:tgtEl>
                                      </p:cBhvr>
                                    </p:animEffect>
                                    <p:anim calcmode="lin" valueType="num">
                                      <p:cBhvr>
                                        <p:cTn id="29" dur="1000" fill="hold"/>
                                        <p:tgtEl>
                                          <p:spTgt spid="17"/>
                                        </p:tgtEl>
                                        <p:attrNameLst>
                                          <p:attrName>ppt_x</p:attrName>
                                        </p:attrNameLst>
                                      </p:cBhvr>
                                      <p:tavLst>
                                        <p:tav tm="0">
                                          <p:val>
                                            <p:strVal val="#ppt_x"/>
                                          </p:val>
                                        </p:tav>
                                        <p:tav tm="100000">
                                          <p:val>
                                            <p:strVal val="#ppt_x"/>
                                          </p:val>
                                        </p:tav>
                                      </p:tavLst>
                                    </p:anim>
                                    <p:anim calcmode="lin" valueType="num">
                                      <p:cBhvr>
                                        <p:cTn id="30" dur="1000" fill="hold"/>
                                        <p:tgtEl>
                                          <p:spTgt spid="17"/>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1000"/>
                                        <p:tgtEl>
                                          <p:spTgt spid="3"/>
                                        </p:tgtEl>
                                      </p:cBhvr>
                                    </p:animEffect>
                                    <p:anim calcmode="lin" valueType="num">
                                      <p:cBhvr>
                                        <p:cTn id="34" dur="1000" fill="hold"/>
                                        <p:tgtEl>
                                          <p:spTgt spid="3"/>
                                        </p:tgtEl>
                                        <p:attrNameLst>
                                          <p:attrName>ppt_x</p:attrName>
                                        </p:attrNameLst>
                                      </p:cBhvr>
                                      <p:tavLst>
                                        <p:tav tm="0">
                                          <p:val>
                                            <p:strVal val="#ppt_x"/>
                                          </p:val>
                                        </p:tav>
                                        <p:tav tm="100000">
                                          <p:val>
                                            <p:strVal val="#ppt_x"/>
                                          </p:val>
                                        </p:tav>
                                      </p:tavLst>
                                    </p:anim>
                                    <p:anim calcmode="lin" valueType="num">
                                      <p:cBhvr>
                                        <p:cTn id="3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circle(in)">
                                      <p:cBhvr>
                                        <p:cTn id="40" dur="2000"/>
                                        <p:tgtEl>
                                          <p:spTgt spid="13"/>
                                        </p:tgtEl>
                                      </p:cBhvr>
                                    </p:animEffect>
                                  </p:childTnLst>
                                </p:cTn>
                              </p:par>
                              <p:par>
                                <p:cTn id="41" presetID="6" presetClass="entr" presetSubtype="16"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circle(in)">
                                      <p:cBhvr>
                                        <p:cTn id="43" dur="2000"/>
                                        <p:tgtEl>
                                          <p:spTgt spid="14"/>
                                        </p:tgtEl>
                                      </p:cBhvr>
                                    </p:animEffect>
                                  </p:childTnLst>
                                </p:cTn>
                              </p:par>
                              <p:par>
                                <p:cTn id="44" presetID="6" presetClass="entr" presetSubtype="16" fill="hold" grpId="0" nodeType="with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circle(in)">
                                      <p:cBhvr>
                                        <p:cTn id="46" dur="2000"/>
                                        <p:tgtEl>
                                          <p:spTgt spid="15"/>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anim calcmode="lin" valueType="num">
                                      <p:cBhvr>
                                        <p:cTn id="51" dur="500" fill="hold"/>
                                        <p:tgtEl>
                                          <p:spTgt spid="16"/>
                                        </p:tgtEl>
                                        <p:attrNameLst>
                                          <p:attrName>ppt_w</p:attrName>
                                        </p:attrNameLst>
                                      </p:cBhvr>
                                      <p:tavLst>
                                        <p:tav tm="0">
                                          <p:val>
                                            <p:fltVal val="0"/>
                                          </p:val>
                                        </p:tav>
                                        <p:tav tm="100000">
                                          <p:val>
                                            <p:strVal val="#ppt_w"/>
                                          </p:val>
                                        </p:tav>
                                      </p:tavLst>
                                    </p:anim>
                                    <p:anim calcmode="lin" valueType="num">
                                      <p:cBhvr>
                                        <p:cTn id="52" dur="500" fill="hold"/>
                                        <p:tgtEl>
                                          <p:spTgt spid="16"/>
                                        </p:tgtEl>
                                        <p:attrNameLst>
                                          <p:attrName>ppt_h</p:attrName>
                                        </p:attrNameLst>
                                      </p:cBhvr>
                                      <p:tavLst>
                                        <p:tav tm="0">
                                          <p:val>
                                            <p:fltVal val="0"/>
                                          </p:val>
                                        </p:tav>
                                        <p:tav tm="100000">
                                          <p:val>
                                            <p:strVal val="#ppt_h"/>
                                          </p:val>
                                        </p:tav>
                                      </p:tavLst>
                                    </p:anim>
                                    <p:animEffect transition="in" filter="fade">
                                      <p:cBhvr>
                                        <p:cTn id="5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7" grpId="0" animBg="1"/>
      <p:bldP spid="9" grpId="0" animBg="1"/>
      <p:bldP spid="20" grpId="0" animBg="1"/>
      <p:bldP spid="3" grpId="0" animBg="1"/>
      <p:bldP spid="12" grpId="0" animBg="1"/>
      <p:bldP spid="13" grpId="0" animBg="1"/>
      <p:bldP spid="14" grpId="0" animBg="1"/>
      <p:bldP spid="15" grpId="0" animBg="1"/>
      <p:bldP spid="16"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523954" y="374131"/>
            <a:ext cx="8382000" cy="442912"/>
          </a:xfrm>
        </p:spPr>
        <p:txBody>
          <a:bodyPr numCol="1"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eaLnBrk="1" hangingPunct="1">
              <a:defRPr/>
            </a:pPr>
            <a:r>
              <a:rPr lang="ar-TN" sz="3200"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عناصر الدراسة الأولية</a:t>
            </a:r>
            <a:endParaRPr lang="fr-FR" sz="3200"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ZoneTexte 2"/>
          <p:cNvSpPr txBox="1"/>
          <p:nvPr/>
        </p:nvSpPr>
        <p:spPr>
          <a:xfrm>
            <a:off x="7227374" y="827420"/>
            <a:ext cx="1233058" cy="4001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r" rtl="1" fontAlgn="base">
              <a:spcBef>
                <a:spcPct val="0"/>
              </a:spcBef>
              <a:spcAft>
                <a:spcPct val="0"/>
              </a:spcAft>
            </a:pPr>
            <a:r>
              <a:rPr lang="ar-TN" sz="2000" b="1" dirty="0" smtClean="0">
                <a:solidFill>
                  <a:srgbClr val="1D4775"/>
                </a:solidFill>
              </a:rPr>
              <a:t>أ- التشخيص</a:t>
            </a:r>
            <a:endParaRPr lang="fr-FR" sz="2000" b="1" dirty="0">
              <a:solidFill>
                <a:srgbClr val="1D4775"/>
              </a:solidFill>
            </a:endParaRPr>
          </a:p>
        </p:txBody>
      </p:sp>
      <p:sp>
        <p:nvSpPr>
          <p:cNvPr id="4" name="ZoneTexte 3"/>
          <p:cNvSpPr txBox="1"/>
          <p:nvPr/>
        </p:nvSpPr>
        <p:spPr>
          <a:xfrm>
            <a:off x="5868144" y="1367962"/>
            <a:ext cx="1872208" cy="369332"/>
          </a:xfrm>
          <a:prstGeom prst="rect">
            <a:avLst/>
          </a:prstGeom>
          <a:noFill/>
        </p:spPr>
        <p:txBody>
          <a:bodyPr wrap="square" rtlCol="0">
            <a:spAutoFit/>
          </a:bodyPr>
          <a:lstStyle/>
          <a:p>
            <a:pPr algn="r" rtl="1" fontAlgn="base">
              <a:spcBef>
                <a:spcPct val="0"/>
              </a:spcBef>
              <a:spcAft>
                <a:spcPct val="0"/>
              </a:spcAft>
            </a:pPr>
            <a:r>
              <a:rPr lang="ar-TN" b="1" dirty="0" smtClean="0">
                <a:solidFill>
                  <a:srgbClr val="1D4775"/>
                </a:solidFill>
                <a:latin typeface="Arial" charset="0"/>
              </a:rPr>
              <a:t>1) المعطيات العامة</a:t>
            </a:r>
            <a:endParaRPr lang="fr-FR" b="1" dirty="0">
              <a:solidFill>
                <a:srgbClr val="1D4775"/>
              </a:solidFill>
              <a:latin typeface="Arial" charset="0"/>
              <a:cs typeface="Arial" charset="0"/>
            </a:endParaRPr>
          </a:p>
        </p:txBody>
      </p:sp>
      <p:sp>
        <p:nvSpPr>
          <p:cNvPr id="5" name="ZoneTexte 4"/>
          <p:cNvSpPr txBox="1"/>
          <p:nvPr/>
        </p:nvSpPr>
        <p:spPr>
          <a:xfrm>
            <a:off x="1331640" y="1988840"/>
            <a:ext cx="6264696" cy="646331"/>
          </a:xfrm>
          <a:prstGeom prst="rect">
            <a:avLst/>
          </a:prstGeom>
          <a:noFill/>
        </p:spPr>
        <p:txBody>
          <a:bodyPr wrap="square" rtlCol="0">
            <a:spAutoFit/>
          </a:bodyPr>
          <a:lstStyle/>
          <a:p>
            <a:pPr marL="285750" indent="-285750" algn="r" rtl="1" fontAlgn="base">
              <a:spcBef>
                <a:spcPct val="0"/>
              </a:spcBef>
              <a:spcAft>
                <a:spcPct val="0"/>
              </a:spcAft>
              <a:buFont typeface="Wingdings" pitchFamily="2" charset="2"/>
              <a:buChar char="ü"/>
            </a:pPr>
            <a:r>
              <a:rPr lang="ar-TN" b="1" dirty="0" smtClean="0">
                <a:solidFill>
                  <a:srgbClr val="1D4775"/>
                </a:solidFill>
                <a:latin typeface="Arial" charset="0"/>
              </a:rPr>
              <a:t>لمحة عن البلدية (الموقع، السكان، الأسر، عدد المساكن، الخاصيات العمرانية، النمو العمراني، أهم الأنشطة)</a:t>
            </a:r>
            <a:endParaRPr lang="fr-FR" b="1" dirty="0">
              <a:solidFill>
                <a:srgbClr val="1D4775"/>
              </a:solidFill>
              <a:latin typeface="Arial" charset="0"/>
              <a:cs typeface="Arial" charset="0"/>
            </a:endParaRPr>
          </a:p>
        </p:txBody>
      </p:sp>
      <p:sp>
        <p:nvSpPr>
          <p:cNvPr id="13" name="ZoneTexte 12"/>
          <p:cNvSpPr txBox="1"/>
          <p:nvPr/>
        </p:nvSpPr>
        <p:spPr>
          <a:xfrm>
            <a:off x="1259632" y="2771636"/>
            <a:ext cx="6336704" cy="369332"/>
          </a:xfrm>
          <a:prstGeom prst="rect">
            <a:avLst/>
          </a:prstGeom>
          <a:noFill/>
        </p:spPr>
        <p:txBody>
          <a:bodyPr wrap="square" rtlCol="0">
            <a:spAutoFit/>
          </a:bodyPr>
          <a:lstStyle/>
          <a:p>
            <a:pPr marL="285750" indent="-285750" algn="r" rtl="1" fontAlgn="base">
              <a:spcBef>
                <a:spcPct val="0"/>
              </a:spcBef>
              <a:spcAft>
                <a:spcPct val="0"/>
              </a:spcAft>
              <a:buFont typeface="Wingdings" pitchFamily="2" charset="2"/>
              <a:buChar char="ü"/>
            </a:pPr>
            <a:r>
              <a:rPr lang="ar-TN" b="1" dirty="0" smtClean="0">
                <a:solidFill>
                  <a:srgbClr val="1D4775"/>
                </a:solidFill>
                <a:latin typeface="Arial" charset="0"/>
              </a:rPr>
              <a:t>تقديم لأهم توجيهات مثال التهيئة العمرانية خاصة بالنسبة لمنطقة التدخل</a:t>
            </a:r>
            <a:endParaRPr lang="fr-FR" b="1" dirty="0">
              <a:solidFill>
                <a:srgbClr val="1D4775"/>
              </a:solidFill>
              <a:latin typeface="Arial" charset="0"/>
              <a:cs typeface="Arial" charset="0"/>
            </a:endParaRPr>
          </a:p>
        </p:txBody>
      </p:sp>
      <p:sp>
        <p:nvSpPr>
          <p:cNvPr id="14" name="ZoneTexte 13"/>
          <p:cNvSpPr txBox="1"/>
          <p:nvPr/>
        </p:nvSpPr>
        <p:spPr>
          <a:xfrm>
            <a:off x="539552" y="3394537"/>
            <a:ext cx="7056586" cy="369332"/>
          </a:xfrm>
          <a:prstGeom prst="rect">
            <a:avLst/>
          </a:prstGeom>
          <a:noFill/>
        </p:spPr>
        <p:txBody>
          <a:bodyPr wrap="square" rtlCol="0">
            <a:spAutoFit/>
          </a:bodyPr>
          <a:lstStyle/>
          <a:p>
            <a:pPr marL="285750" indent="-285750" algn="r" rtl="1" fontAlgn="base">
              <a:spcBef>
                <a:spcPct val="0"/>
              </a:spcBef>
              <a:spcAft>
                <a:spcPct val="0"/>
              </a:spcAft>
              <a:buFont typeface="Wingdings" pitchFamily="2" charset="2"/>
              <a:buChar char="ü"/>
            </a:pPr>
            <a:r>
              <a:rPr lang="ar-TN" b="1" dirty="0" smtClean="0">
                <a:solidFill>
                  <a:srgbClr val="1D4775"/>
                </a:solidFill>
                <a:latin typeface="Arial" charset="0"/>
              </a:rPr>
              <a:t>تقديم لمنطقة التدخل خاصة من خلال العناصر التالية مع توضيح الطريقة المتبعة</a:t>
            </a:r>
            <a:r>
              <a:rPr lang="fr-FR" b="1" dirty="0" smtClean="0">
                <a:solidFill>
                  <a:srgbClr val="1D4775"/>
                </a:solidFill>
                <a:latin typeface="Arial" charset="0"/>
                <a:cs typeface="Arial" charset="0"/>
              </a:rPr>
              <a:t> </a:t>
            </a:r>
            <a:r>
              <a:rPr lang="ar-TN" b="1" dirty="0" smtClean="0">
                <a:solidFill>
                  <a:srgbClr val="1D4775"/>
                </a:solidFill>
                <a:latin typeface="Arial" charset="0"/>
              </a:rPr>
              <a:t>بإيجاز:</a:t>
            </a:r>
            <a:endParaRPr lang="fr-FR" b="1" dirty="0">
              <a:solidFill>
                <a:srgbClr val="1D4775"/>
              </a:solidFill>
              <a:latin typeface="Arial" charset="0"/>
              <a:cs typeface="Arial" charset="0"/>
            </a:endParaRPr>
          </a:p>
        </p:txBody>
      </p:sp>
      <p:sp>
        <p:nvSpPr>
          <p:cNvPr id="12" name="ZoneTexte 11"/>
          <p:cNvSpPr txBox="1"/>
          <p:nvPr/>
        </p:nvSpPr>
        <p:spPr>
          <a:xfrm>
            <a:off x="1475458" y="3799391"/>
            <a:ext cx="5544616" cy="369332"/>
          </a:xfrm>
          <a:prstGeom prst="rect">
            <a:avLst/>
          </a:prstGeom>
          <a:noFill/>
        </p:spPr>
        <p:txBody>
          <a:bodyPr wrap="square" rtlCol="0">
            <a:spAutoFit/>
          </a:bodyPr>
          <a:lstStyle/>
          <a:p>
            <a:pPr marL="285750" indent="-285750" algn="r" rtl="1" fontAlgn="base">
              <a:spcBef>
                <a:spcPct val="0"/>
              </a:spcBef>
              <a:spcAft>
                <a:spcPct val="0"/>
              </a:spcAft>
              <a:buFont typeface="Wingdings" pitchFamily="2" charset="2"/>
              <a:buChar char="v"/>
            </a:pPr>
            <a:r>
              <a:rPr lang="ar-TN" b="1" dirty="0" smtClean="0">
                <a:solidFill>
                  <a:srgbClr val="1D4775"/>
                </a:solidFill>
                <a:latin typeface="Arial" charset="0"/>
              </a:rPr>
              <a:t>تاريخ الحي (الإحداث، نسق التطور، طبيعة الملكية، قيمة العقار،....)</a:t>
            </a:r>
            <a:endParaRPr lang="fr-FR" b="1" dirty="0">
              <a:solidFill>
                <a:srgbClr val="1D4775"/>
              </a:solidFill>
              <a:latin typeface="Arial" charset="0"/>
              <a:cs typeface="Arial" charset="0"/>
            </a:endParaRPr>
          </a:p>
        </p:txBody>
      </p:sp>
      <p:sp>
        <p:nvSpPr>
          <p:cNvPr id="15" name="ZoneTexte 14"/>
          <p:cNvSpPr txBox="1"/>
          <p:nvPr/>
        </p:nvSpPr>
        <p:spPr>
          <a:xfrm>
            <a:off x="1331442" y="4213537"/>
            <a:ext cx="5688632" cy="369332"/>
          </a:xfrm>
          <a:prstGeom prst="rect">
            <a:avLst/>
          </a:prstGeom>
          <a:noFill/>
        </p:spPr>
        <p:txBody>
          <a:bodyPr wrap="square" rtlCol="0">
            <a:spAutoFit/>
          </a:bodyPr>
          <a:lstStyle/>
          <a:p>
            <a:pPr marL="285750" indent="-285750" algn="r" rtl="1" fontAlgn="base">
              <a:spcBef>
                <a:spcPct val="0"/>
              </a:spcBef>
              <a:spcAft>
                <a:spcPct val="0"/>
              </a:spcAft>
              <a:buFont typeface="Wingdings" pitchFamily="2" charset="2"/>
              <a:buChar char="v"/>
            </a:pPr>
            <a:r>
              <a:rPr lang="ar-TN" b="1" dirty="0" smtClean="0">
                <a:solidFill>
                  <a:srgbClr val="1D4775"/>
                </a:solidFill>
                <a:latin typeface="Arial" charset="0"/>
              </a:rPr>
              <a:t>تحديد الموقع بالنسبة للبلدية ومثال التهيئة العمرانية (مثال موقعي)</a:t>
            </a:r>
            <a:endParaRPr lang="fr-FR" b="1" dirty="0">
              <a:solidFill>
                <a:srgbClr val="1D4775"/>
              </a:solidFill>
              <a:latin typeface="Arial" charset="0"/>
              <a:cs typeface="Arial" charset="0"/>
            </a:endParaRPr>
          </a:p>
        </p:txBody>
      </p:sp>
      <p:sp>
        <p:nvSpPr>
          <p:cNvPr id="16" name="ZoneTexte 15"/>
          <p:cNvSpPr txBox="1"/>
          <p:nvPr/>
        </p:nvSpPr>
        <p:spPr>
          <a:xfrm>
            <a:off x="1475458" y="4643844"/>
            <a:ext cx="5544616" cy="369332"/>
          </a:xfrm>
          <a:prstGeom prst="rect">
            <a:avLst/>
          </a:prstGeom>
          <a:noFill/>
        </p:spPr>
        <p:txBody>
          <a:bodyPr wrap="square" rtlCol="0">
            <a:spAutoFit/>
          </a:bodyPr>
          <a:lstStyle/>
          <a:p>
            <a:pPr marL="285750" indent="-285750" algn="r" rtl="1" fontAlgn="base">
              <a:spcBef>
                <a:spcPct val="0"/>
              </a:spcBef>
              <a:spcAft>
                <a:spcPct val="0"/>
              </a:spcAft>
              <a:buFont typeface="Wingdings" pitchFamily="2" charset="2"/>
              <a:buChar char="v"/>
            </a:pPr>
            <a:r>
              <a:rPr lang="ar-TN" b="1" dirty="0" smtClean="0">
                <a:solidFill>
                  <a:srgbClr val="1D4775"/>
                </a:solidFill>
                <a:latin typeface="Arial" charset="0"/>
              </a:rPr>
              <a:t>المساحة بالهكتار، المساحة المعمرة، عدد المساكن، عدد السكان،...</a:t>
            </a:r>
            <a:endParaRPr lang="fr-FR" b="1" dirty="0">
              <a:solidFill>
                <a:srgbClr val="1D4775"/>
              </a:solidFill>
              <a:latin typeface="Arial" charset="0"/>
              <a:cs typeface="Arial" charset="0"/>
            </a:endParaRPr>
          </a:p>
        </p:txBody>
      </p:sp>
      <p:sp>
        <p:nvSpPr>
          <p:cNvPr id="17" name="ZoneTexte 16"/>
          <p:cNvSpPr txBox="1"/>
          <p:nvPr/>
        </p:nvSpPr>
        <p:spPr>
          <a:xfrm>
            <a:off x="1331442" y="5021560"/>
            <a:ext cx="5679710" cy="369332"/>
          </a:xfrm>
          <a:prstGeom prst="rect">
            <a:avLst/>
          </a:prstGeom>
          <a:noFill/>
        </p:spPr>
        <p:txBody>
          <a:bodyPr wrap="square" rtlCol="0">
            <a:spAutoFit/>
          </a:bodyPr>
          <a:lstStyle/>
          <a:p>
            <a:pPr marL="285750" indent="-285750" algn="r" rtl="1" fontAlgn="base">
              <a:spcBef>
                <a:spcPct val="0"/>
              </a:spcBef>
              <a:spcAft>
                <a:spcPct val="0"/>
              </a:spcAft>
              <a:buFont typeface="Wingdings" pitchFamily="2" charset="2"/>
              <a:buChar char="v"/>
            </a:pPr>
            <a:r>
              <a:rPr lang="ar-TN" b="1" dirty="0" smtClean="0">
                <a:solidFill>
                  <a:srgbClr val="1D4775"/>
                </a:solidFill>
                <a:latin typeface="Arial" charset="0"/>
              </a:rPr>
              <a:t>الخصائص الطبوغرافية</a:t>
            </a:r>
            <a:endParaRPr lang="fr-FR" b="1" dirty="0">
              <a:solidFill>
                <a:srgbClr val="1D4775"/>
              </a:solidFill>
              <a:latin typeface="Arial" charset="0"/>
              <a:cs typeface="Arial" charset="0"/>
            </a:endParaRPr>
          </a:p>
        </p:txBody>
      </p:sp>
      <p:sp>
        <p:nvSpPr>
          <p:cNvPr id="18" name="ZoneTexte 17"/>
          <p:cNvSpPr txBox="1"/>
          <p:nvPr/>
        </p:nvSpPr>
        <p:spPr>
          <a:xfrm>
            <a:off x="1475458" y="5435932"/>
            <a:ext cx="5544616" cy="369332"/>
          </a:xfrm>
          <a:prstGeom prst="rect">
            <a:avLst/>
          </a:prstGeom>
          <a:noFill/>
        </p:spPr>
        <p:txBody>
          <a:bodyPr wrap="square" rtlCol="0">
            <a:spAutoFit/>
          </a:bodyPr>
          <a:lstStyle/>
          <a:p>
            <a:pPr marL="285750" indent="-285750" algn="r" rtl="1" fontAlgn="base">
              <a:spcBef>
                <a:spcPct val="0"/>
              </a:spcBef>
              <a:spcAft>
                <a:spcPct val="0"/>
              </a:spcAft>
              <a:buFont typeface="Wingdings" pitchFamily="2" charset="2"/>
              <a:buChar char="v"/>
            </a:pPr>
            <a:r>
              <a:rPr lang="ar-TN" b="1" dirty="0" smtClean="0">
                <a:solidFill>
                  <a:srgbClr val="1D4775"/>
                </a:solidFill>
                <a:latin typeface="Arial" charset="0"/>
              </a:rPr>
              <a:t>تعريف أهم المرافق (محلات، المرافق العامة،...)  </a:t>
            </a:r>
            <a:endParaRPr lang="fr-FR" b="1" dirty="0">
              <a:solidFill>
                <a:srgbClr val="1D4775"/>
              </a:solidFill>
              <a:latin typeface="Arial" charset="0"/>
              <a:cs typeface="Arial" charset="0"/>
            </a:endParaRPr>
          </a:p>
        </p:txBody>
      </p:sp>
    </p:spTree>
    <p:extLst>
      <p:ext uri="{BB962C8B-B14F-4D97-AF65-F5344CB8AC3E}">
        <p14:creationId xmlns="" xmlns:p14="http://schemas.microsoft.com/office/powerpoint/2010/main" val="3457733009"/>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1000"/>
                                        <p:tgtEl>
                                          <p:spTgt spid="12"/>
                                        </p:tgtEl>
                                      </p:cBhvr>
                                    </p:animEffect>
                                    <p:anim calcmode="lin" valueType="num">
                                      <p:cBhvr>
                                        <p:cTn id="23" dur="1000" fill="hold"/>
                                        <p:tgtEl>
                                          <p:spTgt spid="12"/>
                                        </p:tgtEl>
                                        <p:attrNameLst>
                                          <p:attrName>ppt_x</p:attrName>
                                        </p:attrNameLst>
                                      </p:cBhvr>
                                      <p:tavLst>
                                        <p:tav tm="0">
                                          <p:val>
                                            <p:strVal val="#ppt_x"/>
                                          </p:val>
                                        </p:tav>
                                        <p:tav tm="100000">
                                          <p:val>
                                            <p:strVal val="#ppt_x"/>
                                          </p:val>
                                        </p:tav>
                                      </p:tavLst>
                                    </p:anim>
                                    <p:anim calcmode="lin" valueType="num">
                                      <p:cBhvr>
                                        <p:cTn id="24" dur="1000" fill="hold"/>
                                        <p:tgtEl>
                                          <p:spTgt spid="12"/>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1000"/>
                                        <p:tgtEl>
                                          <p:spTgt spid="15"/>
                                        </p:tgtEl>
                                      </p:cBhvr>
                                    </p:animEffect>
                                    <p:anim calcmode="lin" valueType="num">
                                      <p:cBhvr>
                                        <p:cTn id="28" dur="1000" fill="hold"/>
                                        <p:tgtEl>
                                          <p:spTgt spid="15"/>
                                        </p:tgtEl>
                                        <p:attrNameLst>
                                          <p:attrName>ppt_x</p:attrName>
                                        </p:attrNameLst>
                                      </p:cBhvr>
                                      <p:tavLst>
                                        <p:tav tm="0">
                                          <p:val>
                                            <p:strVal val="#ppt_x"/>
                                          </p:val>
                                        </p:tav>
                                        <p:tav tm="100000">
                                          <p:val>
                                            <p:strVal val="#ppt_x"/>
                                          </p:val>
                                        </p:tav>
                                      </p:tavLst>
                                    </p:anim>
                                    <p:anim calcmode="lin" valueType="num">
                                      <p:cBhvr>
                                        <p:cTn id="29" dur="1000" fill="hold"/>
                                        <p:tgtEl>
                                          <p:spTgt spid="15"/>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1000"/>
                                        <p:tgtEl>
                                          <p:spTgt spid="16"/>
                                        </p:tgtEl>
                                      </p:cBhvr>
                                    </p:animEffect>
                                    <p:anim calcmode="lin" valueType="num">
                                      <p:cBhvr>
                                        <p:cTn id="33" dur="1000" fill="hold"/>
                                        <p:tgtEl>
                                          <p:spTgt spid="16"/>
                                        </p:tgtEl>
                                        <p:attrNameLst>
                                          <p:attrName>ppt_x</p:attrName>
                                        </p:attrNameLst>
                                      </p:cBhvr>
                                      <p:tavLst>
                                        <p:tav tm="0">
                                          <p:val>
                                            <p:strVal val="#ppt_x"/>
                                          </p:val>
                                        </p:tav>
                                        <p:tav tm="100000">
                                          <p:val>
                                            <p:strVal val="#ppt_x"/>
                                          </p:val>
                                        </p:tav>
                                      </p:tavLst>
                                    </p:anim>
                                    <p:anim calcmode="lin" valueType="num">
                                      <p:cBhvr>
                                        <p:cTn id="34" dur="1000" fill="hold"/>
                                        <p:tgtEl>
                                          <p:spTgt spid="16"/>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1000"/>
                                        <p:tgtEl>
                                          <p:spTgt spid="17"/>
                                        </p:tgtEl>
                                      </p:cBhvr>
                                    </p:animEffect>
                                    <p:anim calcmode="lin" valueType="num">
                                      <p:cBhvr>
                                        <p:cTn id="38" dur="1000" fill="hold"/>
                                        <p:tgtEl>
                                          <p:spTgt spid="17"/>
                                        </p:tgtEl>
                                        <p:attrNameLst>
                                          <p:attrName>ppt_x</p:attrName>
                                        </p:attrNameLst>
                                      </p:cBhvr>
                                      <p:tavLst>
                                        <p:tav tm="0">
                                          <p:val>
                                            <p:strVal val="#ppt_x"/>
                                          </p:val>
                                        </p:tav>
                                        <p:tav tm="100000">
                                          <p:val>
                                            <p:strVal val="#ppt_x"/>
                                          </p:val>
                                        </p:tav>
                                      </p:tavLst>
                                    </p:anim>
                                    <p:anim calcmode="lin" valueType="num">
                                      <p:cBhvr>
                                        <p:cTn id="39" dur="1000" fill="hold"/>
                                        <p:tgtEl>
                                          <p:spTgt spid="17"/>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1000"/>
                                        <p:tgtEl>
                                          <p:spTgt spid="18"/>
                                        </p:tgtEl>
                                      </p:cBhvr>
                                    </p:animEffect>
                                    <p:anim calcmode="lin" valueType="num">
                                      <p:cBhvr>
                                        <p:cTn id="43" dur="1000" fill="hold"/>
                                        <p:tgtEl>
                                          <p:spTgt spid="18"/>
                                        </p:tgtEl>
                                        <p:attrNameLst>
                                          <p:attrName>ppt_x</p:attrName>
                                        </p:attrNameLst>
                                      </p:cBhvr>
                                      <p:tavLst>
                                        <p:tav tm="0">
                                          <p:val>
                                            <p:strVal val="#ppt_x"/>
                                          </p:val>
                                        </p:tav>
                                        <p:tav tm="100000">
                                          <p:val>
                                            <p:strVal val="#ppt_x"/>
                                          </p:val>
                                        </p:tav>
                                      </p:tavLst>
                                    </p:anim>
                                    <p:anim calcmode="lin" valueType="num">
                                      <p:cBhvr>
                                        <p:cTn id="44"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 grpId="0"/>
      <p:bldP spid="14" grpId="0"/>
      <p:bldP spid="12" grpId="0"/>
      <p:bldP spid="15" grpId="0"/>
      <p:bldP spid="16" grpId="0"/>
      <p:bldP spid="17" grpId="0"/>
      <p:bldP spid="18"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654496" y="230188"/>
            <a:ext cx="8382000" cy="442912"/>
          </a:xfrm>
        </p:spPr>
        <p:txBody>
          <a:bodyPr numCol="1"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eaLnBrk="1" hangingPunct="1">
              <a:defRPr/>
            </a:pPr>
            <a:r>
              <a:rPr lang="ar-TN" sz="3200"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عناصر الدراسة الأولية</a:t>
            </a:r>
            <a:endParaRPr lang="fr-FR" sz="3200"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ZoneTexte 2"/>
          <p:cNvSpPr txBox="1"/>
          <p:nvPr/>
        </p:nvSpPr>
        <p:spPr>
          <a:xfrm>
            <a:off x="7092280" y="692696"/>
            <a:ext cx="1368151" cy="4001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r" rtl="1" fontAlgn="base">
              <a:spcBef>
                <a:spcPct val="0"/>
              </a:spcBef>
              <a:spcAft>
                <a:spcPct val="0"/>
              </a:spcAft>
            </a:pPr>
            <a:r>
              <a:rPr lang="ar-TN" sz="2000" b="1" dirty="0" smtClean="0">
                <a:solidFill>
                  <a:srgbClr val="1D4775"/>
                </a:solidFill>
              </a:rPr>
              <a:t>أ- التشخيص</a:t>
            </a:r>
            <a:endParaRPr lang="fr-FR" sz="2000" b="1" dirty="0">
              <a:solidFill>
                <a:srgbClr val="1D4775"/>
              </a:solidFill>
            </a:endParaRPr>
          </a:p>
        </p:txBody>
      </p:sp>
      <p:sp>
        <p:nvSpPr>
          <p:cNvPr id="4" name="ZoneTexte 3"/>
          <p:cNvSpPr txBox="1"/>
          <p:nvPr/>
        </p:nvSpPr>
        <p:spPr>
          <a:xfrm>
            <a:off x="2699792" y="1124744"/>
            <a:ext cx="5040560" cy="369332"/>
          </a:xfrm>
          <a:prstGeom prst="rect">
            <a:avLst/>
          </a:prstGeom>
          <a:noFill/>
        </p:spPr>
        <p:txBody>
          <a:bodyPr wrap="square" rtlCol="0">
            <a:spAutoFit/>
          </a:bodyPr>
          <a:lstStyle/>
          <a:p>
            <a:pPr algn="r" rtl="1" fontAlgn="base">
              <a:spcBef>
                <a:spcPct val="0"/>
              </a:spcBef>
              <a:spcAft>
                <a:spcPct val="0"/>
              </a:spcAft>
            </a:pPr>
            <a:r>
              <a:rPr lang="ar-TN" b="1" dirty="0" smtClean="0">
                <a:solidFill>
                  <a:srgbClr val="1D4775"/>
                </a:solidFill>
                <a:latin typeface="Arial" charset="0"/>
              </a:rPr>
              <a:t>2) معطيات حول الشبكات وحالة البنية الأساسية بالحي:</a:t>
            </a:r>
            <a:endParaRPr lang="fr-FR" b="1" dirty="0">
              <a:solidFill>
                <a:srgbClr val="1D4775"/>
              </a:solidFill>
              <a:latin typeface="Arial" charset="0"/>
              <a:cs typeface="Arial" charset="0"/>
            </a:endParaRPr>
          </a:p>
        </p:txBody>
      </p:sp>
      <p:sp>
        <p:nvSpPr>
          <p:cNvPr id="5" name="ZoneTexte 4"/>
          <p:cNvSpPr txBox="1"/>
          <p:nvPr/>
        </p:nvSpPr>
        <p:spPr>
          <a:xfrm>
            <a:off x="1259632" y="1556792"/>
            <a:ext cx="6264696" cy="369332"/>
          </a:xfrm>
          <a:prstGeom prst="rect">
            <a:avLst/>
          </a:prstGeom>
          <a:noFill/>
        </p:spPr>
        <p:txBody>
          <a:bodyPr wrap="square" rtlCol="0">
            <a:spAutoFit/>
          </a:bodyPr>
          <a:lstStyle/>
          <a:p>
            <a:pPr marL="285750" indent="-285750" algn="r" rtl="1" fontAlgn="base">
              <a:spcBef>
                <a:spcPct val="0"/>
              </a:spcBef>
              <a:spcAft>
                <a:spcPct val="0"/>
              </a:spcAft>
              <a:buFontTx/>
              <a:buBlip>
                <a:blip r:embed="rId2"/>
              </a:buBlip>
            </a:pPr>
            <a:r>
              <a:rPr lang="ar-TN" b="1" dirty="0" smtClean="0">
                <a:solidFill>
                  <a:srgbClr val="1D4775"/>
                </a:solidFill>
                <a:latin typeface="Arial" charset="0"/>
              </a:rPr>
              <a:t>نسبة التغطية بالشبكات والحالة الراهنة</a:t>
            </a:r>
            <a:endParaRPr lang="fr-FR" b="1" dirty="0">
              <a:solidFill>
                <a:srgbClr val="1D4775"/>
              </a:solidFill>
              <a:latin typeface="Arial" charset="0"/>
              <a:cs typeface="Arial" charset="0"/>
            </a:endParaRPr>
          </a:p>
        </p:txBody>
      </p:sp>
      <p:sp>
        <p:nvSpPr>
          <p:cNvPr id="12" name="ZoneTexte 11"/>
          <p:cNvSpPr txBox="1"/>
          <p:nvPr/>
        </p:nvSpPr>
        <p:spPr>
          <a:xfrm>
            <a:off x="447029" y="1926124"/>
            <a:ext cx="6840760" cy="369332"/>
          </a:xfrm>
          <a:prstGeom prst="rect">
            <a:avLst/>
          </a:prstGeom>
          <a:noFill/>
        </p:spPr>
        <p:txBody>
          <a:bodyPr wrap="square" rtlCol="0">
            <a:spAutoFit/>
          </a:bodyPr>
          <a:lstStyle/>
          <a:p>
            <a:pPr marL="285750" indent="-285750" algn="r" rtl="1" fontAlgn="base">
              <a:spcBef>
                <a:spcPct val="0"/>
              </a:spcBef>
              <a:spcAft>
                <a:spcPct val="0"/>
              </a:spcAft>
              <a:buFont typeface="Wingdings" pitchFamily="2" charset="2"/>
              <a:buChar char="v"/>
            </a:pPr>
            <a:r>
              <a:rPr lang="ar-TN" b="1" dirty="0" smtClean="0">
                <a:solidFill>
                  <a:srgbClr val="1D4775"/>
                </a:solidFill>
                <a:latin typeface="Arial" charset="0"/>
              </a:rPr>
              <a:t>تطهير المياه المستعملة (طول الشبكة، المستفيدون، الموقع،...)</a:t>
            </a:r>
            <a:endParaRPr lang="fr-FR" b="1" dirty="0">
              <a:solidFill>
                <a:srgbClr val="1D4775"/>
              </a:solidFill>
              <a:latin typeface="Arial" charset="0"/>
              <a:cs typeface="Arial" charset="0"/>
            </a:endParaRPr>
          </a:p>
        </p:txBody>
      </p:sp>
      <p:sp>
        <p:nvSpPr>
          <p:cNvPr id="19" name="ZoneTexte 18"/>
          <p:cNvSpPr txBox="1"/>
          <p:nvPr/>
        </p:nvSpPr>
        <p:spPr>
          <a:xfrm>
            <a:off x="467544" y="2267580"/>
            <a:ext cx="6840760" cy="369332"/>
          </a:xfrm>
          <a:prstGeom prst="rect">
            <a:avLst/>
          </a:prstGeom>
          <a:noFill/>
        </p:spPr>
        <p:txBody>
          <a:bodyPr wrap="square" rtlCol="0">
            <a:spAutoFit/>
          </a:bodyPr>
          <a:lstStyle/>
          <a:p>
            <a:pPr marL="285750" indent="-285750" algn="r" rtl="1" fontAlgn="base">
              <a:spcBef>
                <a:spcPct val="0"/>
              </a:spcBef>
              <a:spcAft>
                <a:spcPct val="0"/>
              </a:spcAft>
              <a:buFont typeface="Wingdings" pitchFamily="2" charset="2"/>
              <a:buChar char="v"/>
            </a:pPr>
            <a:r>
              <a:rPr lang="ar-TN" b="1" dirty="0" smtClean="0">
                <a:solidFill>
                  <a:srgbClr val="1D4775"/>
                </a:solidFill>
                <a:latin typeface="Arial" charset="0"/>
              </a:rPr>
              <a:t>الطرقات والأرصفة</a:t>
            </a:r>
            <a:endParaRPr lang="fr-FR" b="1" dirty="0">
              <a:solidFill>
                <a:srgbClr val="1D4775"/>
              </a:solidFill>
              <a:latin typeface="Arial" charset="0"/>
              <a:cs typeface="Arial" charset="0"/>
            </a:endParaRPr>
          </a:p>
        </p:txBody>
      </p:sp>
      <p:sp>
        <p:nvSpPr>
          <p:cNvPr id="20" name="ZoneTexte 19"/>
          <p:cNvSpPr txBox="1"/>
          <p:nvPr/>
        </p:nvSpPr>
        <p:spPr>
          <a:xfrm>
            <a:off x="467544" y="2627620"/>
            <a:ext cx="6840760" cy="369332"/>
          </a:xfrm>
          <a:prstGeom prst="rect">
            <a:avLst/>
          </a:prstGeom>
          <a:noFill/>
        </p:spPr>
        <p:txBody>
          <a:bodyPr wrap="square" rtlCol="0">
            <a:spAutoFit/>
          </a:bodyPr>
          <a:lstStyle/>
          <a:p>
            <a:pPr marL="285750" indent="-285750" algn="r" rtl="1" fontAlgn="base">
              <a:spcBef>
                <a:spcPct val="0"/>
              </a:spcBef>
              <a:spcAft>
                <a:spcPct val="0"/>
              </a:spcAft>
              <a:buFont typeface="Wingdings" pitchFamily="2" charset="2"/>
              <a:buChar char="v"/>
            </a:pPr>
            <a:r>
              <a:rPr lang="ar-TN" b="1" dirty="0" smtClean="0">
                <a:solidFill>
                  <a:srgbClr val="1D4775"/>
                </a:solidFill>
                <a:latin typeface="Arial" charset="0"/>
              </a:rPr>
              <a:t>الماء الصالح للشراب</a:t>
            </a:r>
            <a:endParaRPr lang="fr-FR" b="1" dirty="0">
              <a:solidFill>
                <a:srgbClr val="1D4775"/>
              </a:solidFill>
              <a:latin typeface="Arial" charset="0"/>
              <a:cs typeface="Arial" charset="0"/>
            </a:endParaRPr>
          </a:p>
        </p:txBody>
      </p:sp>
      <p:sp>
        <p:nvSpPr>
          <p:cNvPr id="21" name="ZoneTexte 20"/>
          <p:cNvSpPr txBox="1"/>
          <p:nvPr/>
        </p:nvSpPr>
        <p:spPr>
          <a:xfrm>
            <a:off x="467544" y="2987660"/>
            <a:ext cx="6840760" cy="369332"/>
          </a:xfrm>
          <a:prstGeom prst="rect">
            <a:avLst/>
          </a:prstGeom>
          <a:noFill/>
        </p:spPr>
        <p:txBody>
          <a:bodyPr wrap="square" rtlCol="0">
            <a:spAutoFit/>
          </a:bodyPr>
          <a:lstStyle/>
          <a:p>
            <a:pPr marL="285750" indent="-285750" algn="r" rtl="1" fontAlgn="base">
              <a:spcBef>
                <a:spcPct val="0"/>
              </a:spcBef>
              <a:spcAft>
                <a:spcPct val="0"/>
              </a:spcAft>
              <a:buFont typeface="Wingdings" pitchFamily="2" charset="2"/>
              <a:buChar char="v"/>
            </a:pPr>
            <a:r>
              <a:rPr lang="ar-TN" b="1" dirty="0" smtClean="0">
                <a:solidFill>
                  <a:srgbClr val="1D4775"/>
                </a:solidFill>
                <a:latin typeface="Arial" charset="0"/>
              </a:rPr>
              <a:t>التنوير العمومي</a:t>
            </a:r>
            <a:endParaRPr lang="fr-FR" b="1" dirty="0">
              <a:solidFill>
                <a:srgbClr val="1D4775"/>
              </a:solidFill>
              <a:latin typeface="Arial" charset="0"/>
              <a:cs typeface="Arial" charset="0"/>
            </a:endParaRPr>
          </a:p>
        </p:txBody>
      </p:sp>
      <p:sp>
        <p:nvSpPr>
          <p:cNvPr id="22" name="ZoneTexte 21"/>
          <p:cNvSpPr txBox="1"/>
          <p:nvPr/>
        </p:nvSpPr>
        <p:spPr>
          <a:xfrm>
            <a:off x="467544" y="3356992"/>
            <a:ext cx="6840760" cy="369332"/>
          </a:xfrm>
          <a:prstGeom prst="rect">
            <a:avLst/>
          </a:prstGeom>
          <a:noFill/>
        </p:spPr>
        <p:txBody>
          <a:bodyPr wrap="square" rtlCol="0">
            <a:spAutoFit/>
          </a:bodyPr>
          <a:lstStyle/>
          <a:p>
            <a:pPr marL="285750" indent="-285750" algn="r" rtl="1" fontAlgn="base">
              <a:spcBef>
                <a:spcPct val="0"/>
              </a:spcBef>
              <a:spcAft>
                <a:spcPct val="0"/>
              </a:spcAft>
              <a:buFont typeface="Wingdings" pitchFamily="2" charset="2"/>
              <a:buChar char="v"/>
            </a:pPr>
            <a:r>
              <a:rPr lang="ar-TN" b="1" dirty="0" smtClean="0">
                <a:solidFill>
                  <a:srgbClr val="1D4775"/>
                </a:solidFill>
                <a:latin typeface="Arial" charset="0"/>
              </a:rPr>
              <a:t>تصريف مياه الأمطار</a:t>
            </a:r>
            <a:endParaRPr lang="fr-FR" b="1" dirty="0">
              <a:solidFill>
                <a:srgbClr val="1D4775"/>
              </a:solidFill>
              <a:latin typeface="Arial" charset="0"/>
              <a:cs typeface="Arial" charset="0"/>
            </a:endParaRPr>
          </a:p>
        </p:txBody>
      </p:sp>
      <p:sp>
        <p:nvSpPr>
          <p:cNvPr id="23" name="ZoneTexte 22"/>
          <p:cNvSpPr txBox="1"/>
          <p:nvPr/>
        </p:nvSpPr>
        <p:spPr>
          <a:xfrm>
            <a:off x="1331640" y="4139788"/>
            <a:ext cx="6264696" cy="1200329"/>
          </a:xfrm>
          <a:prstGeom prst="rect">
            <a:avLst/>
          </a:prstGeom>
          <a:noFill/>
        </p:spPr>
        <p:txBody>
          <a:bodyPr wrap="square" rtlCol="0">
            <a:spAutoFit/>
          </a:bodyPr>
          <a:lstStyle/>
          <a:p>
            <a:pPr marL="285750" indent="-285750" algn="just" rtl="1" fontAlgn="base">
              <a:spcBef>
                <a:spcPct val="0"/>
              </a:spcBef>
              <a:spcAft>
                <a:spcPct val="0"/>
              </a:spcAft>
              <a:buFontTx/>
              <a:buBlip>
                <a:blip r:embed="rId2"/>
              </a:buBlip>
            </a:pPr>
            <a:r>
              <a:rPr lang="ar-TN" b="1" dirty="0" smtClean="0">
                <a:solidFill>
                  <a:srgbClr val="1D4775"/>
                </a:solidFill>
                <a:latin typeface="Arial" charset="0"/>
              </a:rPr>
              <a:t>تقديم للمشاريع التي هي في طور الإنجاز أو تلك مبرمجة من طرف مختلف المتدخلين على غرار متعهدي المرافق الأساسية</a:t>
            </a:r>
            <a:r>
              <a:rPr lang="fr-FR" b="1" dirty="0" smtClean="0">
                <a:solidFill>
                  <a:srgbClr val="1D4775"/>
                </a:solidFill>
                <a:latin typeface="Arial" charset="0"/>
                <a:cs typeface="Arial" charset="0"/>
              </a:rPr>
              <a:t> </a:t>
            </a:r>
            <a:r>
              <a:rPr lang="ar-TN" b="1" dirty="0" smtClean="0">
                <a:solidFill>
                  <a:srgbClr val="1D4775"/>
                </a:solidFill>
                <a:latin typeface="Arial" charset="0"/>
              </a:rPr>
              <a:t>بالحي </a:t>
            </a:r>
            <a:r>
              <a:rPr lang="ar-TN" b="1" dirty="0">
                <a:solidFill>
                  <a:srgbClr val="1D4775"/>
                </a:solidFill>
                <a:latin typeface="Arial" charset="0"/>
              </a:rPr>
              <a:t>ومحيطه </a:t>
            </a:r>
            <a:r>
              <a:rPr lang="ar-TN" b="1" dirty="0" smtClean="0">
                <a:solidFill>
                  <a:srgbClr val="1D4775"/>
                </a:solidFill>
                <a:latin typeface="Arial" charset="0"/>
              </a:rPr>
              <a:t>(ديوان التطهير، شركة استغلال وتوزيع المياه، الشركة التونسية للكهرباء والغاز، شركات الاتصالات، وزارة التجهيز،...)</a:t>
            </a:r>
            <a:endParaRPr lang="fr-FR" b="1" dirty="0">
              <a:solidFill>
                <a:srgbClr val="1D4775"/>
              </a:solidFill>
              <a:latin typeface="Arial" charset="0"/>
              <a:cs typeface="Arial" charset="0"/>
            </a:endParaRPr>
          </a:p>
        </p:txBody>
      </p:sp>
      <p:sp>
        <p:nvSpPr>
          <p:cNvPr id="25" name="ZoneTexte 24"/>
          <p:cNvSpPr txBox="1"/>
          <p:nvPr/>
        </p:nvSpPr>
        <p:spPr>
          <a:xfrm>
            <a:off x="467544" y="3707740"/>
            <a:ext cx="6840760" cy="369332"/>
          </a:xfrm>
          <a:prstGeom prst="rect">
            <a:avLst/>
          </a:prstGeom>
          <a:noFill/>
        </p:spPr>
        <p:txBody>
          <a:bodyPr wrap="square" rtlCol="0">
            <a:spAutoFit/>
          </a:bodyPr>
          <a:lstStyle/>
          <a:p>
            <a:pPr marL="285750" indent="-285750" algn="r" rtl="1" fontAlgn="base">
              <a:spcBef>
                <a:spcPct val="0"/>
              </a:spcBef>
              <a:spcAft>
                <a:spcPct val="0"/>
              </a:spcAft>
              <a:buFont typeface="Wingdings" pitchFamily="2" charset="2"/>
              <a:buChar char="v"/>
            </a:pPr>
            <a:r>
              <a:rPr lang="ar-TN" b="1" dirty="0" smtClean="0">
                <a:solidFill>
                  <a:srgbClr val="1D4775"/>
                </a:solidFill>
                <a:latin typeface="Arial" charset="0"/>
              </a:rPr>
              <a:t>..................</a:t>
            </a:r>
            <a:endParaRPr lang="fr-FR" b="1" dirty="0">
              <a:solidFill>
                <a:srgbClr val="1D4775"/>
              </a:solidFill>
              <a:latin typeface="Arial" charset="0"/>
              <a:cs typeface="Arial" charset="0"/>
            </a:endParaRPr>
          </a:p>
        </p:txBody>
      </p:sp>
    </p:spTree>
    <p:extLst>
      <p:ext uri="{BB962C8B-B14F-4D97-AF65-F5344CB8AC3E}">
        <p14:creationId xmlns="" xmlns:p14="http://schemas.microsoft.com/office/powerpoint/2010/main" val="670543828"/>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1000"/>
                                        <p:tgtEl>
                                          <p:spTgt spid="19"/>
                                        </p:tgtEl>
                                      </p:cBhvr>
                                    </p:animEffect>
                                    <p:anim calcmode="lin" valueType="num">
                                      <p:cBhvr>
                                        <p:cTn id="18" dur="1000" fill="hold"/>
                                        <p:tgtEl>
                                          <p:spTgt spid="19"/>
                                        </p:tgtEl>
                                        <p:attrNameLst>
                                          <p:attrName>ppt_x</p:attrName>
                                        </p:attrNameLst>
                                      </p:cBhvr>
                                      <p:tavLst>
                                        <p:tav tm="0">
                                          <p:val>
                                            <p:strVal val="#ppt_x"/>
                                          </p:val>
                                        </p:tav>
                                        <p:tav tm="100000">
                                          <p:val>
                                            <p:strVal val="#ppt_x"/>
                                          </p:val>
                                        </p:tav>
                                      </p:tavLst>
                                    </p:anim>
                                    <p:anim calcmode="lin" valueType="num">
                                      <p:cBhvr>
                                        <p:cTn id="19" dur="1000" fill="hold"/>
                                        <p:tgtEl>
                                          <p:spTgt spid="19"/>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1000"/>
                                        <p:tgtEl>
                                          <p:spTgt spid="20"/>
                                        </p:tgtEl>
                                      </p:cBhvr>
                                    </p:animEffect>
                                    <p:anim calcmode="lin" valueType="num">
                                      <p:cBhvr>
                                        <p:cTn id="23" dur="1000" fill="hold"/>
                                        <p:tgtEl>
                                          <p:spTgt spid="20"/>
                                        </p:tgtEl>
                                        <p:attrNameLst>
                                          <p:attrName>ppt_x</p:attrName>
                                        </p:attrNameLst>
                                      </p:cBhvr>
                                      <p:tavLst>
                                        <p:tav tm="0">
                                          <p:val>
                                            <p:strVal val="#ppt_x"/>
                                          </p:val>
                                        </p:tav>
                                        <p:tav tm="100000">
                                          <p:val>
                                            <p:strVal val="#ppt_x"/>
                                          </p:val>
                                        </p:tav>
                                      </p:tavLst>
                                    </p:anim>
                                    <p:anim calcmode="lin" valueType="num">
                                      <p:cBhvr>
                                        <p:cTn id="24" dur="1000" fill="hold"/>
                                        <p:tgtEl>
                                          <p:spTgt spid="20"/>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1000"/>
                                        <p:tgtEl>
                                          <p:spTgt spid="21"/>
                                        </p:tgtEl>
                                      </p:cBhvr>
                                    </p:animEffect>
                                    <p:anim calcmode="lin" valueType="num">
                                      <p:cBhvr>
                                        <p:cTn id="28" dur="1000" fill="hold"/>
                                        <p:tgtEl>
                                          <p:spTgt spid="21"/>
                                        </p:tgtEl>
                                        <p:attrNameLst>
                                          <p:attrName>ppt_x</p:attrName>
                                        </p:attrNameLst>
                                      </p:cBhvr>
                                      <p:tavLst>
                                        <p:tav tm="0">
                                          <p:val>
                                            <p:strVal val="#ppt_x"/>
                                          </p:val>
                                        </p:tav>
                                        <p:tav tm="100000">
                                          <p:val>
                                            <p:strVal val="#ppt_x"/>
                                          </p:val>
                                        </p:tav>
                                      </p:tavLst>
                                    </p:anim>
                                    <p:anim calcmode="lin" valueType="num">
                                      <p:cBhvr>
                                        <p:cTn id="29" dur="1000" fill="hold"/>
                                        <p:tgtEl>
                                          <p:spTgt spid="21"/>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1000"/>
                                        <p:tgtEl>
                                          <p:spTgt spid="22"/>
                                        </p:tgtEl>
                                      </p:cBhvr>
                                    </p:animEffect>
                                    <p:anim calcmode="lin" valueType="num">
                                      <p:cBhvr>
                                        <p:cTn id="33" dur="1000" fill="hold"/>
                                        <p:tgtEl>
                                          <p:spTgt spid="22"/>
                                        </p:tgtEl>
                                        <p:attrNameLst>
                                          <p:attrName>ppt_x</p:attrName>
                                        </p:attrNameLst>
                                      </p:cBhvr>
                                      <p:tavLst>
                                        <p:tav tm="0">
                                          <p:val>
                                            <p:strVal val="#ppt_x"/>
                                          </p:val>
                                        </p:tav>
                                        <p:tav tm="100000">
                                          <p:val>
                                            <p:strVal val="#ppt_x"/>
                                          </p:val>
                                        </p:tav>
                                      </p:tavLst>
                                    </p:anim>
                                    <p:anim calcmode="lin" valueType="num">
                                      <p:cBhvr>
                                        <p:cTn id="34" dur="1000" fill="hold"/>
                                        <p:tgtEl>
                                          <p:spTgt spid="22"/>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fade">
                                      <p:cBhvr>
                                        <p:cTn id="37" dur="1000"/>
                                        <p:tgtEl>
                                          <p:spTgt spid="25"/>
                                        </p:tgtEl>
                                      </p:cBhvr>
                                    </p:animEffect>
                                    <p:anim calcmode="lin" valueType="num">
                                      <p:cBhvr>
                                        <p:cTn id="38" dur="1000" fill="hold"/>
                                        <p:tgtEl>
                                          <p:spTgt spid="25"/>
                                        </p:tgtEl>
                                        <p:attrNameLst>
                                          <p:attrName>ppt_x</p:attrName>
                                        </p:attrNameLst>
                                      </p:cBhvr>
                                      <p:tavLst>
                                        <p:tav tm="0">
                                          <p:val>
                                            <p:strVal val="#ppt_x"/>
                                          </p:val>
                                        </p:tav>
                                        <p:tav tm="100000">
                                          <p:val>
                                            <p:strVal val="#ppt_x"/>
                                          </p:val>
                                        </p:tav>
                                      </p:tavLst>
                                    </p:anim>
                                    <p:anim calcmode="lin" valueType="num">
                                      <p:cBhvr>
                                        <p:cTn id="39"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23"/>
                                        </p:tgtEl>
                                        <p:attrNameLst>
                                          <p:attrName>style.visibility</p:attrName>
                                        </p:attrNameLst>
                                      </p:cBhvr>
                                      <p:to>
                                        <p:strVal val="visible"/>
                                      </p:to>
                                    </p:set>
                                    <p:anim calcmode="lin" valueType="num">
                                      <p:cBhvr>
                                        <p:cTn id="44" dur="500" fill="hold"/>
                                        <p:tgtEl>
                                          <p:spTgt spid="23"/>
                                        </p:tgtEl>
                                        <p:attrNameLst>
                                          <p:attrName>ppt_w</p:attrName>
                                        </p:attrNameLst>
                                      </p:cBhvr>
                                      <p:tavLst>
                                        <p:tav tm="0">
                                          <p:val>
                                            <p:fltVal val="0"/>
                                          </p:val>
                                        </p:tav>
                                        <p:tav tm="100000">
                                          <p:val>
                                            <p:strVal val="#ppt_w"/>
                                          </p:val>
                                        </p:tav>
                                      </p:tavLst>
                                    </p:anim>
                                    <p:anim calcmode="lin" valueType="num">
                                      <p:cBhvr>
                                        <p:cTn id="45" dur="500" fill="hold"/>
                                        <p:tgtEl>
                                          <p:spTgt spid="23"/>
                                        </p:tgtEl>
                                        <p:attrNameLst>
                                          <p:attrName>ppt_h</p:attrName>
                                        </p:attrNameLst>
                                      </p:cBhvr>
                                      <p:tavLst>
                                        <p:tav tm="0">
                                          <p:val>
                                            <p:fltVal val="0"/>
                                          </p:val>
                                        </p:tav>
                                        <p:tav tm="100000">
                                          <p:val>
                                            <p:strVal val="#ppt_h"/>
                                          </p:val>
                                        </p:tav>
                                      </p:tavLst>
                                    </p:anim>
                                    <p:animEffect transition="in" filter="fade">
                                      <p:cBhvr>
                                        <p:cTn id="46"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2" grpId="0"/>
      <p:bldP spid="19" grpId="0"/>
      <p:bldP spid="20" grpId="0"/>
      <p:bldP spid="21" grpId="0"/>
      <p:bldP spid="22" grpId="0"/>
      <p:bldP spid="23" grpId="0"/>
      <p:bldP spid="2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22448" y="249784"/>
            <a:ext cx="8382000" cy="442912"/>
          </a:xfrm>
        </p:spPr>
        <p:txBody>
          <a:bodyPr numCol="1"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eaLnBrk="1" hangingPunct="1">
              <a:defRPr/>
            </a:pPr>
            <a:r>
              <a:rPr lang="ar-TN" sz="3200"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عناصر الدراسة الأولية</a:t>
            </a:r>
            <a:endParaRPr lang="fr-FR" sz="3200"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ZoneTexte 2"/>
          <p:cNvSpPr txBox="1"/>
          <p:nvPr/>
        </p:nvSpPr>
        <p:spPr>
          <a:xfrm>
            <a:off x="5868144" y="692696"/>
            <a:ext cx="2592288" cy="4001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r" rtl="1" fontAlgn="base">
              <a:spcBef>
                <a:spcPct val="0"/>
              </a:spcBef>
              <a:spcAft>
                <a:spcPct val="0"/>
              </a:spcAft>
            </a:pPr>
            <a:r>
              <a:rPr lang="ar-TN" sz="2000" b="1" dirty="0" smtClean="0">
                <a:solidFill>
                  <a:srgbClr val="1D4775"/>
                </a:solidFill>
              </a:rPr>
              <a:t>ب- برنامج التدخل المقترح</a:t>
            </a:r>
            <a:endParaRPr lang="fr-FR" sz="2000" b="1" dirty="0">
              <a:solidFill>
                <a:srgbClr val="1D4775"/>
              </a:solidFill>
            </a:endParaRPr>
          </a:p>
        </p:txBody>
      </p:sp>
      <p:sp>
        <p:nvSpPr>
          <p:cNvPr id="5" name="ZoneTexte 4"/>
          <p:cNvSpPr txBox="1"/>
          <p:nvPr/>
        </p:nvSpPr>
        <p:spPr>
          <a:xfrm>
            <a:off x="1259632" y="1270501"/>
            <a:ext cx="6264696" cy="369332"/>
          </a:xfrm>
          <a:prstGeom prst="rect">
            <a:avLst/>
          </a:prstGeom>
          <a:noFill/>
        </p:spPr>
        <p:txBody>
          <a:bodyPr wrap="square" rtlCol="0">
            <a:spAutoFit/>
          </a:bodyPr>
          <a:lstStyle/>
          <a:p>
            <a:pPr marL="285750" indent="-285750" algn="r" rtl="1" fontAlgn="base">
              <a:spcBef>
                <a:spcPct val="0"/>
              </a:spcBef>
              <a:spcAft>
                <a:spcPct val="0"/>
              </a:spcAft>
              <a:buFontTx/>
              <a:buBlip>
                <a:blip r:embed="rId2"/>
              </a:buBlip>
            </a:pPr>
            <a:r>
              <a:rPr lang="ar-TN" b="1" dirty="0" smtClean="0">
                <a:solidFill>
                  <a:srgbClr val="1D4775"/>
                </a:solidFill>
                <a:latin typeface="Arial" charset="0"/>
              </a:rPr>
              <a:t>تعريف المكونات الفنية للمشروع</a:t>
            </a:r>
            <a:endParaRPr lang="fr-FR" b="1" dirty="0">
              <a:solidFill>
                <a:srgbClr val="1D4775"/>
              </a:solidFill>
              <a:latin typeface="Arial" charset="0"/>
              <a:cs typeface="Arial" charset="0"/>
            </a:endParaRPr>
          </a:p>
        </p:txBody>
      </p:sp>
      <p:sp>
        <p:nvSpPr>
          <p:cNvPr id="23" name="ZoneTexte 22"/>
          <p:cNvSpPr txBox="1"/>
          <p:nvPr/>
        </p:nvSpPr>
        <p:spPr>
          <a:xfrm>
            <a:off x="1259632" y="1639833"/>
            <a:ext cx="6264696" cy="369332"/>
          </a:xfrm>
          <a:prstGeom prst="rect">
            <a:avLst/>
          </a:prstGeom>
          <a:noFill/>
        </p:spPr>
        <p:txBody>
          <a:bodyPr wrap="square" rtlCol="0">
            <a:spAutoFit/>
          </a:bodyPr>
          <a:lstStyle/>
          <a:p>
            <a:pPr marL="285750" indent="-285750" algn="r" rtl="1" fontAlgn="base">
              <a:spcBef>
                <a:spcPct val="0"/>
              </a:spcBef>
              <a:spcAft>
                <a:spcPct val="0"/>
              </a:spcAft>
              <a:buFontTx/>
              <a:buBlip>
                <a:blip r:embed="rId2"/>
              </a:buBlip>
            </a:pPr>
            <a:r>
              <a:rPr lang="ar-TN" b="1" dirty="0" smtClean="0">
                <a:solidFill>
                  <a:srgbClr val="1D4775"/>
                </a:solidFill>
                <a:latin typeface="Arial" charset="0"/>
              </a:rPr>
              <a:t>تقدير أولي للكلفة حسب العناصر</a:t>
            </a:r>
            <a:endParaRPr lang="fr-FR" b="1" dirty="0">
              <a:solidFill>
                <a:srgbClr val="1D4775"/>
              </a:solidFill>
              <a:latin typeface="Arial" charset="0"/>
              <a:cs typeface="Arial" charset="0"/>
            </a:endParaRPr>
          </a:p>
        </p:txBody>
      </p:sp>
      <p:sp>
        <p:nvSpPr>
          <p:cNvPr id="15" name="ZoneTexte 14"/>
          <p:cNvSpPr txBox="1"/>
          <p:nvPr/>
        </p:nvSpPr>
        <p:spPr>
          <a:xfrm>
            <a:off x="1259632" y="2053297"/>
            <a:ext cx="6264696" cy="646331"/>
          </a:xfrm>
          <a:prstGeom prst="rect">
            <a:avLst/>
          </a:prstGeom>
          <a:noFill/>
        </p:spPr>
        <p:txBody>
          <a:bodyPr wrap="square" rtlCol="0">
            <a:spAutoFit/>
          </a:bodyPr>
          <a:lstStyle/>
          <a:p>
            <a:pPr marL="285750" indent="-285750" algn="r" rtl="1" fontAlgn="base">
              <a:spcBef>
                <a:spcPct val="0"/>
              </a:spcBef>
              <a:spcAft>
                <a:spcPct val="0"/>
              </a:spcAft>
              <a:buFontTx/>
              <a:buBlip>
                <a:blip r:embed="rId2"/>
              </a:buBlip>
            </a:pPr>
            <a:r>
              <a:rPr lang="ar-TN" b="1" dirty="0" smtClean="0">
                <a:solidFill>
                  <a:srgbClr val="1D4775"/>
                </a:solidFill>
                <a:latin typeface="Arial" charset="0"/>
              </a:rPr>
              <a:t>طريقة التنفيذ: تفويض الإنجاز، مساعدة صاحب المشروع،... مع تبرير الاختيار لضمان حسن الإنجاز (الجودة والآجال)</a:t>
            </a:r>
            <a:endParaRPr lang="fr-FR" b="1" dirty="0">
              <a:solidFill>
                <a:srgbClr val="1D4775"/>
              </a:solidFill>
              <a:latin typeface="Arial" charset="0"/>
              <a:cs typeface="Arial" charset="0"/>
            </a:endParaRPr>
          </a:p>
        </p:txBody>
      </p:sp>
      <p:sp>
        <p:nvSpPr>
          <p:cNvPr id="16" name="ZoneTexte 15"/>
          <p:cNvSpPr txBox="1"/>
          <p:nvPr/>
        </p:nvSpPr>
        <p:spPr>
          <a:xfrm>
            <a:off x="1259632" y="2712402"/>
            <a:ext cx="6264696" cy="646331"/>
          </a:xfrm>
          <a:prstGeom prst="rect">
            <a:avLst/>
          </a:prstGeom>
          <a:noFill/>
        </p:spPr>
        <p:txBody>
          <a:bodyPr wrap="square" rtlCol="0">
            <a:spAutoFit/>
          </a:bodyPr>
          <a:lstStyle/>
          <a:p>
            <a:pPr marL="285750" indent="-285750" algn="r" rtl="1" fontAlgn="base">
              <a:spcBef>
                <a:spcPct val="0"/>
              </a:spcBef>
              <a:spcAft>
                <a:spcPct val="0"/>
              </a:spcAft>
              <a:buFontTx/>
              <a:buBlip>
                <a:blip r:embed="rId2"/>
              </a:buBlip>
            </a:pPr>
            <a:r>
              <a:rPr lang="ar-TN" b="1" dirty="0" smtClean="0">
                <a:solidFill>
                  <a:srgbClr val="1D4775"/>
                </a:solidFill>
                <a:latin typeface="Arial" charset="0"/>
              </a:rPr>
              <a:t>تقييم موجز لمؤثرات المشروع على ميزانية البلدية (المصاريف والمداخيل الإضافية الناتجة عن المشروع)</a:t>
            </a:r>
            <a:endParaRPr lang="fr-FR" b="1" dirty="0">
              <a:solidFill>
                <a:srgbClr val="1D4775"/>
              </a:solidFill>
              <a:latin typeface="Arial" charset="0"/>
              <a:cs typeface="Arial" charset="0"/>
            </a:endParaRPr>
          </a:p>
        </p:txBody>
      </p:sp>
      <p:sp>
        <p:nvSpPr>
          <p:cNvPr id="17" name="ZoneTexte 16"/>
          <p:cNvSpPr txBox="1"/>
          <p:nvPr/>
        </p:nvSpPr>
        <p:spPr>
          <a:xfrm>
            <a:off x="1259632" y="3358733"/>
            <a:ext cx="6264696" cy="369332"/>
          </a:xfrm>
          <a:prstGeom prst="rect">
            <a:avLst/>
          </a:prstGeom>
          <a:noFill/>
        </p:spPr>
        <p:txBody>
          <a:bodyPr wrap="square" rtlCol="0">
            <a:spAutoFit/>
          </a:bodyPr>
          <a:lstStyle/>
          <a:p>
            <a:pPr marL="285750" indent="-285750" algn="r" rtl="1" fontAlgn="base">
              <a:spcBef>
                <a:spcPct val="0"/>
              </a:spcBef>
              <a:spcAft>
                <a:spcPct val="0"/>
              </a:spcAft>
              <a:buFontTx/>
              <a:buBlip>
                <a:blip r:embed="rId2"/>
              </a:buBlip>
            </a:pPr>
            <a:r>
              <a:rPr lang="ar-TN" b="1" dirty="0" smtClean="0">
                <a:solidFill>
                  <a:srgbClr val="1D4775"/>
                </a:solidFill>
                <a:latin typeface="Arial" charset="0"/>
              </a:rPr>
              <a:t>تقييم عدد السكان المستفيدين</a:t>
            </a:r>
            <a:endParaRPr lang="fr-FR" b="1" dirty="0">
              <a:solidFill>
                <a:srgbClr val="1D4775"/>
              </a:solidFill>
              <a:latin typeface="Arial" charset="0"/>
              <a:cs typeface="Arial" charset="0"/>
            </a:endParaRPr>
          </a:p>
        </p:txBody>
      </p:sp>
      <p:sp>
        <p:nvSpPr>
          <p:cNvPr id="18" name="ZoneTexte 17"/>
          <p:cNvSpPr txBox="1"/>
          <p:nvPr/>
        </p:nvSpPr>
        <p:spPr>
          <a:xfrm>
            <a:off x="1247614" y="3781489"/>
            <a:ext cx="6264696" cy="369332"/>
          </a:xfrm>
          <a:prstGeom prst="rect">
            <a:avLst/>
          </a:prstGeom>
          <a:noFill/>
        </p:spPr>
        <p:txBody>
          <a:bodyPr wrap="square" rtlCol="0">
            <a:spAutoFit/>
          </a:bodyPr>
          <a:lstStyle/>
          <a:p>
            <a:pPr marL="285750" indent="-285750" algn="r" rtl="1" fontAlgn="base">
              <a:spcBef>
                <a:spcPct val="0"/>
              </a:spcBef>
              <a:spcAft>
                <a:spcPct val="0"/>
              </a:spcAft>
              <a:buFontTx/>
              <a:buBlip>
                <a:blip r:embed="rId2"/>
              </a:buBlip>
            </a:pPr>
            <a:r>
              <a:rPr lang="ar-TN" b="1" dirty="0" smtClean="0">
                <a:solidFill>
                  <a:srgbClr val="1D4775"/>
                </a:solidFill>
                <a:latin typeface="Arial" charset="0"/>
              </a:rPr>
              <a:t>روزنامة الإنجاز المادي والمالي</a:t>
            </a:r>
            <a:endParaRPr lang="fr-FR" b="1" dirty="0">
              <a:solidFill>
                <a:srgbClr val="1D4775"/>
              </a:solidFill>
              <a:latin typeface="Arial" charset="0"/>
              <a:cs typeface="Arial" charset="0"/>
            </a:endParaRPr>
          </a:p>
        </p:txBody>
      </p:sp>
      <p:sp>
        <p:nvSpPr>
          <p:cNvPr id="24" name="ZoneTexte 23"/>
          <p:cNvSpPr txBox="1"/>
          <p:nvPr/>
        </p:nvSpPr>
        <p:spPr>
          <a:xfrm>
            <a:off x="1247614" y="4213537"/>
            <a:ext cx="6264696" cy="369332"/>
          </a:xfrm>
          <a:prstGeom prst="rect">
            <a:avLst/>
          </a:prstGeom>
          <a:noFill/>
        </p:spPr>
        <p:txBody>
          <a:bodyPr wrap="square" rtlCol="0">
            <a:spAutoFit/>
          </a:bodyPr>
          <a:lstStyle/>
          <a:p>
            <a:pPr marL="285750" indent="-285750" algn="r" rtl="1" fontAlgn="base">
              <a:spcBef>
                <a:spcPct val="0"/>
              </a:spcBef>
              <a:spcAft>
                <a:spcPct val="0"/>
              </a:spcAft>
              <a:buFontTx/>
              <a:buBlip>
                <a:blip r:embed="rId2"/>
              </a:buBlip>
            </a:pPr>
            <a:r>
              <a:rPr lang="ar-TN" b="1" dirty="0" smtClean="0">
                <a:solidFill>
                  <a:srgbClr val="1D4775"/>
                </a:solidFill>
                <a:latin typeface="Arial" charset="0"/>
              </a:rPr>
              <a:t>التقييم الأولي للمؤثرات البيئية والاجتماعية للمشروع (حسب الأنموذج)</a:t>
            </a:r>
            <a:endParaRPr lang="fr-FR" b="1" dirty="0">
              <a:solidFill>
                <a:srgbClr val="1D4775"/>
              </a:solidFill>
              <a:latin typeface="Arial" charset="0"/>
              <a:cs typeface="Arial" charset="0"/>
            </a:endParaRPr>
          </a:p>
        </p:txBody>
      </p:sp>
      <p:sp>
        <p:nvSpPr>
          <p:cNvPr id="26" name="ZoneTexte 25"/>
          <p:cNvSpPr txBox="1"/>
          <p:nvPr/>
        </p:nvSpPr>
        <p:spPr>
          <a:xfrm>
            <a:off x="1247614" y="4582869"/>
            <a:ext cx="6264696" cy="646331"/>
          </a:xfrm>
          <a:prstGeom prst="rect">
            <a:avLst/>
          </a:prstGeom>
          <a:noFill/>
        </p:spPr>
        <p:txBody>
          <a:bodyPr wrap="square" rtlCol="0">
            <a:spAutoFit/>
          </a:bodyPr>
          <a:lstStyle/>
          <a:p>
            <a:pPr marL="285750" indent="-285750" algn="r" rtl="1" fontAlgn="base">
              <a:spcBef>
                <a:spcPct val="0"/>
              </a:spcBef>
              <a:spcAft>
                <a:spcPct val="0"/>
              </a:spcAft>
              <a:buFontTx/>
              <a:buBlip>
                <a:blip r:embed="rId2"/>
              </a:buBlip>
            </a:pPr>
            <a:r>
              <a:rPr lang="ar-TN" b="1" dirty="0" smtClean="0">
                <a:solidFill>
                  <a:srgbClr val="1D4775"/>
                </a:solidFill>
                <a:latin typeface="Arial" charset="0"/>
              </a:rPr>
              <a:t>الوضعية العقارية للأراضي التي سيتم استغلالها لإنجاز المشروع بشكل دائم وبشكل وقتي</a:t>
            </a:r>
            <a:endParaRPr lang="fr-FR" b="1" dirty="0">
              <a:solidFill>
                <a:srgbClr val="1D4775"/>
              </a:solidFill>
              <a:latin typeface="Arial" charset="0"/>
              <a:cs typeface="Arial" charset="0"/>
            </a:endParaRPr>
          </a:p>
        </p:txBody>
      </p:sp>
    </p:spTree>
    <p:extLst>
      <p:ext uri="{BB962C8B-B14F-4D97-AF65-F5344CB8AC3E}">
        <p14:creationId xmlns="" xmlns:p14="http://schemas.microsoft.com/office/powerpoint/2010/main" val="2314455647"/>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fade">
                                      <p:cBhvr>
                                        <p:cTn id="37" dur="500"/>
                                        <p:tgtEl>
                                          <p:spTgt spid="2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fade">
                                      <p:cBhvr>
                                        <p:cTn id="4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3" grpId="0"/>
      <p:bldP spid="15" grpId="0"/>
      <p:bldP spid="16" grpId="0"/>
      <p:bldP spid="17" grpId="0"/>
      <p:bldP spid="18" grpId="0"/>
      <p:bldP spid="24" grpId="0"/>
      <p:bldP spid="26"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513200" y="260648"/>
            <a:ext cx="8382000" cy="442912"/>
          </a:xfrm>
        </p:spPr>
        <p:txBody>
          <a:bodyPr numCol="1"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eaLnBrk="1" hangingPunct="1">
              <a:defRPr/>
            </a:pPr>
            <a:r>
              <a:rPr lang="ar-TN" sz="3200"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منهجية إعداد الدراسة الأولية</a:t>
            </a:r>
            <a:endParaRPr lang="fr-FR" sz="3200"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ZoneTexte 4"/>
          <p:cNvSpPr txBox="1"/>
          <p:nvPr/>
        </p:nvSpPr>
        <p:spPr>
          <a:xfrm>
            <a:off x="539750" y="943560"/>
            <a:ext cx="7848674" cy="1585049"/>
          </a:xfrm>
          <a:prstGeom prst="rect">
            <a:avLst/>
          </a:prstGeom>
          <a:noFill/>
        </p:spPr>
        <p:txBody>
          <a:bodyPr wrap="square" rtlCol="0">
            <a:spAutoFit/>
          </a:bodyPr>
          <a:lstStyle/>
          <a:p>
            <a:pPr marL="285750" indent="-285750" algn="just" rtl="1" fontAlgn="base">
              <a:spcBef>
                <a:spcPct val="0"/>
              </a:spcBef>
              <a:spcAft>
                <a:spcPts val="600"/>
              </a:spcAft>
              <a:buFontTx/>
              <a:buBlip>
                <a:blip r:embed="rId2"/>
              </a:buBlip>
            </a:pPr>
            <a:r>
              <a:rPr lang="ar-TN" sz="2000" b="1" dirty="0" smtClean="0">
                <a:solidFill>
                  <a:srgbClr val="1D4775"/>
                </a:solidFill>
                <a:latin typeface="Arial" charset="0"/>
                <a:cs typeface="Times New Roman"/>
              </a:rPr>
              <a:t>تجميع البيانات والمعطيات المطلوبة:</a:t>
            </a:r>
          </a:p>
          <a:p>
            <a:pPr marL="742950" lvl="1" indent="-285750" algn="just" rtl="1" fontAlgn="base">
              <a:spcBef>
                <a:spcPct val="0"/>
              </a:spcBef>
              <a:spcAft>
                <a:spcPct val="0"/>
              </a:spcAft>
              <a:buFont typeface="Wingdings" pitchFamily="2" charset="2"/>
              <a:buChar char="v"/>
            </a:pPr>
            <a:r>
              <a:rPr lang="ar-TN" b="1" dirty="0" smtClean="0">
                <a:solidFill>
                  <a:srgbClr val="1D4775"/>
                </a:solidFill>
                <a:latin typeface="Arial" charset="0"/>
                <a:cs typeface="Times New Roman"/>
              </a:rPr>
              <a:t> </a:t>
            </a:r>
            <a:r>
              <a:rPr lang="ar-TN" b="1" dirty="0" smtClean="0">
                <a:solidFill>
                  <a:srgbClr val="1D4775">
                    <a:lumMod val="60000"/>
                    <a:lumOff val="40000"/>
                  </a:srgbClr>
                </a:solidFill>
                <a:latin typeface="Arial" charset="0"/>
                <a:cs typeface="Times New Roman"/>
              </a:rPr>
              <a:t>من الأطراف المعنية الإدارات والمصالح المؤهلة لذلك </a:t>
            </a:r>
          </a:p>
          <a:p>
            <a:pPr marL="742950" lvl="1" indent="-285750" algn="just" rtl="1" fontAlgn="base">
              <a:spcBef>
                <a:spcPct val="0"/>
              </a:spcBef>
              <a:spcAft>
                <a:spcPct val="0"/>
              </a:spcAft>
              <a:buFont typeface="Wingdings" pitchFamily="2" charset="2"/>
              <a:buChar char="v"/>
            </a:pPr>
            <a:r>
              <a:rPr lang="ar-TN" b="1" dirty="0" smtClean="0">
                <a:solidFill>
                  <a:srgbClr val="1D4775">
                    <a:lumMod val="60000"/>
                    <a:lumOff val="40000"/>
                  </a:srgbClr>
                </a:solidFill>
                <a:latin typeface="Arial" charset="0"/>
                <a:cs typeface="Times New Roman"/>
              </a:rPr>
              <a:t>العمل الميداني</a:t>
            </a:r>
          </a:p>
          <a:p>
            <a:pPr marL="742950" lvl="1" indent="-285750" algn="just" rtl="1" fontAlgn="base">
              <a:spcBef>
                <a:spcPct val="0"/>
              </a:spcBef>
              <a:spcAft>
                <a:spcPct val="0"/>
              </a:spcAft>
              <a:buFont typeface="Wingdings" pitchFamily="2" charset="2"/>
              <a:buChar char="v"/>
            </a:pPr>
            <a:r>
              <a:rPr lang="ar-TN" b="1" dirty="0" smtClean="0">
                <a:solidFill>
                  <a:srgbClr val="1D4775">
                    <a:lumMod val="60000"/>
                    <a:lumOff val="40000"/>
                  </a:srgbClr>
                </a:solidFill>
                <a:latin typeface="Arial" charset="0"/>
                <a:cs typeface="Times New Roman"/>
              </a:rPr>
              <a:t>دراسات إحصائية منجزة</a:t>
            </a:r>
          </a:p>
          <a:p>
            <a:pPr marL="742950" lvl="1" indent="-285750" algn="just" rtl="1" fontAlgn="base">
              <a:spcBef>
                <a:spcPct val="0"/>
              </a:spcBef>
              <a:spcAft>
                <a:spcPct val="0"/>
              </a:spcAft>
              <a:buFont typeface="Wingdings" pitchFamily="2" charset="2"/>
              <a:buChar char="v"/>
            </a:pPr>
            <a:r>
              <a:rPr lang="ar-TN" b="1" dirty="0">
                <a:solidFill>
                  <a:srgbClr val="1D4775">
                    <a:lumMod val="60000"/>
                    <a:lumOff val="40000"/>
                  </a:srgbClr>
                </a:solidFill>
                <a:latin typeface="Arial" charset="0"/>
              </a:rPr>
              <a:t>إنجاز بحث كمي بالاعتماد على عينة تمثيلية للسكان للقيام بالتقييم </a:t>
            </a:r>
            <a:r>
              <a:rPr lang="ar-TN" b="1" dirty="0" smtClean="0">
                <a:solidFill>
                  <a:srgbClr val="1D4775">
                    <a:lumMod val="60000"/>
                    <a:lumOff val="40000"/>
                  </a:srgbClr>
                </a:solidFill>
                <a:latin typeface="Arial" charset="0"/>
              </a:rPr>
              <a:t>الديمغرافي    </a:t>
            </a:r>
            <a:endParaRPr lang="ar-TN" b="1" dirty="0" smtClean="0">
              <a:solidFill>
                <a:srgbClr val="1D4775">
                  <a:lumMod val="60000"/>
                  <a:lumOff val="40000"/>
                </a:srgbClr>
              </a:solidFill>
              <a:latin typeface="Arial" charset="0"/>
              <a:cs typeface="Times New Roman"/>
            </a:endParaRPr>
          </a:p>
        </p:txBody>
      </p:sp>
      <p:sp>
        <p:nvSpPr>
          <p:cNvPr id="14" name="ZoneTexte 13"/>
          <p:cNvSpPr txBox="1"/>
          <p:nvPr/>
        </p:nvSpPr>
        <p:spPr>
          <a:xfrm>
            <a:off x="539750" y="2636912"/>
            <a:ext cx="7848674" cy="1585049"/>
          </a:xfrm>
          <a:prstGeom prst="rect">
            <a:avLst/>
          </a:prstGeom>
          <a:noFill/>
        </p:spPr>
        <p:txBody>
          <a:bodyPr wrap="square" rtlCol="0">
            <a:spAutoFit/>
          </a:bodyPr>
          <a:lstStyle/>
          <a:p>
            <a:pPr marL="285750" indent="-285750" algn="just" rtl="1" fontAlgn="base">
              <a:spcBef>
                <a:spcPct val="0"/>
              </a:spcBef>
              <a:spcAft>
                <a:spcPts val="600"/>
              </a:spcAft>
              <a:buFontTx/>
              <a:buBlip>
                <a:blip r:embed="rId2"/>
              </a:buBlip>
            </a:pPr>
            <a:r>
              <a:rPr lang="ar-TN" sz="2000" b="1" dirty="0" smtClean="0">
                <a:solidFill>
                  <a:srgbClr val="1D4775"/>
                </a:solidFill>
                <a:latin typeface="Arial" charset="0"/>
                <a:cs typeface="Times New Roman"/>
              </a:rPr>
              <a:t>تعتمد عملية برمجة الاستثمارات بالحي على المقاربة التشاركية </a:t>
            </a:r>
          </a:p>
          <a:p>
            <a:pPr marL="742950" lvl="1" indent="-285750" algn="just" rtl="1" fontAlgn="base">
              <a:spcBef>
                <a:spcPct val="0"/>
              </a:spcBef>
              <a:spcAft>
                <a:spcPct val="0"/>
              </a:spcAft>
              <a:buFont typeface="Wingdings" pitchFamily="2" charset="2"/>
              <a:buChar char="v"/>
            </a:pPr>
            <a:r>
              <a:rPr lang="ar-TN" b="1" dirty="0" smtClean="0">
                <a:solidFill>
                  <a:srgbClr val="1D4775">
                    <a:lumMod val="60000"/>
                    <a:lumOff val="40000"/>
                  </a:srgbClr>
                </a:solidFill>
                <a:latin typeface="Arial" charset="0"/>
                <a:cs typeface="Times New Roman"/>
              </a:rPr>
              <a:t>عقد جلسات مع المتساكنين لإعلامهم واستشارتهم حول مكونات المشروع المقترحة ونتائج الدراسة الأولية </a:t>
            </a:r>
          </a:p>
          <a:p>
            <a:pPr marL="742950" lvl="1" indent="-285750" algn="just" rtl="1" fontAlgn="base">
              <a:spcBef>
                <a:spcPct val="0"/>
              </a:spcBef>
              <a:spcAft>
                <a:spcPct val="0"/>
              </a:spcAft>
              <a:buFont typeface="Wingdings" pitchFamily="2" charset="2"/>
              <a:buChar char="v"/>
            </a:pPr>
            <a:r>
              <a:rPr lang="ar-TN" b="1" dirty="0" smtClean="0">
                <a:solidFill>
                  <a:srgbClr val="1D4775">
                    <a:lumMod val="60000"/>
                    <a:lumOff val="40000"/>
                  </a:srgbClr>
                </a:solidFill>
                <a:latin typeface="Arial" charset="0"/>
                <a:cs typeface="Times New Roman"/>
              </a:rPr>
              <a:t>عند الاقتضاء يتم تعديل برنامج التدخل ليتجاوب مع انتظارات السكان</a:t>
            </a:r>
          </a:p>
          <a:p>
            <a:pPr marL="742950" lvl="1" indent="-285750" algn="just" rtl="1" fontAlgn="base">
              <a:spcBef>
                <a:spcPct val="0"/>
              </a:spcBef>
              <a:spcAft>
                <a:spcPct val="0"/>
              </a:spcAft>
              <a:buFont typeface="Wingdings" pitchFamily="2" charset="2"/>
              <a:buChar char="v"/>
            </a:pPr>
            <a:r>
              <a:rPr lang="ar-TN" b="1" dirty="0">
                <a:solidFill>
                  <a:srgbClr val="1D4775">
                    <a:lumMod val="60000"/>
                    <a:lumOff val="40000"/>
                  </a:srgbClr>
                </a:solidFill>
                <a:latin typeface="Arial" charset="0"/>
              </a:rPr>
              <a:t>يلحق محضر الجلسة المنعقدة مع المتساكنين بتقرير </a:t>
            </a:r>
            <a:r>
              <a:rPr lang="ar-TN" b="1" dirty="0" smtClean="0">
                <a:solidFill>
                  <a:srgbClr val="1D4775">
                    <a:lumMod val="60000"/>
                    <a:lumOff val="40000"/>
                  </a:srgbClr>
                </a:solidFill>
                <a:latin typeface="Arial" charset="0"/>
              </a:rPr>
              <a:t>الدراسة الأولية</a:t>
            </a:r>
            <a:endParaRPr lang="fr-FR" b="1" dirty="0">
              <a:solidFill>
                <a:srgbClr val="1D4775">
                  <a:lumMod val="60000"/>
                  <a:lumOff val="40000"/>
                </a:srgbClr>
              </a:solidFill>
              <a:latin typeface="Arial" charset="0"/>
              <a:cs typeface="Arial" charset="0"/>
            </a:endParaRPr>
          </a:p>
        </p:txBody>
      </p:sp>
      <p:sp>
        <p:nvSpPr>
          <p:cNvPr id="19" name="ZoneTexte 18"/>
          <p:cNvSpPr txBox="1"/>
          <p:nvPr/>
        </p:nvSpPr>
        <p:spPr>
          <a:xfrm>
            <a:off x="539175" y="4438853"/>
            <a:ext cx="7857633" cy="707886"/>
          </a:xfrm>
          <a:prstGeom prst="rect">
            <a:avLst/>
          </a:prstGeom>
          <a:noFill/>
        </p:spPr>
        <p:txBody>
          <a:bodyPr wrap="square" rtlCol="0">
            <a:spAutoFit/>
          </a:bodyPr>
          <a:lstStyle/>
          <a:p>
            <a:pPr marL="285750" indent="-285750" algn="just" rtl="1" fontAlgn="base">
              <a:spcBef>
                <a:spcPct val="0"/>
              </a:spcBef>
              <a:spcAft>
                <a:spcPct val="0"/>
              </a:spcAft>
              <a:buFontTx/>
              <a:buBlip>
                <a:blip r:embed="rId2"/>
              </a:buBlip>
            </a:pPr>
            <a:r>
              <a:rPr lang="ar-TN" sz="2000" b="1" dirty="0" smtClean="0">
                <a:solidFill>
                  <a:srgbClr val="1D4775"/>
                </a:solidFill>
                <a:latin typeface="Arial" charset="0"/>
                <a:cs typeface="Times New Roman"/>
              </a:rPr>
              <a:t>تنظيم الجلسة</a:t>
            </a:r>
            <a:r>
              <a:rPr lang="ar-TN" sz="2000" b="1" dirty="0">
                <a:solidFill>
                  <a:srgbClr val="1D4775"/>
                </a:solidFill>
                <a:latin typeface="Arial" charset="0"/>
                <a:cs typeface="Times New Roman"/>
              </a:rPr>
              <a:t> </a:t>
            </a:r>
            <a:r>
              <a:rPr lang="ar-TN" sz="2000" b="1" dirty="0" smtClean="0">
                <a:solidFill>
                  <a:srgbClr val="1D4775"/>
                </a:solidFill>
                <a:latin typeface="Arial" charset="0"/>
                <a:cs typeface="Times New Roman"/>
              </a:rPr>
              <a:t>مع المتساكنين يندرج ضمن العناصر المرجعية للدراسة الأولية وتعقد الجلسة قبل المصادقة النهائية على عناصر المشروع من قبل المجلس البلدي</a:t>
            </a:r>
            <a:endParaRPr lang="fr-FR" sz="2000" b="1" dirty="0">
              <a:solidFill>
                <a:srgbClr val="1D4775"/>
              </a:solidFill>
              <a:latin typeface="Arial" charset="0"/>
              <a:cs typeface="Arial" charset="0"/>
            </a:endParaRPr>
          </a:p>
        </p:txBody>
      </p:sp>
    </p:spTree>
    <p:extLst>
      <p:ext uri="{BB962C8B-B14F-4D97-AF65-F5344CB8AC3E}">
        <p14:creationId xmlns="" xmlns:p14="http://schemas.microsoft.com/office/powerpoint/2010/main" val="2895366648"/>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4" grpId="0"/>
      <p:bldP spid="19"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Afficher l'image d'origine"/>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l="27296" r="26569"/>
          <a:stretch>
            <a:fillRect/>
          </a:stretch>
        </p:blipFill>
        <p:spPr bwMode="auto">
          <a:xfrm>
            <a:off x="8032750" y="0"/>
            <a:ext cx="638175" cy="836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ZoneTexte 8"/>
          <p:cNvSpPr txBox="1">
            <a:spLocks noChangeArrowheads="1"/>
          </p:cNvSpPr>
          <p:nvPr/>
        </p:nvSpPr>
        <p:spPr bwMode="auto">
          <a:xfrm>
            <a:off x="7540625" y="836613"/>
            <a:ext cx="1584325"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TN" sz="1400" dirty="0">
                <a:latin typeface="Sakkal Majalla" pitchFamily="2" charset="-78"/>
                <a:cs typeface="Sakkal Majalla" pitchFamily="2" charset="-78"/>
              </a:rPr>
              <a:t>الجمهورية التونسية </a:t>
            </a:r>
          </a:p>
          <a:p>
            <a:pPr algn="ctr" rtl="1" eaLnBrk="1" hangingPunct="1"/>
            <a:r>
              <a:rPr lang="ar-TN" sz="1400" dirty="0">
                <a:latin typeface="Sakkal Majalla" pitchFamily="2" charset="-78"/>
                <a:cs typeface="Sakkal Majalla" pitchFamily="2" charset="-78"/>
              </a:rPr>
              <a:t>وزارة ا</a:t>
            </a:r>
            <a:r>
              <a:rPr lang="ar-DZ" sz="1400" dirty="0">
                <a:latin typeface="Sakkal Majalla" pitchFamily="2" charset="-78"/>
                <a:cs typeface="Sakkal Majalla" pitchFamily="2" charset="-78"/>
              </a:rPr>
              <a:t>لشؤون المحلية</a:t>
            </a:r>
            <a:r>
              <a:rPr lang="ar-TN" sz="1400" dirty="0">
                <a:latin typeface="Sakkal Majalla" pitchFamily="2" charset="-78"/>
                <a:cs typeface="Sakkal Majalla" pitchFamily="2" charset="-78"/>
              </a:rPr>
              <a:t> </a:t>
            </a:r>
            <a:endParaRPr lang="fr-FR" sz="1400" dirty="0">
              <a:latin typeface="Sakkal Majalla" pitchFamily="2" charset="-78"/>
              <a:cs typeface="Sakkal Majalla" pitchFamily="2" charset="-78"/>
            </a:endParaRPr>
          </a:p>
        </p:txBody>
      </p:sp>
      <p:sp>
        <p:nvSpPr>
          <p:cNvPr id="2" name="ZoneTexte 1"/>
          <p:cNvSpPr txBox="1"/>
          <p:nvPr/>
        </p:nvSpPr>
        <p:spPr>
          <a:xfrm>
            <a:off x="1222405" y="2060848"/>
            <a:ext cx="6810345" cy="1107996"/>
          </a:xfrm>
          <a:prstGeom prst="rect">
            <a:avLst/>
          </a:prstGeom>
          <a:noFill/>
        </p:spPr>
        <p:txBody>
          <a:bodyPr wrap="square" rtlCol="0">
            <a:spAutoFit/>
          </a:bodyPr>
          <a:lstStyle/>
          <a:p>
            <a:pPr algn="ctr" rtl="1"/>
            <a:r>
              <a:rPr lang="ar-DZ" sz="6600" dirty="0" smtClean="0">
                <a:solidFill>
                  <a:srgbClr val="0070C0"/>
                </a:solidFill>
                <a:latin typeface="Sakkal Majalla" pitchFamily="2" charset="-78"/>
                <a:cs typeface="Sakkal Majalla" pitchFamily="2" charset="-78"/>
              </a:rPr>
              <a:t>تقيم أداء البلديات </a:t>
            </a:r>
            <a:endParaRPr lang="fr-FR" sz="6600" dirty="0">
              <a:solidFill>
                <a:srgbClr val="0070C0"/>
              </a:solidFill>
              <a:latin typeface="Sakkal Majalla" pitchFamily="2" charset="-78"/>
              <a:cs typeface="Sakkal Majalla" pitchFamily="2" charset="-78"/>
            </a:endParaRPr>
          </a:p>
        </p:txBody>
      </p:sp>
    </p:spTree>
    <p:extLst>
      <p:ext uri="{BB962C8B-B14F-4D97-AF65-F5344CB8AC3E}">
        <p14:creationId xmlns="" xmlns:p14="http://schemas.microsoft.com/office/powerpoint/2010/main" val="26828867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Afficher l'image d'origine"/>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27296" r="26569"/>
          <a:stretch>
            <a:fillRect/>
          </a:stretch>
        </p:blipFill>
        <p:spPr bwMode="auto">
          <a:xfrm>
            <a:off x="8032750" y="-71462"/>
            <a:ext cx="638175" cy="836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ZoneTexte 8"/>
          <p:cNvSpPr txBox="1">
            <a:spLocks noChangeArrowheads="1"/>
          </p:cNvSpPr>
          <p:nvPr/>
        </p:nvSpPr>
        <p:spPr bwMode="auto">
          <a:xfrm>
            <a:off x="7540625" y="765151"/>
            <a:ext cx="158432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TN" sz="1400" dirty="0">
                <a:latin typeface="Sakkal Majalla" pitchFamily="2" charset="-78"/>
                <a:cs typeface="Sakkal Majalla" pitchFamily="2" charset="-78"/>
              </a:rPr>
              <a:t>الجمهورية التونسية </a:t>
            </a:r>
          </a:p>
          <a:p>
            <a:pPr algn="ctr" rtl="1" eaLnBrk="1" hangingPunct="1"/>
            <a:r>
              <a:rPr lang="ar-TN" sz="1400" dirty="0">
                <a:latin typeface="Sakkal Majalla" pitchFamily="2" charset="-78"/>
                <a:cs typeface="Sakkal Majalla" pitchFamily="2" charset="-78"/>
              </a:rPr>
              <a:t>وزارة ا</a:t>
            </a:r>
            <a:r>
              <a:rPr lang="ar-DZ" sz="1400" dirty="0">
                <a:latin typeface="Sakkal Majalla" pitchFamily="2" charset="-78"/>
                <a:cs typeface="Sakkal Majalla" pitchFamily="2" charset="-78"/>
              </a:rPr>
              <a:t>لشؤون المحلية</a:t>
            </a:r>
            <a:r>
              <a:rPr lang="ar-TN" sz="1400" dirty="0">
                <a:latin typeface="Sakkal Majalla" pitchFamily="2" charset="-78"/>
                <a:cs typeface="Sakkal Majalla" pitchFamily="2" charset="-78"/>
              </a:rPr>
              <a:t> </a:t>
            </a:r>
            <a:endParaRPr lang="fr-FR" sz="1400" dirty="0">
              <a:latin typeface="Sakkal Majalla" pitchFamily="2" charset="-78"/>
              <a:cs typeface="Sakkal Majalla" pitchFamily="2" charset="-78"/>
            </a:endParaRPr>
          </a:p>
        </p:txBody>
      </p:sp>
      <p:sp>
        <p:nvSpPr>
          <p:cNvPr id="9" name="ZoneTexte 8"/>
          <p:cNvSpPr txBox="1"/>
          <p:nvPr/>
        </p:nvSpPr>
        <p:spPr>
          <a:xfrm>
            <a:off x="2195736" y="142852"/>
            <a:ext cx="4896545" cy="923330"/>
          </a:xfrm>
          <a:prstGeom prst="rect">
            <a:avLst/>
          </a:prstGeom>
          <a:noFill/>
        </p:spPr>
        <p:txBody>
          <a:bodyPr wrap="square" rtlCol="0">
            <a:spAutoFit/>
          </a:bodyPr>
          <a:lstStyle/>
          <a:p>
            <a:pPr algn="ctr" rtl="1"/>
            <a:r>
              <a:rPr lang="ar-DZ" sz="5400" b="1" u="sng" dirty="0" smtClean="0">
                <a:solidFill>
                  <a:srgbClr val="00B050"/>
                </a:solidFill>
                <a:latin typeface="Sakkal Majalla" pitchFamily="2" charset="-78"/>
                <a:cs typeface="Sakkal Majalla" pitchFamily="2" charset="-78"/>
              </a:rPr>
              <a:t>التشخيص الفني والمالي </a:t>
            </a:r>
            <a:endParaRPr lang="fr-FR" sz="5400" b="1" u="sng" dirty="0">
              <a:solidFill>
                <a:srgbClr val="00B050"/>
              </a:solidFill>
              <a:latin typeface="Sakkal Majalla" pitchFamily="2" charset="-78"/>
              <a:cs typeface="Sakkal Majalla" pitchFamily="2" charset="-78"/>
            </a:endParaRPr>
          </a:p>
        </p:txBody>
      </p:sp>
      <p:sp>
        <p:nvSpPr>
          <p:cNvPr id="6" name="ZoneTexte 5"/>
          <p:cNvSpPr txBox="1"/>
          <p:nvPr/>
        </p:nvSpPr>
        <p:spPr>
          <a:xfrm>
            <a:off x="0" y="1285860"/>
            <a:ext cx="8929718"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432000" indent="-457200" algn="r" rtl="1">
              <a:buFont typeface="Wingdings" pitchFamily="2" charset="2"/>
              <a:buChar char="q"/>
            </a:pPr>
            <a:r>
              <a:rPr lang="ar-DZ" sz="2400" dirty="0" smtClean="0">
                <a:latin typeface="Sakkal Majalla" pitchFamily="2" charset="-78"/>
                <a:cs typeface="Sakkal Majalla" pitchFamily="2" charset="-78"/>
              </a:rPr>
              <a:t>إجراء </a:t>
            </a:r>
            <a:r>
              <a:rPr lang="ar-DZ" sz="2400" dirty="0" smtClean="0"/>
              <a:t>/</a:t>
            </a:r>
            <a:r>
              <a:rPr lang="ar-DZ" sz="2400" dirty="0" err="1" smtClean="0"/>
              <a:t>تحيين</a:t>
            </a:r>
            <a:r>
              <a:rPr lang="ar-DZ" sz="2400" dirty="0" smtClean="0"/>
              <a:t> </a:t>
            </a:r>
            <a:r>
              <a:rPr lang="ar-DZ" sz="2400" dirty="0" smtClean="0">
                <a:latin typeface="Sakkal Majalla" pitchFamily="2" charset="-78"/>
                <a:cs typeface="Sakkal Majalla" pitchFamily="2" charset="-78"/>
              </a:rPr>
              <a:t>التشخيص الفني للمدينة والمناطق وفق منهجية التشخيص الفني المعتمدة </a:t>
            </a:r>
            <a:endParaRPr lang="fr-FR" sz="2400" dirty="0">
              <a:latin typeface="Sakkal Majalla" pitchFamily="2" charset="-78"/>
              <a:cs typeface="Sakkal Majalla" pitchFamily="2" charset="-78"/>
            </a:endParaRPr>
          </a:p>
        </p:txBody>
      </p:sp>
      <p:sp>
        <p:nvSpPr>
          <p:cNvPr id="7" name="ZoneTexte 6"/>
          <p:cNvSpPr txBox="1"/>
          <p:nvPr/>
        </p:nvSpPr>
        <p:spPr>
          <a:xfrm>
            <a:off x="0" y="3157365"/>
            <a:ext cx="8929718"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432000" indent="-457200" algn="r" rtl="1">
              <a:buFont typeface="Wingdings" pitchFamily="2" charset="2"/>
              <a:buChar char="q"/>
            </a:pPr>
            <a:r>
              <a:rPr lang="ar-DZ" sz="2400" dirty="0" smtClean="0">
                <a:latin typeface="Sakkal Majalla" pitchFamily="2" charset="-78"/>
                <a:cs typeface="Sakkal Majalla" pitchFamily="2" charset="-78"/>
              </a:rPr>
              <a:t>إجراء التشخيص المالي للتعرف على مجموع الموارد المالية المخصصة للبرنامج السنوي </a:t>
            </a:r>
            <a:r>
              <a:rPr lang="fr-FR" sz="2400" dirty="0" smtClean="0">
                <a:latin typeface="Sakkal Majalla" pitchFamily="2" charset="-78"/>
                <a:cs typeface="Sakkal Majalla" pitchFamily="2" charset="-78"/>
              </a:rPr>
              <a:t>20</a:t>
            </a:r>
            <a:r>
              <a:rPr lang="ar-TN" sz="2400" dirty="0" smtClean="0">
                <a:latin typeface="Sakkal Majalla" pitchFamily="2" charset="-78"/>
                <a:cs typeface="Sakkal Majalla" pitchFamily="2" charset="-78"/>
              </a:rPr>
              <a:t>20 </a:t>
            </a:r>
            <a:r>
              <a:rPr lang="ar-DZ" sz="2400" dirty="0" smtClean="0">
                <a:latin typeface="Sakkal Majalla" pitchFamily="2" charset="-78"/>
                <a:cs typeface="Sakkal Majalla" pitchFamily="2" charset="-78"/>
              </a:rPr>
              <a:t>وفق منهجية التشخيص </a:t>
            </a:r>
            <a:r>
              <a:rPr lang="ar-DZ" sz="2400" dirty="0" err="1" smtClean="0">
                <a:latin typeface="Sakkal Majalla" pitchFamily="2" charset="-78"/>
                <a:cs typeface="Sakkal Majalla" pitchFamily="2" charset="-78"/>
              </a:rPr>
              <a:t>ال</a:t>
            </a:r>
            <a:r>
              <a:rPr lang="ar-TN" sz="2400" dirty="0" smtClean="0">
                <a:latin typeface="Sakkal Majalla" pitchFamily="2" charset="-78"/>
                <a:cs typeface="Sakkal Majalla" pitchFamily="2" charset="-78"/>
              </a:rPr>
              <a:t>مال</a:t>
            </a:r>
            <a:r>
              <a:rPr lang="ar-DZ" sz="2400" dirty="0" smtClean="0">
                <a:latin typeface="Sakkal Majalla" pitchFamily="2" charset="-78"/>
                <a:cs typeface="Sakkal Majalla" pitchFamily="2" charset="-78"/>
              </a:rPr>
              <a:t>ي المعتمدة </a:t>
            </a:r>
            <a:endParaRPr lang="fr-FR" sz="2400" dirty="0">
              <a:latin typeface="Sakkal Majalla" pitchFamily="2" charset="-78"/>
              <a:cs typeface="Sakkal Majalla" pitchFamily="2" charset="-78"/>
            </a:endParaRPr>
          </a:p>
        </p:txBody>
      </p:sp>
      <p:sp>
        <p:nvSpPr>
          <p:cNvPr id="12" name="ZoneTexte 11"/>
          <p:cNvSpPr txBox="1"/>
          <p:nvPr/>
        </p:nvSpPr>
        <p:spPr>
          <a:xfrm>
            <a:off x="0" y="5443381"/>
            <a:ext cx="8929718" cy="156966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432000" indent="-457200" algn="r" rtl="1">
              <a:buFont typeface="Wingdings" pitchFamily="2" charset="2"/>
              <a:buChar char="q"/>
            </a:pPr>
            <a:r>
              <a:rPr lang="ar-DZ" sz="2400" dirty="0" smtClean="0">
                <a:latin typeface="Sakkal Majalla" pitchFamily="2" charset="-78"/>
                <a:cs typeface="Sakkal Majalla" pitchFamily="2" charset="-78"/>
              </a:rPr>
              <a:t>إجراء جلسة للمجلس البلدي يتم خلالها الاطلاع على نتائج التشخيص وتوزيع الموارد حسب التدخلات الثلاث</a:t>
            </a:r>
            <a:r>
              <a:rPr lang="ar-TN" sz="2400" dirty="0" smtClean="0">
                <a:latin typeface="Sakkal Majalla" pitchFamily="2" charset="-78"/>
                <a:cs typeface="Sakkal Majalla" pitchFamily="2" charset="-78"/>
              </a:rPr>
              <a:t>(</a:t>
            </a:r>
            <a:r>
              <a:rPr lang="ar-DZ" sz="2400" dirty="0" smtClean="0">
                <a:latin typeface="Sakkal Majalla" pitchFamily="2" charset="-78"/>
                <a:cs typeface="Sakkal Majalla" pitchFamily="2" charset="-78"/>
              </a:rPr>
              <a:t>مشاريع مهيكلة ومشاريع إدارية ومشاريع قرب</a:t>
            </a:r>
            <a:r>
              <a:rPr lang="ar-TN" sz="2400" dirty="0" smtClean="0">
                <a:latin typeface="Sakkal Majalla" pitchFamily="2" charset="-78"/>
                <a:cs typeface="Sakkal Majalla" pitchFamily="2" charset="-78"/>
              </a:rPr>
              <a:t>)</a:t>
            </a:r>
            <a:r>
              <a:rPr lang="ar-DZ" sz="2400" dirty="0" smtClean="0">
                <a:latin typeface="Sakkal Majalla" pitchFamily="2" charset="-78"/>
                <a:cs typeface="Sakkal Majalla" pitchFamily="2" charset="-78"/>
              </a:rPr>
              <a:t> وتوزيع الموارد المالية المخصصة لمشاريع القرب على المناطق المعنية بالتدخل مع الحرص على التطابق مع نتائج التشخيص الفني</a:t>
            </a:r>
            <a:r>
              <a:rPr lang="ar-TN" sz="2400" dirty="0" smtClean="0">
                <a:latin typeface="Sakkal Majalla" pitchFamily="2" charset="-78"/>
                <a:cs typeface="Sakkal Majalla" pitchFamily="2" charset="-78"/>
              </a:rPr>
              <a:t> </a:t>
            </a:r>
            <a:r>
              <a:rPr lang="ar-DZ" sz="2400" dirty="0" smtClean="0">
                <a:latin typeface="Sakkal Majalla" pitchFamily="2" charset="-78"/>
                <a:cs typeface="Sakkal Majalla" pitchFamily="2" charset="-78"/>
              </a:rPr>
              <a:t>وعلى إعطاء الأولوية للمشاريع ذات الأكثر جدوى بالنسبة للمنطقة. </a:t>
            </a:r>
            <a:endParaRPr lang="fr-FR" sz="2400" dirty="0">
              <a:latin typeface="Sakkal Majalla" pitchFamily="2" charset="-78"/>
              <a:cs typeface="Sakkal Majalla" pitchFamily="2" charset="-78"/>
            </a:endParaRPr>
          </a:p>
        </p:txBody>
      </p:sp>
      <p:sp>
        <p:nvSpPr>
          <p:cNvPr id="13" name="ZoneTexte 12"/>
          <p:cNvSpPr txBox="1"/>
          <p:nvPr/>
        </p:nvSpPr>
        <p:spPr>
          <a:xfrm>
            <a:off x="0" y="4086059"/>
            <a:ext cx="8929718"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432000" indent="-457200" algn="r" rtl="1">
              <a:buFont typeface="Wingdings" pitchFamily="2" charset="2"/>
              <a:buChar char="q"/>
            </a:pPr>
            <a:r>
              <a:rPr lang="ar-DZ" sz="2400" dirty="0" smtClean="0">
                <a:latin typeface="Sakkal Majalla" pitchFamily="2" charset="-78"/>
                <a:cs typeface="Sakkal Majalla" pitchFamily="2" charset="-78"/>
              </a:rPr>
              <a:t>نشر نتائج التشخيص </a:t>
            </a:r>
            <a:r>
              <a:rPr lang="ar-TN" sz="2400" dirty="0" smtClean="0">
                <a:latin typeface="Sakkal Majalla" pitchFamily="2" charset="-78"/>
                <a:cs typeface="Sakkal Majalla" pitchFamily="2" charset="-78"/>
              </a:rPr>
              <a:t>الفني والمالي </a:t>
            </a:r>
            <a:r>
              <a:rPr lang="ar-DZ" sz="2400" dirty="0" smtClean="0">
                <a:latin typeface="Sakkal Majalla" pitchFamily="2" charset="-78"/>
                <a:cs typeface="Sakkal Majalla" pitchFamily="2" charset="-78"/>
              </a:rPr>
              <a:t>على موقع </a:t>
            </a:r>
            <a:r>
              <a:rPr lang="ar-DZ" sz="2400" dirty="0" err="1" smtClean="0">
                <a:latin typeface="Sakkal Majalla" pitchFamily="2" charset="-78"/>
                <a:cs typeface="Sakkal Majalla" pitchFamily="2" charset="-78"/>
              </a:rPr>
              <a:t>الواب</a:t>
            </a:r>
            <a:r>
              <a:rPr lang="ar-DZ" sz="2400" dirty="0" smtClean="0">
                <a:latin typeface="Sakkal Majalla" pitchFamily="2" charset="-78"/>
                <a:cs typeface="Sakkal Majalla" pitchFamily="2" charset="-78"/>
              </a:rPr>
              <a:t> للبلدية وتعليقه بمقرها وتقديم نسخة منه لمنظمات المجتمع المدني</a:t>
            </a:r>
            <a:r>
              <a:rPr lang="ar-TN" sz="2400" dirty="0" smtClean="0">
                <a:latin typeface="Sakkal Majalla" pitchFamily="2" charset="-78"/>
                <a:cs typeface="Sakkal Majalla" pitchFamily="2" charset="-78"/>
              </a:rPr>
              <a:t> الشريكة 07</a:t>
            </a:r>
            <a:r>
              <a:rPr lang="ar-DZ" sz="2400" dirty="0" smtClean="0">
                <a:latin typeface="Sakkal Majalla" pitchFamily="2" charset="-78"/>
                <a:cs typeface="Sakkal Majalla" pitchFamily="2" charset="-78"/>
              </a:rPr>
              <a:t> </a:t>
            </a:r>
            <a:r>
              <a:rPr lang="ar-TN" sz="2400" dirty="0" smtClean="0">
                <a:latin typeface="Sakkal Majalla" pitchFamily="2" charset="-78"/>
                <a:cs typeface="Sakkal Majalla" pitchFamily="2" charset="-78"/>
              </a:rPr>
              <a:t>أ</a:t>
            </a:r>
            <a:r>
              <a:rPr lang="ar-DZ" sz="2400" dirty="0" smtClean="0">
                <a:latin typeface="Sakkal Majalla" pitchFamily="2" charset="-78"/>
                <a:cs typeface="Sakkal Majalla" pitchFamily="2" charset="-78"/>
              </a:rPr>
              <a:t>ي</a:t>
            </a:r>
            <a:r>
              <a:rPr lang="ar-TN" sz="2400" dirty="0" smtClean="0">
                <a:latin typeface="Sakkal Majalla" pitchFamily="2" charset="-78"/>
                <a:cs typeface="Sakkal Majalla" pitchFamily="2" charset="-78"/>
              </a:rPr>
              <a:t>ا</a:t>
            </a:r>
            <a:r>
              <a:rPr lang="ar-DZ" sz="2400" dirty="0" smtClean="0">
                <a:latin typeface="Sakkal Majalla" pitchFamily="2" charset="-78"/>
                <a:cs typeface="Sakkal Majalla" pitchFamily="2" charset="-78"/>
              </a:rPr>
              <a:t>م على الأقل من تاريخ الجلسة العامة التشاركية</a:t>
            </a:r>
            <a:r>
              <a:rPr lang="ar-TN" sz="2400" dirty="0" smtClean="0">
                <a:latin typeface="Sakkal Majalla" pitchFamily="2" charset="-78"/>
                <a:cs typeface="Sakkal Majalla" pitchFamily="2" charset="-78"/>
              </a:rPr>
              <a:t> الأولى</a:t>
            </a:r>
            <a:r>
              <a:rPr lang="ar-DZ" sz="2400" dirty="0" smtClean="0">
                <a:latin typeface="Sakkal Majalla" pitchFamily="2" charset="-78"/>
                <a:cs typeface="Sakkal Majalla" pitchFamily="2" charset="-78"/>
              </a:rPr>
              <a:t> والتفاعل مع الاعتراضات التي يمكن أن يقع إعلام البلدية بها  </a:t>
            </a:r>
            <a:endParaRPr lang="fr-FR" sz="2400" dirty="0">
              <a:latin typeface="Sakkal Majalla" pitchFamily="2" charset="-78"/>
              <a:cs typeface="Sakkal Majalla" pitchFamily="2" charset="-78"/>
            </a:endParaRPr>
          </a:p>
        </p:txBody>
      </p:sp>
      <p:sp>
        <p:nvSpPr>
          <p:cNvPr id="11" name="ZoneTexte 10"/>
          <p:cNvSpPr txBox="1"/>
          <p:nvPr/>
        </p:nvSpPr>
        <p:spPr>
          <a:xfrm>
            <a:off x="0" y="1857364"/>
            <a:ext cx="8929718"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432000" indent="-457200" algn="r" rtl="1">
              <a:buFont typeface="Wingdings" pitchFamily="2" charset="2"/>
              <a:buChar char="q"/>
            </a:pPr>
            <a:r>
              <a:rPr lang="ar-TN" sz="2400" dirty="0" smtClean="0"/>
              <a:t>عقد جلسة/جلسات تنسيق مع مختلف المتدخلين في المجال البلدي  للإطلاع والحصول على المعطيات الخاصة ببرامجهم ومشاريعهم المبرمجة والتي بصدد الإنجاز ودعوتهم لحضور الجلسات </a:t>
            </a:r>
            <a:r>
              <a:rPr lang="ar-TN" sz="2400" dirty="0" err="1" smtClean="0"/>
              <a:t>التشاركية</a:t>
            </a:r>
            <a:r>
              <a:rPr lang="ar-TN" sz="2400" dirty="0" smtClean="0"/>
              <a:t>.</a:t>
            </a:r>
            <a:endParaRPr lang="fr-FR" sz="2400" dirty="0">
              <a:latin typeface="Sakkal Majalla" pitchFamily="2" charset="-78"/>
              <a:cs typeface="Sakkal Majalla" pitchFamily="2" charset="-78"/>
            </a:endParaRPr>
          </a:p>
        </p:txBody>
      </p:sp>
    </p:spTree>
    <p:extLst>
      <p:ext uri="{BB962C8B-B14F-4D97-AF65-F5344CB8AC3E}">
        <p14:creationId xmlns:p14="http://schemas.microsoft.com/office/powerpoint/2010/main" xmlns="" val="4492329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0" y="230188"/>
            <a:ext cx="8382000" cy="886397"/>
          </a:xfrm>
        </p:spPr>
        <p:txBody>
          <a:bodyPr numCol="1"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eaLnBrk="1" hangingPunct="1">
              <a:defRPr/>
            </a:pPr>
            <a:r>
              <a:rPr lang="ar-TN" sz="3200"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تقييم أداء الجماعة المحلية</a:t>
            </a:r>
            <a:br>
              <a:rPr lang="ar-TN" sz="3200"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ar-TN" sz="3200"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(المنظومة الأولية)</a:t>
            </a:r>
            <a:endParaRPr lang="fr-FR" sz="3200"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5538" name="Espace réservé du contenu 2"/>
          <p:cNvSpPr txBox="1">
            <a:spLocks/>
          </p:cNvSpPr>
          <p:nvPr/>
        </p:nvSpPr>
        <p:spPr bwMode="auto">
          <a:xfrm>
            <a:off x="798513" y="3609486"/>
            <a:ext cx="8021637" cy="1391150"/>
          </a:xfrm>
          <a:prstGeom prst="rect">
            <a:avLst/>
          </a:prstGeom>
          <a:noFill/>
          <a:ln w="9525">
            <a:noFill/>
            <a:miter lim="800000"/>
            <a:headEnd/>
            <a:tailEnd/>
          </a:ln>
        </p:spPr>
        <p:txBody>
          <a:bodyPr lIns="0" tIns="0" rIns="0" bIns="0">
            <a:spAutoFit/>
          </a:bodyPr>
          <a:lstStyle/>
          <a:p>
            <a:pPr marL="914400" lvl="1" indent="-396875" algn="just" defTabSz="912813" rtl="1" fontAlgn="base">
              <a:lnSpc>
                <a:spcPct val="90000"/>
              </a:lnSpc>
              <a:spcBef>
                <a:spcPct val="20000"/>
              </a:spcBef>
              <a:spcAft>
                <a:spcPct val="0"/>
              </a:spcAft>
              <a:buFontTx/>
              <a:buAutoNum type="arabicPeriod"/>
            </a:pPr>
            <a:r>
              <a:rPr lang="ar-TN" sz="3200" dirty="0" err="1" smtClean="0">
                <a:solidFill>
                  <a:srgbClr val="FF0066"/>
                </a:solidFill>
              </a:rPr>
              <a:t>الحوكمة</a:t>
            </a:r>
            <a:endParaRPr lang="ar-TN" sz="2800" dirty="0">
              <a:solidFill>
                <a:srgbClr val="0070C0"/>
              </a:solidFill>
              <a:cs typeface="Arial" charset="0"/>
            </a:endParaRPr>
          </a:p>
          <a:p>
            <a:pPr marL="914400" lvl="1" indent="-396875" algn="just" defTabSz="912813" rtl="1" fontAlgn="base">
              <a:lnSpc>
                <a:spcPct val="90000"/>
              </a:lnSpc>
              <a:spcBef>
                <a:spcPct val="20000"/>
              </a:spcBef>
              <a:spcAft>
                <a:spcPct val="0"/>
              </a:spcAft>
              <a:buFontTx/>
              <a:buAutoNum type="arabicPeriod"/>
            </a:pPr>
            <a:r>
              <a:rPr lang="ar-TN" sz="2800" dirty="0" smtClean="0">
                <a:solidFill>
                  <a:srgbClr val="FF0066"/>
                </a:solidFill>
                <a:cs typeface="Arial" charset="0"/>
              </a:rPr>
              <a:t>التصرف</a:t>
            </a:r>
          </a:p>
          <a:p>
            <a:pPr marL="914400" lvl="1" indent="-396875" algn="just" defTabSz="912813" rtl="1" fontAlgn="base">
              <a:lnSpc>
                <a:spcPct val="90000"/>
              </a:lnSpc>
              <a:spcBef>
                <a:spcPct val="20000"/>
              </a:spcBef>
              <a:spcAft>
                <a:spcPct val="0"/>
              </a:spcAft>
              <a:buFontTx/>
              <a:buAutoNum type="arabicPeriod"/>
            </a:pPr>
            <a:r>
              <a:rPr lang="ar-TN" sz="2800" dirty="0" smtClean="0">
                <a:solidFill>
                  <a:srgbClr val="FF0066"/>
                </a:solidFill>
                <a:cs typeface="Arial" charset="0"/>
              </a:rPr>
              <a:t>الديمومة</a:t>
            </a:r>
            <a:endParaRPr lang="ar-TN" sz="3200" dirty="0">
              <a:solidFill>
                <a:srgbClr val="FF0066"/>
              </a:solidFill>
            </a:endParaRPr>
          </a:p>
        </p:txBody>
      </p:sp>
      <p:sp>
        <p:nvSpPr>
          <p:cNvPr id="28675" name="Rectangle 6"/>
          <p:cNvSpPr>
            <a:spLocks noChangeArrowheads="1"/>
          </p:cNvSpPr>
          <p:nvPr/>
        </p:nvSpPr>
        <p:spPr bwMode="auto">
          <a:xfrm>
            <a:off x="468313" y="1184490"/>
            <a:ext cx="7920037" cy="2246769"/>
          </a:xfrm>
          <a:prstGeom prst="rect">
            <a:avLst/>
          </a:prstGeom>
          <a:noFill/>
          <a:ln w="9525">
            <a:noFill/>
            <a:miter lim="800000"/>
            <a:headEnd/>
            <a:tailEnd/>
          </a:ln>
        </p:spPr>
        <p:txBody>
          <a:bodyPr>
            <a:spAutoFit/>
          </a:bodyPr>
          <a:lstStyle/>
          <a:p>
            <a:pPr algn="just" rtl="1" fontAlgn="base">
              <a:spcBef>
                <a:spcPct val="0"/>
              </a:spcBef>
              <a:spcAft>
                <a:spcPct val="0"/>
              </a:spcAft>
            </a:pPr>
            <a:r>
              <a:rPr lang="ar-SA" sz="2800" dirty="0" smtClean="0">
                <a:solidFill>
                  <a:srgbClr val="0070C0"/>
                </a:solidFill>
              </a:rPr>
              <a:t>تم </a:t>
            </a:r>
            <a:r>
              <a:rPr lang="ar-SA" sz="2800" dirty="0">
                <a:solidFill>
                  <a:srgbClr val="0070C0"/>
                </a:solidFill>
              </a:rPr>
              <a:t>بداية من </a:t>
            </a:r>
            <a:r>
              <a:rPr lang="ar-SA" sz="2800" u="sng" dirty="0">
                <a:solidFill>
                  <a:srgbClr val="EE1227"/>
                </a:solidFill>
              </a:rPr>
              <a:t>السنة الثالثة</a:t>
            </a:r>
            <a:r>
              <a:rPr lang="ar-SA" sz="2800" dirty="0">
                <a:solidFill>
                  <a:srgbClr val="0070C0"/>
                </a:solidFill>
              </a:rPr>
              <a:t> من </a:t>
            </a:r>
            <a:r>
              <a:rPr lang="ar-TN" sz="2800" dirty="0">
                <a:solidFill>
                  <a:srgbClr val="0070C0"/>
                </a:solidFill>
              </a:rPr>
              <a:t>البرنامج</a:t>
            </a:r>
            <a:r>
              <a:rPr lang="ar-SA" sz="2800" dirty="0">
                <a:solidFill>
                  <a:srgbClr val="0070C0"/>
                </a:solidFill>
              </a:rPr>
              <a:t> اعتماد تقييم سنوي مستقل لأداء الجماعات</a:t>
            </a:r>
            <a:r>
              <a:rPr lang="ar-TN" sz="2800" dirty="0">
                <a:solidFill>
                  <a:srgbClr val="0070C0"/>
                </a:solidFill>
              </a:rPr>
              <a:t> </a:t>
            </a:r>
            <a:r>
              <a:rPr lang="ar-SA" sz="2800" dirty="0">
                <a:solidFill>
                  <a:srgbClr val="0070C0"/>
                </a:solidFill>
              </a:rPr>
              <a:t>المحلية </a:t>
            </a:r>
            <a:r>
              <a:rPr lang="ar-SA" sz="2800" dirty="0" smtClean="0">
                <a:solidFill>
                  <a:srgbClr val="0070C0"/>
                </a:solidFill>
              </a:rPr>
              <a:t>تجريه</a:t>
            </a:r>
            <a:r>
              <a:rPr lang="ar-TN" sz="2800" dirty="0" smtClean="0">
                <a:solidFill>
                  <a:srgbClr val="0070C0"/>
                </a:solidFill>
              </a:rPr>
              <a:t> </a:t>
            </a:r>
            <a:r>
              <a:rPr lang="ar-SA" sz="2800" dirty="0" smtClean="0">
                <a:solidFill>
                  <a:srgbClr val="EE1227"/>
                </a:solidFill>
              </a:rPr>
              <a:t>هي</a:t>
            </a:r>
            <a:r>
              <a:rPr lang="ar-TN" sz="2800" dirty="0" err="1" smtClean="0">
                <a:solidFill>
                  <a:srgbClr val="EE1227"/>
                </a:solidFill>
              </a:rPr>
              <a:t>ئة</a:t>
            </a:r>
            <a:r>
              <a:rPr lang="ar-TN" sz="2800" dirty="0" smtClean="0">
                <a:solidFill>
                  <a:srgbClr val="EE1227"/>
                </a:solidFill>
              </a:rPr>
              <a:t> الرقابة العامة للمصالح العمومية </a:t>
            </a:r>
            <a:r>
              <a:rPr lang="ar-SA" sz="2800" dirty="0" smtClean="0">
                <a:solidFill>
                  <a:srgbClr val="C00000"/>
                </a:solidFill>
              </a:rPr>
              <a:t>طبقا </a:t>
            </a:r>
            <a:r>
              <a:rPr lang="ar-SA" sz="2800" dirty="0">
                <a:solidFill>
                  <a:srgbClr val="C00000"/>
                </a:solidFill>
              </a:rPr>
              <a:t>لمقاييس</a:t>
            </a:r>
            <a:r>
              <a:rPr lang="ar-TN" sz="2800" dirty="0">
                <a:solidFill>
                  <a:srgbClr val="0070C0"/>
                </a:solidFill>
              </a:rPr>
              <a:t> </a:t>
            </a:r>
            <a:r>
              <a:rPr lang="ar-SA" sz="2800" dirty="0" smtClean="0">
                <a:solidFill>
                  <a:srgbClr val="0070C0"/>
                </a:solidFill>
              </a:rPr>
              <a:t>ت</a:t>
            </a:r>
            <a:r>
              <a:rPr lang="ar-TN" sz="2800" dirty="0" smtClean="0">
                <a:solidFill>
                  <a:srgbClr val="0070C0"/>
                </a:solidFill>
              </a:rPr>
              <a:t>م </a:t>
            </a:r>
            <a:r>
              <a:rPr lang="ar-SA" sz="2800" dirty="0" smtClean="0">
                <a:solidFill>
                  <a:srgbClr val="0070C0"/>
                </a:solidFill>
              </a:rPr>
              <a:t>ضبط</a:t>
            </a:r>
            <a:r>
              <a:rPr lang="ar-TN" sz="2800" dirty="0" smtClean="0">
                <a:solidFill>
                  <a:srgbClr val="0070C0"/>
                </a:solidFill>
              </a:rPr>
              <a:t>ها</a:t>
            </a:r>
            <a:r>
              <a:rPr lang="ar-SA" sz="2800" dirty="0" smtClean="0">
                <a:solidFill>
                  <a:srgbClr val="0070C0"/>
                </a:solidFill>
              </a:rPr>
              <a:t> </a:t>
            </a:r>
            <a:r>
              <a:rPr lang="ar-TN" sz="2800" dirty="0" smtClean="0">
                <a:solidFill>
                  <a:srgbClr val="009999"/>
                </a:solidFill>
              </a:rPr>
              <a:t>في مرحلة أولى </a:t>
            </a:r>
            <a:r>
              <a:rPr lang="ar-SA" sz="2800" dirty="0" smtClean="0">
                <a:solidFill>
                  <a:srgbClr val="0070C0"/>
                </a:solidFill>
              </a:rPr>
              <a:t>ب</a:t>
            </a:r>
            <a:r>
              <a:rPr lang="ar-TN" sz="2800" dirty="0" err="1" smtClean="0">
                <a:solidFill>
                  <a:srgbClr val="0070C0"/>
                </a:solidFill>
              </a:rPr>
              <a:t>ال</a:t>
            </a:r>
            <a:r>
              <a:rPr lang="ar-SA" sz="2800" dirty="0" smtClean="0">
                <a:solidFill>
                  <a:srgbClr val="0070C0"/>
                </a:solidFill>
              </a:rPr>
              <a:t>قرار </a:t>
            </a:r>
            <a:r>
              <a:rPr lang="ar-TN" sz="2800" dirty="0" err="1" smtClean="0">
                <a:solidFill>
                  <a:srgbClr val="0070C0"/>
                </a:solidFill>
              </a:rPr>
              <a:t>ال</a:t>
            </a:r>
            <a:r>
              <a:rPr lang="ar-SA" sz="2800" dirty="0" smtClean="0">
                <a:solidFill>
                  <a:srgbClr val="0070C0"/>
                </a:solidFill>
              </a:rPr>
              <a:t>مشترك </a:t>
            </a:r>
            <a:r>
              <a:rPr lang="ar-TN" sz="2800" dirty="0" err="1" smtClean="0">
                <a:solidFill>
                  <a:srgbClr val="0070C0"/>
                </a:solidFill>
              </a:rPr>
              <a:t>بي</a:t>
            </a:r>
            <a:r>
              <a:rPr lang="ar-SA" sz="2800" dirty="0" smtClean="0">
                <a:solidFill>
                  <a:srgbClr val="0070C0"/>
                </a:solidFill>
              </a:rPr>
              <a:t>ن </a:t>
            </a:r>
            <a:r>
              <a:rPr lang="ar-SA" sz="2800" dirty="0">
                <a:solidFill>
                  <a:srgbClr val="0070C0"/>
                </a:solidFill>
              </a:rPr>
              <a:t>وزير الداخلية والوزير المكلف بالمالية</a:t>
            </a:r>
            <a:r>
              <a:rPr lang="ar-TN" sz="2800" dirty="0">
                <a:solidFill>
                  <a:srgbClr val="0070C0"/>
                </a:solidFill>
              </a:rPr>
              <a:t> </a:t>
            </a:r>
            <a:r>
              <a:rPr lang="ar-TN" sz="2800" dirty="0" smtClean="0">
                <a:solidFill>
                  <a:srgbClr val="0070C0"/>
                </a:solidFill>
              </a:rPr>
              <a:t>الصادر في 29 ديسمبر 2015 وتتعلق هذه المقاييس بالميادين </a:t>
            </a:r>
            <a:r>
              <a:rPr lang="ar-TN" sz="2800" dirty="0">
                <a:solidFill>
                  <a:srgbClr val="0070C0"/>
                </a:solidFill>
              </a:rPr>
              <a:t>التالية:</a:t>
            </a:r>
            <a:endParaRPr lang="fr-FR" sz="2800" dirty="0">
              <a:solidFill>
                <a:srgbClr val="0070C0"/>
              </a:solidFill>
              <a:cs typeface="Arial" charset="0"/>
            </a:endParaRPr>
          </a:p>
        </p:txBody>
      </p:sp>
    </p:spTree>
    <p:extLst>
      <p:ext uri="{BB962C8B-B14F-4D97-AF65-F5344CB8AC3E}">
        <p14:creationId xmlns="" xmlns:p14="http://schemas.microsoft.com/office/powerpoint/2010/main" val="1491426169"/>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5538"/>
                                        </p:tgtEl>
                                        <p:attrNameLst>
                                          <p:attrName>style.visibility</p:attrName>
                                        </p:attrNameLst>
                                      </p:cBhvr>
                                      <p:to>
                                        <p:strVal val="visible"/>
                                      </p:to>
                                    </p:set>
                                    <p:anim calcmode="lin" valueType="num">
                                      <p:cBhvr additive="base">
                                        <p:cTn id="7" dur="500" fill="hold"/>
                                        <p:tgtEl>
                                          <p:spTgt spid="65538"/>
                                        </p:tgtEl>
                                        <p:attrNameLst>
                                          <p:attrName>ppt_x</p:attrName>
                                        </p:attrNameLst>
                                      </p:cBhvr>
                                      <p:tavLst>
                                        <p:tav tm="0">
                                          <p:val>
                                            <p:strVal val="#ppt_x"/>
                                          </p:val>
                                        </p:tav>
                                        <p:tav tm="100000">
                                          <p:val>
                                            <p:strVal val="#ppt_x"/>
                                          </p:val>
                                        </p:tav>
                                      </p:tavLst>
                                    </p:anim>
                                    <p:anim calcmode="lin" valueType="num">
                                      <p:cBhvr additive="base">
                                        <p:cTn id="8" dur="500" fill="hold"/>
                                        <p:tgtEl>
                                          <p:spTgt spid="655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Espace réservé du contenu 2"/>
          <p:cNvSpPr txBox="1">
            <a:spLocks/>
          </p:cNvSpPr>
          <p:nvPr/>
        </p:nvSpPr>
        <p:spPr bwMode="auto">
          <a:xfrm>
            <a:off x="500034" y="1479787"/>
            <a:ext cx="8277254" cy="1163395"/>
          </a:xfrm>
          <a:prstGeom prst="rect">
            <a:avLst/>
          </a:prstGeom>
          <a:noFill/>
          <a:ln w="9525">
            <a:noFill/>
            <a:miter lim="800000"/>
            <a:headEnd/>
            <a:tailEnd/>
          </a:ln>
        </p:spPr>
        <p:txBody>
          <a:bodyPr wrap="square" lIns="0" tIns="0" rIns="0" bIns="0">
            <a:spAutoFit/>
          </a:bodyPr>
          <a:lstStyle/>
          <a:p>
            <a:pPr marL="914400" lvl="1" indent="-396875" algn="just" defTabSz="912813" rtl="1" fontAlgn="base">
              <a:lnSpc>
                <a:spcPct val="90000"/>
              </a:lnSpc>
              <a:spcBef>
                <a:spcPct val="20000"/>
              </a:spcBef>
              <a:spcAft>
                <a:spcPct val="0"/>
              </a:spcAft>
              <a:buFont typeface="Symbol" pitchFamily="18" charset="2"/>
              <a:buBlip>
                <a:blip r:embed="rId2"/>
              </a:buBlip>
            </a:pPr>
            <a:r>
              <a:rPr lang="ar-TN" sz="2800" dirty="0" smtClean="0">
                <a:solidFill>
                  <a:srgbClr val="0070C0"/>
                </a:solidFill>
              </a:rPr>
              <a:t>تم </a:t>
            </a:r>
            <a:r>
              <a:rPr lang="ar-TN" sz="2800" dirty="0">
                <a:solidFill>
                  <a:srgbClr val="0070C0"/>
                </a:solidFill>
              </a:rPr>
              <a:t>الانطلاق </a:t>
            </a:r>
            <a:r>
              <a:rPr lang="ar-TN" sz="2800" dirty="0" smtClean="0">
                <a:solidFill>
                  <a:srgbClr val="0070C0"/>
                </a:solidFill>
              </a:rPr>
              <a:t>الفعلي للعمل بهذه المنظومة من خلال تقييم أداء البلديات خلال سنة 2017 حول سنة </a:t>
            </a:r>
            <a:r>
              <a:rPr lang="ar-TN" sz="2800" dirty="0">
                <a:solidFill>
                  <a:srgbClr val="0070C0"/>
                </a:solidFill>
              </a:rPr>
              <a:t>2016 </a:t>
            </a:r>
            <a:r>
              <a:rPr lang="ar-TN" sz="2800" dirty="0" smtClean="0">
                <a:solidFill>
                  <a:srgbClr val="0070C0"/>
                </a:solidFill>
              </a:rPr>
              <a:t>وتم أخذ نتائجها بعين </a:t>
            </a:r>
            <a:r>
              <a:rPr lang="ar-TN" sz="2800" dirty="0" err="1" smtClean="0">
                <a:solidFill>
                  <a:srgbClr val="0070C0"/>
                </a:solidFill>
              </a:rPr>
              <a:t>الإعتبار</a:t>
            </a:r>
            <a:r>
              <a:rPr lang="ar-TN" sz="2800" dirty="0" smtClean="0">
                <a:solidFill>
                  <a:srgbClr val="0070C0"/>
                </a:solidFill>
              </a:rPr>
              <a:t> عند توزيع المساعدة </a:t>
            </a:r>
            <a:r>
              <a:rPr lang="ar-TN" sz="2800" dirty="0">
                <a:solidFill>
                  <a:srgbClr val="0070C0"/>
                </a:solidFill>
              </a:rPr>
              <a:t>غير الموظفة لسنة </a:t>
            </a:r>
            <a:r>
              <a:rPr lang="ar-TN" sz="2800" dirty="0" smtClean="0">
                <a:solidFill>
                  <a:srgbClr val="0070C0"/>
                </a:solidFill>
              </a:rPr>
              <a:t>2018. </a:t>
            </a:r>
            <a:endParaRPr lang="ar-TN" sz="2800" dirty="0">
              <a:solidFill>
                <a:srgbClr val="0070C0"/>
              </a:solidFill>
            </a:endParaRPr>
          </a:p>
        </p:txBody>
      </p:sp>
      <p:sp>
        <p:nvSpPr>
          <p:cNvPr id="67587" name="Espace réservé du contenu 2"/>
          <p:cNvSpPr txBox="1">
            <a:spLocks/>
          </p:cNvSpPr>
          <p:nvPr/>
        </p:nvSpPr>
        <p:spPr bwMode="auto">
          <a:xfrm>
            <a:off x="827088" y="4316413"/>
            <a:ext cx="8021637" cy="768350"/>
          </a:xfrm>
          <a:prstGeom prst="rect">
            <a:avLst/>
          </a:prstGeom>
          <a:noFill/>
          <a:ln w="9525">
            <a:noFill/>
            <a:miter lim="800000"/>
            <a:headEnd/>
            <a:tailEnd/>
          </a:ln>
        </p:spPr>
        <p:txBody>
          <a:bodyPr lIns="0" tIns="0" rIns="0" bIns="0">
            <a:spAutoFit/>
          </a:bodyPr>
          <a:lstStyle/>
          <a:p>
            <a:pPr marL="914400" lvl="1" indent="-396875" algn="just" defTabSz="912813" rtl="1" fontAlgn="base">
              <a:lnSpc>
                <a:spcPct val="90000"/>
              </a:lnSpc>
              <a:spcBef>
                <a:spcPct val="20000"/>
              </a:spcBef>
              <a:spcAft>
                <a:spcPct val="0"/>
              </a:spcAft>
              <a:buFont typeface="Symbol" pitchFamily="18" charset="2"/>
              <a:buBlip>
                <a:blip r:embed="rId2"/>
              </a:buBlip>
            </a:pPr>
            <a:r>
              <a:rPr lang="ar-TN" sz="2800" dirty="0">
                <a:solidFill>
                  <a:srgbClr val="0070C0"/>
                </a:solidFill>
              </a:rPr>
              <a:t>المطلوب تحصيل 70 </a:t>
            </a:r>
            <a:r>
              <a:rPr lang="ar-TN" sz="2800" dirty="0">
                <a:solidFill>
                  <a:srgbClr val="CC0066"/>
                </a:solidFill>
              </a:rPr>
              <a:t>نقطة مئوية</a:t>
            </a:r>
            <a:r>
              <a:rPr lang="ar-TN" sz="2800" dirty="0">
                <a:solidFill>
                  <a:srgbClr val="0070C0"/>
                </a:solidFill>
              </a:rPr>
              <a:t> للانتفاع بالقسط المعني </a:t>
            </a:r>
            <a:r>
              <a:rPr lang="ar-TN" sz="2800" dirty="0">
                <a:solidFill>
                  <a:srgbClr val="CC0066"/>
                </a:solidFill>
              </a:rPr>
              <a:t>بتقييم الأداء من المساعدة غير الموظفة.</a:t>
            </a:r>
            <a:endParaRPr lang="fr-FR" sz="2800" dirty="0">
              <a:solidFill>
                <a:srgbClr val="CC0066"/>
              </a:solidFill>
              <a:cs typeface="Arial" charset="0"/>
            </a:endParaRPr>
          </a:p>
        </p:txBody>
      </p:sp>
      <p:sp>
        <p:nvSpPr>
          <p:cNvPr id="67588" name="Espace réservé du contenu 2"/>
          <p:cNvSpPr txBox="1">
            <a:spLocks/>
          </p:cNvSpPr>
          <p:nvPr/>
        </p:nvSpPr>
        <p:spPr bwMode="auto">
          <a:xfrm>
            <a:off x="871538" y="2997200"/>
            <a:ext cx="8021637" cy="768350"/>
          </a:xfrm>
          <a:prstGeom prst="rect">
            <a:avLst/>
          </a:prstGeom>
          <a:noFill/>
          <a:ln w="9525">
            <a:noFill/>
            <a:miter lim="800000"/>
            <a:headEnd/>
            <a:tailEnd/>
          </a:ln>
        </p:spPr>
        <p:txBody>
          <a:bodyPr lIns="0" tIns="0" rIns="0" bIns="0">
            <a:spAutoFit/>
          </a:bodyPr>
          <a:lstStyle/>
          <a:p>
            <a:pPr marL="914400" lvl="1" indent="-396875" algn="just" defTabSz="912813" rtl="1" fontAlgn="base">
              <a:lnSpc>
                <a:spcPct val="90000"/>
              </a:lnSpc>
              <a:spcBef>
                <a:spcPct val="20000"/>
              </a:spcBef>
              <a:spcAft>
                <a:spcPct val="0"/>
              </a:spcAft>
              <a:buFont typeface="Symbol" pitchFamily="18" charset="2"/>
              <a:buBlip>
                <a:blip r:embed="rId2"/>
              </a:buBlip>
            </a:pPr>
            <a:r>
              <a:rPr lang="ar-TN" sz="2800" dirty="0">
                <a:solidFill>
                  <a:srgbClr val="0070C0"/>
                </a:solidFill>
                <a:latin typeface="Arial" charset="0"/>
              </a:rPr>
              <a:t>نسبة المساعدة الخاضعة لنتائج تقييم الأداء </a:t>
            </a:r>
            <a:r>
              <a:rPr lang="ar-TN" sz="2800" dirty="0">
                <a:solidFill>
                  <a:srgbClr val="CC0066"/>
                </a:solidFill>
                <a:latin typeface="Arial" charset="0"/>
              </a:rPr>
              <a:t>تبلغ 50</a:t>
            </a:r>
            <a:r>
              <a:rPr lang="fr-FR" sz="2800" dirty="0">
                <a:solidFill>
                  <a:srgbClr val="CC0066"/>
                </a:solidFill>
                <a:latin typeface="Arial" charset="0"/>
                <a:cs typeface="Arial" charset="0"/>
              </a:rPr>
              <a:t> %</a:t>
            </a:r>
            <a:r>
              <a:rPr lang="ar-TN" sz="2800" dirty="0">
                <a:solidFill>
                  <a:srgbClr val="CC0066"/>
                </a:solidFill>
                <a:latin typeface="Arial" charset="0"/>
              </a:rPr>
              <a:t>من قيمة المساعدة غير الموظفة</a:t>
            </a:r>
            <a:r>
              <a:rPr lang="ar-TN" sz="2800" dirty="0">
                <a:solidFill>
                  <a:srgbClr val="CC0066"/>
                </a:solidFill>
              </a:rPr>
              <a:t>.</a:t>
            </a:r>
            <a:endParaRPr lang="fr-FR" sz="2800" dirty="0">
              <a:solidFill>
                <a:srgbClr val="CC0066"/>
              </a:solidFill>
              <a:cs typeface="Arial" charset="0"/>
            </a:endParaRPr>
          </a:p>
        </p:txBody>
      </p:sp>
      <p:cxnSp>
        <p:nvCxnSpPr>
          <p:cNvPr id="7" name="Connecteur droit 6"/>
          <p:cNvCxnSpPr/>
          <p:nvPr/>
        </p:nvCxnSpPr>
        <p:spPr>
          <a:xfrm rot="10800000" flipV="1">
            <a:off x="1000100" y="4429132"/>
            <a:ext cx="7715304" cy="571504"/>
          </a:xfrm>
          <a:prstGeom prst="line">
            <a:avLst/>
          </a:prstGeom>
          <a:ln/>
        </p:spPr>
        <p:style>
          <a:lnRef idx="3">
            <a:schemeClr val="accent3"/>
          </a:lnRef>
          <a:fillRef idx="0">
            <a:schemeClr val="accent3"/>
          </a:fillRef>
          <a:effectRef idx="2">
            <a:schemeClr val="accent3"/>
          </a:effectRef>
          <a:fontRef idx="minor">
            <a:schemeClr val="tx1"/>
          </a:fontRef>
        </p:style>
      </p:cxnSp>
      <p:cxnSp>
        <p:nvCxnSpPr>
          <p:cNvPr id="9" name="Connecteur droit 8"/>
          <p:cNvCxnSpPr/>
          <p:nvPr/>
        </p:nvCxnSpPr>
        <p:spPr>
          <a:xfrm>
            <a:off x="1000100" y="4000504"/>
            <a:ext cx="7715304" cy="1285884"/>
          </a:xfrm>
          <a:prstGeom prst="line">
            <a:avLst/>
          </a:prstGeom>
          <a:ln/>
        </p:spPr>
        <p:style>
          <a:lnRef idx="3">
            <a:schemeClr val="accent3"/>
          </a:lnRef>
          <a:fillRef idx="0">
            <a:schemeClr val="accent3"/>
          </a:fillRef>
          <a:effectRef idx="2">
            <a:schemeClr val="accent3"/>
          </a:effectRef>
          <a:fontRef idx="minor">
            <a:schemeClr val="tx1"/>
          </a:fontRef>
        </p:style>
      </p:cxnSp>
      <p:sp>
        <p:nvSpPr>
          <p:cNvPr id="11" name="Titre 1"/>
          <p:cNvSpPr txBox="1">
            <a:spLocks/>
          </p:cNvSpPr>
          <p:nvPr/>
        </p:nvSpPr>
        <p:spPr>
          <a:xfrm>
            <a:off x="0" y="230188"/>
            <a:ext cx="8382000" cy="886397"/>
          </a:xfrm>
          <a:prstGeom prst="rect">
            <a:avLst/>
          </a:prstGeom>
        </p:spPr>
        <p:txBody>
          <a:bodyPr vert="horz" wrap="square" lIns="0" tIns="0" rIns="0" bIns="0" numCol="1" rtlCol="0" anchor="t"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2813" rtl="1" eaLnBrk="1" fontAlgn="base" latinLnBrk="0" hangingPunct="1">
              <a:lnSpc>
                <a:spcPct val="90000"/>
              </a:lnSpc>
              <a:spcBef>
                <a:spcPct val="0"/>
              </a:spcBef>
              <a:spcAft>
                <a:spcPct val="0"/>
              </a:spcAft>
              <a:buClrTx/>
              <a:buSzTx/>
              <a:buFontTx/>
              <a:buNone/>
              <a:tabLst/>
              <a:defRPr/>
            </a:pPr>
            <a:r>
              <a:rPr kumimoji="0" lang="ar-TN" sz="3200" b="1" i="0" u="none" strike="noStrike" kern="1200" cap="none" spc="0" normalizeH="0" baseline="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mj-lt"/>
                <a:ea typeface="+mn-ea"/>
                <a:cs typeface="Arial" charset="0"/>
              </a:rPr>
              <a:t>تقييم أداء الجماعة المحلية</a:t>
            </a:r>
            <a:br>
              <a:rPr kumimoji="0" lang="ar-TN" sz="3200" b="1" i="0" u="none" strike="noStrike" kern="1200" cap="none" spc="0" normalizeH="0" baseline="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mj-lt"/>
                <a:ea typeface="+mn-ea"/>
                <a:cs typeface="Arial" charset="0"/>
              </a:rPr>
            </a:br>
            <a:r>
              <a:rPr kumimoji="0" lang="ar-TN" sz="3200" b="1" i="0" u="none" strike="noStrike" kern="1200" cap="none" spc="0" normalizeH="0" baseline="0" noProof="0" dirty="0" smtClean="0">
                <a:ln w="11430"/>
                <a:solidFill>
                  <a:srgbClr val="C00000"/>
                </a:solidFill>
                <a:effectLst>
                  <a:outerShdw blurRad="50800" dist="39000" dir="5460000" algn="tl">
                    <a:srgbClr val="000000">
                      <a:alpha val="38000"/>
                    </a:srgbClr>
                  </a:outerShdw>
                </a:effectLst>
                <a:uLnTx/>
                <a:uFillTx/>
                <a:latin typeface="+mj-lt"/>
                <a:ea typeface="+mn-ea"/>
                <a:cs typeface="Arial" charset="0"/>
              </a:rPr>
              <a:t>(المنظومة القديمة)</a:t>
            </a:r>
            <a:endParaRPr kumimoji="0" lang="fr-FR" sz="3200" b="1" i="0" u="none" strike="noStrike" kern="1200" cap="none" spc="0" normalizeH="0" baseline="0" noProof="0" dirty="0" smtClean="0">
              <a:ln w="11430"/>
              <a:solidFill>
                <a:srgbClr val="C00000"/>
              </a:solidFill>
              <a:effectLst>
                <a:outerShdw blurRad="50800" dist="39000" dir="5460000" algn="tl">
                  <a:srgbClr val="000000">
                    <a:alpha val="38000"/>
                  </a:srgbClr>
                </a:outerShdw>
              </a:effectLst>
              <a:uLnTx/>
              <a:uFillTx/>
              <a:latin typeface="+mj-lt"/>
              <a:ea typeface="+mn-ea"/>
              <a:cs typeface="Arial" charset="0"/>
            </a:endParaRPr>
          </a:p>
        </p:txBody>
      </p:sp>
    </p:spTree>
    <p:extLst>
      <p:ext uri="{BB962C8B-B14F-4D97-AF65-F5344CB8AC3E}">
        <p14:creationId xmlns="" xmlns:p14="http://schemas.microsoft.com/office/powerpoint/2010/main" val="264305137"/>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7586"/>
                                        </p:tgtEl>
                                        <p:attrNameLst>
                                          <p:attrName>style.visibility</p:attrName>
                                        </p:attrNameLst>
                                      </p:cBhvr>
                                      <p:to>
                                        <p:strVal val="visible"/>
                                      </p:to>
                                    </p:set>
                                    <p:anim calcmode="lin" valueType="num">
                                      <p:cBhvr additive="base">
                                        <p:cTn id="7" dur="500" fill="hold"/>
                                        <p:tgtEl>
                                          <p:spTgt spid="67586"/>
                                        </p:tgtEl>
                                        <p:attrNameLst>
                                          <p:attrName>ppt_x</p:attrName>
                                        </p:attrNameLst>
                                      </p:cBhvr>
                                      <p:tavLst>
                                        <p:tav tm="0">
                                          <p:val>
                                            <p:strVal val="#ppt_x"/>
                                          </p:val>
                                        </p:tav>
                                        <p:tav tm="100000">
                                          <p:val>
                                            <p:strVal val="#ppt_x"/>
                                          </p:val>
                                        </p:tav>
                                      </p:tavLst>
                                    </p:anim>
                                    <p:anim calcmode="lin" valueType="num">
                                      <p:cBhvr additive="base">
                                        <p:cTn id="8" dur="500" fill="hold"/>
                                        <p:tgtEl>
                                          <p:spTgt spid="6758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7588"/>
                                        </p:tgtEl>
                                        <p:attrNameLst>
                                          <p:attrName>style.visibility</p:attrName>
                                        </p:attrNameLst>
                                      </p:cBhvr>
                                      <p:to>
                                        <p:strVal val="visible"/>
                                      </p:to>
                                    </p:set>
                                    <p:anim calcmode="lin" valueType="num">
                                      <p:cBhvr additive="base">
                                        <p:cTn id="13" dur="500" fill="hold"/>
                                        <p:tgtEl>
                                          <p:spTgt spid="67588"/>
                                        </p:tgtEl>
                                        <p:attrNameLst>
                                          <p:attrName>ppt_x</p:attrName>
                                        </p:attrNameLst>
                                      </p:cBhvr>
                                      <p:tavLst>
                                        <p:tav tm="0">
                                          <p:val>
                                            <p:strVal val="#ppt_x"/>
                                          </p:val>
                                        </p:tav>
                                        <p:tav tm="100000">
                                          <p:val>
                                            <p:strVal val="#ppt_x"/>
                                          </p:val>
                                        </p:tav>
                                      </p:tavLst>
                                    </p:anim>
                                    <p:anim calcmode="lin" valueType="num">
                                      <p:cBhvr additive="base">
                                        <p:cTn id="14" dur="500" fill="hold"/>
                                        <p:tgtEl>
                                          <p:spTgt spid="6758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67587"/>
                                        </p:tgtEl>
                                        <p:attrNameLst>
                                          <p:attrName>style.visibility</p:attrName>
                                        </p:attrNameLst>
                                      </p:cBhvr>
                                      <p:to>
                                        <p:strVal val="visible"/>
                                      </p:to>
                                    </p:set>
                                    <p:animEffect transition="in" filter="slide(fromBottom)">
                                      <p:cBhvr>
                                        <p:cTn id="19" dur="500"/>
                                        <p:tgtEl>
                                          <p:spTgt spid="675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p:bldP spid="67587" grpId="0"/>
      <p:bldP spid="67588"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6"/>
          <p:cNvSpPr>
            <a:spLocks noChangeArrowheads="1"/>
          </p:cNvSpPr>
          <p:nvPr/>
        </p:nvSpPr>
        <p:spPr bwMode="auto">
          <a:xfrm>
            <a:off x="428654" y="864855"/>
            <a:ext cx="8358188" cy="492443"/>
          </a:xfrm>
          <a:prstGeom prst="rect">
            <a:avLst/>
          </a:prstGeom>
          <a:noFill/>
          <a:ln w="9525" algn="ctr">
            <a:noFill/>
            <a:miter lim="800000"/>
            <a:headEnd/>
            <a:tailEnd/>
          </a:ln>
          <a:effectLst/>
        </p:spPr>
        <p:txBody>
          <a:bodyPr lIns="0" tIns="0" rIns="0" bIns="0">
            <a:spAutoFit/>
          </a:bodyPr>
          <a:lstStyle/>
          <a:p>
            <a:pPr algn="ctr" rtl="1" fontAlgn="auto">
              <a:spcBef>
                <a:spcPct val="20000"/>
              </a:spcBef>
              <a:spcAft>
                <a:spcPts val="0"/>
              </a:spcAft>
              <a:buClr>
                <a:schemeClr val="accent1"/>
              </a:buClr>
              <a:defRPr/>
            </a:pPr>
            <a:r>
              <a:rPr lang="ar-TN" altLang="fr-FR" sz="3200" b="1" dirty="0" smtClean="0">
                <a:solidFill>
                  <a:srgbClr val="008000"/>
                </a:solidFill>
                <a:latin typeface="Traditional Arabic" pitchFamily="18" charset="-78"/>
                <a:ea typeface="Arial Unicode MS" panose="020B0604020202020204" pitchFamily="34" charset="-128"/>
                <a:cs typeface="Traditional Arabic" pitchFamily="18" charset="-78"/>
              </a:rPr>
              <a:t>خصائص نظام تقييم الأداء</a:t>
            </a:r>
            <a:endParaRPr lang="fr-FR" altLang="fr-FR" sz="3200" b="1" dirty="0" smtClean="0">
              <a:solidFill>
                <a:srgbClr val="008000"/>
              </a:solidFill>
              <a:latin typeface="Traditional Arabic" pitchFamily="18" charset="-78"/>
              <a:ea typeface="Arial Unicode MS" panose="020B0604020202020204" pitchFamily="34" charset="-128"/>
              <a:cs typeface="Traditional Arabic" pitchFamily="18" charset="-78"/>
            </a:endParaRPr>
          </a:p>
        </p:txBody>
      </p:sp>
      <p:sp>
        <p:nvSpPr>
          <p:cNvPr id="19" name="Rectangle 18"/>
          <p:cNvSpPr/>
          <p:nvPr/>
        </p:nvSpPr>
        <p:spPr>
          <a:xfrm>
            <a:off x="0" y="0"/>
            <a:ext cx="9144000" cy="6429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TN" altLang="fr-FR" sz="2800" b="1" dirty="0" smtClean="0">
                <a:solidFill>
                  <a:schemeClr val="bg1"/>
                </a:solidFill>
                <a:latin typeface="Sakkal Majalla" panose="02000000000000000000" pitchFamily="2" charset="-78"/>
                <a:cs typeface="Sakkal Majalla" panose="02000000000000000000" pitchFamily="2" charset="-78"/>
              </a:rPr>
              <a:t>التقييم السنوي لأداء الجماعات  المحلية - سنة 2017 -</a:t>
            </a:r>
            <a:endParaRPr lang="fr-FR" sz="2800" dirty="0"/>
          </a:p>
        </p:txBody>
      </p:sp>
      <p:graphicFrame>
        <p:nvGraphicFramePr>
          <p:cNvPr id="22" name="Table 1"/>
          <p:cNvGraphicFramePr>
            <a:graphicFrameLocks noGrp="1"/>
          </p:cNvGraphicFramePr>
          <p:nvPr>
            <p:extLst>
              <p:ext uri="{D42A27DB-BD31-4B8C-83A1-F6EECF244321}">
                <p14:modId xmlns="" xmlns:p14="http://schemas.microsoft.com/office/powerpoint/2010/main" val="3644834243"/>
              </p:ext>
            </p:extLst>
          </p:nvPr>
        </p:nvGraphicFramePr>
        <p:xfrm>
          <a:off x="0" y="-71770"/>
          <a:ext cx="9144001" cy="6901947"/>
        </p:xfrm>
        <a:graphic>
          <a:graphicData uri="http://schemas.openxmlformats.org/drawingml/2006/table">
            <a:tbl>
              <a:tblPr firstRow="1" firstCol="1" bandRow="1">
                <a:tableStyleId>{5C22544A-7EE6-4342-B048-85BDC9FD1C3A}</a:tableStyleId>
              </a:tblPr>
              <a:tblGrid>
                <a:gridCol w="428596"/>
                <a:gridCol w="1714512"/>
                <a:gridCol w="357190"/>
                <a:gridCol w="357190"/>
                <a:gridCol w="2500330"/>
                <a:gridCol w="357190"/>
                <a:gridCol w="428628"/>
                <a:gridCol w="2714645"/>
                <a:gridCol w="94124"/>
                <a:gridCol w="191596"/>
              </a:tblGrid>
              <a:tr h="429377">
                <a:tc>
                  <a:txBody>
                    <a:bodyPr/>
                    <a:lstStyle/>
                    <a:p>
                      <a:pPr algn="ctr" rtl="1">
                        <a:spcAft>
                          <a:spcPts val="0"/>
                        </a:spcAft>
                        <a:tabLst>
                          <a:tab pos="2901950" algn="l"/>
                          <a:tab pos="3441700" algn="l"/>
                        </a:tabLst>
                      </a:pPr>
                      <a:r>
                        <a:rPr lang="ar-TN" sz="1100" dirty="0">
                          <a:effectLst/>
                        </a:rPr>
                        <a:t>العدد الأقصى</a:t>
                      </a:r>
                      <a:endParaRPr lang="fr-FR" sz="1200" dirty="0">
                        <a:effectLst/>
                        <a:latin typeface="Times New Roman" panose="02020603050405020304" pitchFamily="18" charset="0"/>
                        <a:ea typeface="Times New Roman" panose="02020603050405020304" pitchFamily="18" charset="0"/>
                      </a:endParaRPr>
                    </a:p>
                  </a:txBody>
                  <a:tcPr marL="28568" marR="28568" marT="0" marB="0" anchor="ctr">
                    <a:solidFill>
                      <a:schemeClr val="tx2">
                        <a:lumMod val="60000"/>
                        <a:lumOff val="40000"/>
                      </a:schemeClr>
                    </a:solidFill>
                  </a:tcPr>
                </a:tc>
                <a:tc gridSpan="2">
                  <a:txBody>
                    <a:bodyPr/>
                    <a:lstStyle/>
                    <a:p>
                      <a:pPr algn="ctr" rtl="1">
                        <a:spcAft>
                          <a:spcPts val="0"/>
                        </a:spcAft>
                        <a:tabLst>
                          <a:tab pos="3622040" algn="l"/>
                          <a:tab pos="3712210" algn="l"/>
                        </a:tabLst>
                      </a:pPr>
                      <a:r>
                        <a:rPr lang="fr-FR" sz="1600" dirty="0" smtClean="0">
                          <a:effectLst/>
                        </a:rPr>
                        <a:t>III</a:t>
                      </a:r>
                      <a:r>
                        <a:rPr lang="ar-TN" sz="1600" dirty="0" smtClean="0">
                          <a:effectLst/>
                        </a:rPr>
                        <a:t>-</a:t>
                      </a:r>
                      <a:r>
                        <a:rPr lang="fr-FR" sz="1600" dirty="0" smtClean="0">
                          <a:effectLst/>
                        </a:rPr>
                        <a:t> </a:t>
                      </a:r>
                      <a:r>
                        <a:rPr lang="ar-TN" sz="1600" dirty="0" smtClean="0">
                          <a:effectLst/>
                        </a:rPr>
                        <a:t>الديمومة  -  </a:t>
                      </a:r>
                      <a:r>
                        <a:rPr lang="fr-FR" sz="1600" dirty="0" smtClean="0">
                          <a:effectLst/>
                        </a:rPr>
                        <a:t>Pérennité</a:t>
                      </a:r>
                      <a:r>
                        <a:rPr lang="ar-TN" sz="1600" dirty="0" smtClean="0">
                          <a:effectLst/>
                        </a:rPr>
                        <a:t>   </a:t>
                      </a:r>
                      <a:endParaRPr lang="fr-FR" sz="1200" dirty="0">
                        <a:effectLst/>
                        <a:latin typeface="Times New Roman" panose="02020603050405020304" pitchFamily="18" charset="0"/>
                        <a:ea typeface="Times New Roman" panose="02020603050405020304" pitchFamily="18" charset="0"/>
                      </a:endParaRPr>
                    </a:p>
                  </a:txBody>
                  <a:tcPr marL="28568" marR="28568" marT="0" marB="0" anchor="ctr">
                    <a:solidFill>
                      <a:schemeClr val="tx2">
                        <a:lumMod val="60000"/>
                        <a:lumOff val="40000"/>
                      </a:schemeClr>
                    </a:solidFill>
                  </a:tcPr>
                </a:tc>
                <a:tc hMerge="1">
                  <a:txBody>
                    <a:bodyPr/>
                    <a:lstStyle/>
                    <a:p>
                      <a:pPr rtl="1"/>
                      <a:endParaRPr lang="ar-TN"/>
                    </a:p>
                  </a:txBody>
                  <a:tcPr/>
                </a:tc>
                <a:tc>
                  <a:txBody>
                    <a:bodyPr/>
                    <a:lstStyle/>
                    <a:p>
                      <a:pPr algn="ctr" rtl="1">
                        <a:spcAft>
                          <a:spcPts val="0"/>
                        </a:spcAft>
                        <a:tabLst>
                          <a:tab pos="2901950" algn="l"/>
                          <a:tab pos="3441700" algn="l"/>
                        </a:tabLst>
                      </a:pPr>
                      <a:r>
                        <a:rPr lang="ar-TN" sz="1000" dirty="0">
                          <a:effectLst/>
                        </a:rPr>
                        <a:t>العدد</a:t>
                      </a:r>
                      <a:endParaRPr lang="fr-FR" sz="1200" dirty="0">
                        <a:effectLst/>
                      </a:endParaRPr>
                    </a:p>
                    <a:p>
                      <a:pPr algn="ctr" rtl="1">
                        <a:spcAft>
                          <a:spcPts val="0"/>
                        </a:spcAft>
                        <a:tabLst>
                          <a:tab pos="2901950" algn="l"/>
                          <a:tab pos="3441700" algn="l"/>
                        </a:tabLst>
                      </a:pPr>
                      <a:r>
                        <a:rPr lang="ar-TN" sz="1000" dirty="0">
                          <a:effectLst/>
                        </a:rPr>
                        <a:t>الأقصى</a:t>
                      </a:r>
                      <a:endParaRPr lang="fr-FR" sz="1200" dirty="0">
                        <a:effectLst/>
                        <a:latin typeface="Times New Roman" panose="02020603050405020304" pitchFamily="18" charset="0"/>
                        <a:ea typeface="Times New Roman" panose="02020603050405020304" pitchFamily="18" charset="0"/>
                      </a:endParaRPr>
                    </a:p>
                  </a:txBody>
                  <a:tcPr marL="28568" marR="28568" marT="0" marB="0" anchor="ctr">
                    <a:solidFill>
                      <a:schemeClr val="tx2">
                        <a:lumMod val="60000"/>
                        <a:lumOff val="40000"/>
                      </a:schemeClr>
                    </a:solidFill>
                  </a:tcPr>
                </a:tc>
                <a:tc gridSpan="2">
                  <a:txBody>
                    <a:bodyPr/>
                    <a:lstStyle/>
                    <a:p>
                      <a:pPr algn="ctr" rtl="1">
                        <a:spcAft>
                          <a:spcPts val="0"/>
                        </a:spcAft>
                        <a:tabLst>
                          <a:tab pos="2901950" algn="l"/>
                          <a:tab pos="3441700" algn="l"/>
                        </a:tabLst>
                      </a:pPr>
                      <a:r>
                        <a:rPr lang="fr-FR" sz="1600" dirty="0" smtClean="0">
                          <a:effectLst/>
                        </a:rPr>
                        <a:t> II</a:t>
                      </a:r>
                      <a:r>
                        <a:rPr lang="ar-TN" sz="1600" dirty="0" smtClean="0">
                          <a:effectLst/>
                        </a:rPr>
                        <a:t>- </a:t>
                      </a:r>
                      <a:r>
                        <a:rPr lang="fr-FR" sz="1600" dirty="0" smtClean="0">
                          <a:effectLst/>
                        </a:rPr>
                        <a:t> </a:t>
                      </a:r>
                      <a:r>
                        <a:rPr lang="ar-TN" sz="1600" dirty="0" smtClean="0">
                          <a:effectLst/>
                        </a:rPr>
                        <a:t>التصرف   -  </a:t>
                      </a:r>
                      <a:r>
                        <a:rPr lang="fr-FR" sz="1600" dirty="0">
                          <a:effectLst/>
                        </a:rPr>
                        <a:t>gestion</a:t>
                      </a:r>
                      <a:endParaRPr lang="fr-FR" sz="1200" dirty="0">
                        <a:effectLst/>
                        <a:latin typeface="Times New Roman" panose="02020603050405020304" pitchFamily="18" charset="0"/>
                        <a:ea typeface="Times New Roman" panose="02020603050405020304" pitchFamily="18" charset="0"/>
                      </a:endParaRPr>
                    </a:p>
                  </a:txBody>
                  <a:tcPr marL="28568" marR="28568" marT="0" marB="0" anchor="ctr">
                    <a:solidFill>
                      <a:schemeClr val="tx2">
                        <a:lumMod val="60000"/>
                        <a:lumOff val="40000"/>
                      </a:schemeClr>
                    </a:solidFill>
                  </a:tcPr>
                </a:tc>
                <a:tc hMerge="1">
                  <a:txBody>
                    <a:bodyPr/>
                    <a:lstStyle/>
                    <a:p>
                      <a:pPr rtl="1"/>
                      <a:endParaRPr lang="ar-TN"/>
                    </a:p>
                  </a:txBody>
                  <a:tcPr/>
                </a:tc>
                <a:tc>
                  <a:txBody>
                    <a:bodyPr/>
                    <a:lstStyle/>
                    <a:p>
                      <a:pPr algn="ctr" rtl="1">
                        <a:spcAft>
                          <a:spcPts val="0"/>
                        </a:spcAft>
                        <a:tabLst>
                          <a:tab pos="2901950" algn="l"/>
                          <a:tab pos="3441700" algn="l"/>
                        </a:tabLst>
                      </a:pPr>
                      <a:r>
                        <a:rPr lang="ar-TN" sz="1050" dirty="0">
                          <a:effectLst/>
                        </a:rPr>
                        <a:t>العدد</a:t>
                      </a:r>
                      <a:endParaRPr lang="fr-FR" sz="1200" dirty="0">
                        <a:effectLst/>
                      </a:endParaRPr>
                    </a:p>
                    <a:p>
                      <a:pPr algn="r" rtl="1">
                        <a:spcAft>
                          <a:spcPts val="0"/>
                        </a:spcAft>
                        <a:tabLst>
                          <a:tab pos="2901950" algn="l"/>
                          <a:tab pos="3441700" algn="l"/>
                        </a:tabLst>
                      </a:pPr>
                      <a:r>
                        <a:rPr lang="ar-TN" sz="1050" dirty="0">
                          <a:effectLst/>
                        </a:rPr>
                        <a:t>الأقصى</a:t>
                      </a:r>
                      <a:endParaRPr lang="fr-FR" sz="1200" dirty="0">
                        <a:effectLst/>
                        <a:latin typeface="Times New Roman" panose="02020603050405020304" pitchFamily="18" charset="0"/>
                        <a:ea typeface="Times New Roman" panose="02020603050405020304" pitchFamily="18" charset="0"/>
                      </a:endParaRPr>
                    </a:p>
                  </a:txBody>
                  <a:tcPr marL="28568" marR="28568" marT="0" marB="0" anchor="ctr">
                    <a:solidFill>
                      <a:schemeClr val="tx2">
                        <a:lumMod val="60000"/>
                        <a:lumOff val="40000"/>
                      </a:schemeClr>
                    </a:solidFill>
                  </a:tcPr>
                </a:tc>
                <a:tc gridSpan="3">
                  <a:txBody>
                    <a:bodyPr/>
                    <a:lstStyle/>
                    <a:p>
                      <a:pPr algn="ctr" rtl="1">
                        <a:spcAft>
                          <a:spcPts val="0"/>
                        </a:spcAft>
                        <a:tabLst>
                          <a:tab pos="2901950" algn="l"/>
                          <a:tab pos="3441700" algn="l"/>
                        </a:tabLst>
                      </a:pPr>
                      <a:r>
                        <a:rPr lang="ar-TN" sz="1100" dirty="0">
                          <a:effectLst/>
                        </a:rPr>
                        <a:t>   </a:t>
                      </a:r>
                      <a:r>
                        <a:rPr lang="ar-TN" sz="1600" dirty="0">
                          <a:effectLst/>
                        </a:rPr>
                        <a:t> </a:t>
                      </a:r>
                      <a:r>
                        <a:rPr lang="fr-FR" sz="1600" dirty="0" smtClean="0">
                          <a:effectLst/>
                        </a:rPr>
                        <a:t> - I </a:t>
                      </a:r>
                      <a:r>
                        <a:rPr lang="ar-TN" sz="1600" dirty="0" smtClean="0">
                          <a:effectLst/>
                        </a:rPr>
                        <a:t> </a:t>
                      </a:r>
                      <a:r>
                        <a:rPr lang="ar-TN" sz="1600" dirty="0" err="1">
                          <a:effectLst/>
                        </a:rPr>
                        <a:t>الحوكمة</a:t>
                      </a:r>
                      <a:r>
                        <a:rPr lang="ar-TN" sz="1600" dirty="0">
                          <a:effectLst/>
                        </a:rPr>
                        <a:t> </a:t>
                      </a:r>
                      <a:r>
                        <a:rPr lang="ar-TN" sz="1600" dirty="0" smtClean="0">
                          <a:effectLst/>
                        </a:rPr>
                        <a:t>  -  </a:t>
                      </a:r>
                      <a:r>
                        <a:rPr lang="fr-FR" sz="1600" dirty="0">
                          <a:effectLst/>
                        </a:rPr>
                        <a:t>Gouvernance</a:t>
                      </a:r>
                      <a:endParaRPr lang="fr-FR" sz="1200" dirty="0">
                        <a:effectLst/>
                        <a:latin typeface="Times New Roman" panose="02020603050405020304" pitchFamily="18" charset="0"/>
                        <a:ea typeface="Times New Roman" panose="02020603050405020304" pitchFamily="18" charset="0"/>
                      </a:endParaRPr>
                    </a:p>
                  </a:txBody>
                  <a:tcPr marL="28568" marR="28568" marT="0" marB="0" anchor="ctr">
                    <a:solidFill>
                      <a:schemeClr val="tx2">
                        <a:lumMod val="60000"/>
                        <a:lumOff val="40000"/>
                      </a:schemeClr>
                    </a:solidFill>
                  </a:tcPr>
                </a:tc>
                <a:tc hMerge="1">
                  <a:txBody>
                    <a:bodyPr/>
                    <a:lstStyle/>
                    <a:p>
                      <a:pPr rtl="1"/>
                      <a:endParaRPr lang="ar-TN"/>
                    </a:p>
                  </a:txBody>
                  <a:tcPr/>
                </a:tc>
                <a:tc hMerge="1">
                  <a:txBody>
                    <a:bodyPr/>
                    <a:lstStyle/>
                    <a:p>
                      <a:endParaRPr lang="fr-FR"/>
                    </a:p>
                  </a:txBody>
                  <a:tcPr/>
                </a:tc>
              </a:tr>
              <a:tr h="402541">
                <a:tc>
                  <a:txBody>
                    <a:bodyPr/>
                    <a:lstStyle/>
                    <a:p>
                      <a:pPr algn="ctr" rtl="1">
                        <a:spcBef>
                          <a:spcPts val="300"/>
                        </a:spcBef>
                        <a:spcAft>
                          <a:spcPts val="300"/>
                        </a:spcAft>
                      </a:pPr>
                      <a:r>
                        <a:rPr lang="ar-TN" sz="1500" u="sng" dirty="0">
                          <a:solidFill>
                            <a:srgbClr val="006600"/>
                          </a:solidFill>
                          <a:effectLst/>
                        </a:rPr>
                        <a:t>15</a:t>
                      </a:r>
                      <a:endParaRPr lang="fr-FR" sz="1500" dirty="0">
                        <a:solidFill>
                          <a:srgbClr val="006600"/>
                        </a:solidFill>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c gridSpan="2">
                  <a:txBody>
                    <a:bodyPr/>
                    <a:lstStyle/>
                    <a:p>
                      <a:pPr algn="r" rtl="1">
                        <a:spcBef>
                          <a:spcPts val="300"/>
                        </a:spcBef>
                        <a:spcAft>
                          <a:spcPts val="300"/>
                        </a:spcAft>
                      </a:pPr>
                      <a:r>
                        <a:rPr lang="fr-FR" sz="1500" b="1" dirty="0" smtClean="0">
                          <a:solidFill>
                            <a:srgbClr val="006600"/>
                          </a:solidFill>
                          <a:effectLst/>
                        </a:rPr>
                        <a:t>7 </a:t>
                      </a:r>
                      <a:r>
                        <a:rPr lang="ar-TN" sz="1500" b="1" dirty="0" smtClean="0">
                          <a:solidFill>
                            <a:srgbClr val="006600"/>
                          </a:solidFill>
                          <a:effectLst/>
                        </a:rPr>
                        <a:t>- </a:t>
                      </a:r>
                      <a:r>
                        <a:rPr lang="ar-TN" sz="1500" b="1" dirty="0">
                          <a:solidFill>
                            <a:srgbClr val="006600"/>
                          </a:solidFill>
                          <a:effectLst/>
                        </a:rPr>
                        <a:t>تعهد وصيانة المرافق والتجهيزات </a:t>
                      </a:r>
                      <a:endParaRPr lang="fr-FR" sz="1500" b="1" dirty="0">
                        <a:solidFill>
                          <a:srgbClr val="006600"/>
                        </a:solidFill>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c hMerge="1">
                  <a:txBody>
                    <a:bodyPr/>
                    <a:lstStyle/>
                    <a:p>
                      <a:pPr rtl="1"/>
                      <a:endParaRPr lang="ar-TN"/>
                    </a:p>
                  </a:txBody>
                  <a:tcPr/>
                </a:tc>
                <a:tc>
                  <a:txBody>
                    <a:bodyPr/>
                    <a:lstStyle/>
                    <a:p>
                      <a:pPr algn="ctr" rtl="1">
                        <a:spcBef>
                          <a:spcPts val="300"/>
                        </a:spcBef>
                        <a:spcAft>
                          <a:spcPts val="300"/>
                        </a:spcAft>
                      </a:pPr>
                      <a:r>
                        <a:rPr lang="ar-TN" sz="1500" b="1" u="sng" dirty="0">
                          <a:solidFill>
                            <a:srgbClr val="006600"/>
                          </a:solidFill>
                          <a:effectLst/>
                        </a:rPr>
                        <a:t>10</a:t>
                      </a:r>
                      <a:endParaRPr lang="fr-FR" sz="1500" b="1" dirty="0">
                        <a:solidFill>
                          <a:srgbClr val="006600"/>
                        </a:solidFill>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c gridSpan="2">
                  <a:txBody>
                    <a:bodyPr/>
                    <a:lstStyle/>
                    <a:p>
                      <a:pPr algn="r" rtl="1">
                        <a:spcBef>
                          <a:spcPts val="300"/>
                        </a:spcBef>
                        <a:spcAft>
                          <a:spcPts val="300"/>
                        </a:spcAft>
                      </a:pPr>
                      <a:r>
                        <a:rPr lang="en-US" sz="1500" dirty="0">
                          <a:solidFill>
                            <a:srgbClr val="006600"/>
                          </a:solidFill>
                          <a:effectLst/>
                        </a:rPr>
                        <a:t> </a:t>
                      </a:r>
                      <a:r>
                        <a:rPr lang="en-US" sz="1500" b="1" dirty="0" smtClean="0">
                          <a:solidFill>
                            <a:srgbClr val="006600"/>
                          </a:solidFill>
                          <a:effectLst/>
                        </a:rPr>
                        <a:t>4</a:t>
                      </a:r>
                      <a:r>
                        <a:rPr lang="fr-FR" sz="1500" b="1" baseline="0" dirty="0" smtClean="0">
                          <a:solidFill>
                            <a:srgbClr val="006600"/>
                          </a:solidFill>
                          <a:effectLst/>
                        </a:rPr>
                        <a:t> </a:t>
                      </a:r>
                      <a:r>
                        <a:rPr lang="ar-TN" sz="1500" b="1" dirty="0" smtClean="0">
                          <a:solidFill>
                            <a:srgbClr val="006600"/>
                          </a:solidFill>
                          <a:effectLst/>
                        </a:rPr>
                        <a:t> </a:t>
                      </a:r>
                      <a:r>
                        <a:rPr lang="ar-TN" sz="1500" b="1" dirty="0">
                          <a:solidFill>
                            <a:srgbClr val="006600"/>
                          </a:solidFill>
                          <a:effectLst/>
                        </a:rPr>
                        <a:t>- التصرف في الموارد البشرية </a:t>
                      </a:r>
                      <a:endParaRPr lang="fr-FR" sz="1500" b="1" dirty="0">
                        <a:solidFill>
                          <a:srgbClr val="006600"/>
                        </a:solidFill>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c hMerge="1">
                  <a:txBody>
                    <a:bodyPr/>
                    <a:lstStyle/>
                    <a:p>
                      <a:pPr rtl="1"/>
                      <a:endParaRPr lang="ar-TN"/>
                    </a:p>
                  </a:txBody>
                  <a:tcPr/>
                </a:tc>
                <a:tc>
                  <a:txBody>
                    <a:bodyPr/>
                    <a:lstStyle/>
                    <a:p>
                      <a:pPr algn="ctr" rtl="1">
                        <a:spcBef>
                          <a:spcPts val="300"/>
                        </a:spcBef>
                        <a:spcAft>
                          <a:spcPts val="300"/>
                        </a:spcAft>
                      </a:pPr>
                      <a:r>
                        <a:rPr lang="ar-TN" sz="1500" b="1" u="sng" dirty="0" smtClean="0">
                          <a:solidFill>
                            <a:srgbClr val="006600"/>
                          </a:solidFill>
                          <a:effectLst/>
                        </a:rPr>
                        <a:t>12</a:t>
                      </a:r>
                      <a:endParaRPr lang="fr-FR" sz="1500" b="1" dirty="0">
                        <a:solidFill>
                          <a:srgbClr val="006600"/>
                        </a:solidFill>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c gridSpan="3">
                  <a:txBody>
                    <a:bodyPr/>
                    <a:lstStyle/>
                    <a:p>
                      <a:pPr algn="r" rtl="1">
                        <a:spcBef>
                          <a:spcPts val="300"/>
                        </a:spcBef>
                        <a:spcAft>
                          <a:spcPts val="300"/>
                        </a:spcAft>
                      </a:pPr>
                      <a:r>
                        <a:rPr lang="ar-TN" sz="1500" b="1" dirty="0" smtClean="0">
                          <a:solidFill>
                            <a:srgbClr val="006600"/>
                          </a:solidFill>
                          <a:effectLst/>
                        </a:rPr>
                        <a:t>1 </a:t>
                      </a:r>
                      <a:r>
                        <a:rPr lang="ar-TN" sz="1500" b="1" dirty="0">
                          <a:solidFill>
                            <a:srgbClr val="006600"/>
                          </a:solidFill>
                          <a:effectLst/>
                        </a:rPr>
                        <a:t>-  المقاربة  </a:t>
                      </a:r>
                      <a:r>
                        <a:rPr lang="ar-TN" sz="1500" b="1" dirty="0" err="1">
                          <a:solidFill>
                            <a:srgbClr val="006600"/>
                          </a:solidFill>
                          <a:effectLst/>
                        </a:rPr>
                        <a:t>التشاركية</a:t>
                      </a:r>
                      <a:r>
                        <a:rPr lang="ar-TN" sz="1500" b="1" dirty="0">
                          <a:solidFill>
                            <a:srgbClr val="006600"/>
                          </a:solidFill>
                          <a:effectLst/>
                        </a:rPr>
                        <a:t> </a:t>
                      </a:r>
                      <a:endParaRPr lang="fr-FR" sz="1500" b="1" dirty="0">
                        <a:solidFill>
                          <a:srgbClr val="006600"/>
                        </a:solidFill>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c hMerge="1">
                  <a:txBody>
                    <a:bodyPr/>
                    <a:lstStyle/>
                    <a:p>
                      <a:pPr rtl="1"/>
                      <a:endParaRPr lang="ar-TN"/>
                    </a:p>
                  </a:txBody>
                  <a:tcPr/>
                </a:tc>
                <a:tc hMerge="1">
                  <a:txBody>
                    <a:bodyPr/>
                    <a:lstStyle/>
                    <a:p>
                      <a:endParaRPr lang="fr-FR"/>
                    </a:p>
                  </a:txBody>
                  <a:tcPr/>
                </a:tc>
              </a:tr>
              <a:tr h="509886">
                <a:tc>
                  <a:txBody>
                    <a:bodyPr/>
                    <a:lstStyle/>
                    <a:p>
                      <a:pPr algn="ctr" rtl="1">
                        <a:spcBef>
                          <a:spcPts val="300"/>
                        </a:spcBef>
                        <a:spcAft>
                          <a:spcPts val="300"/>
                        </a:spcAft>
                      </a:pPr>
                      <a:r>
                        <a:rPr lang="ar-TN" sz="1100" dirty="0">
                          <a:solidFill>
                            <a:schemeClr val="tx1"/>
                          </a:solidFill>
                          <a:effectLst/>
                        </a:rPr>
                        <a:t>3</a:t>
                      </a:r>
                      <a:endParaRPr lang="fr-FR" sz="1100" dirty="0">
                        <a:solidFill>
                          <a:schemeClr val="tx1"/>
                        </a:solidFill>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20000"/>
                        <a:lumOff val="80000"/>
                      </a:schemeClr>
                    </a:solidFill>
                  </a:tcPr>
                </a:tc>
                <a:tc>
                  <a:txBody>
                    <a:bodyPr/>
                    <a:lstStyle/>
                    <a:p>
                      <a:pPr algn="just" rtl="1">
                        <a:spcBef>
                          <a:spcPts val="300"/>
                        </a:spcBef>
                        <a:spcAft>
                          <a:spcPts val="300"/>
                        </a:spcAft>
                      </a:pPr>
                      <a:r>
                        <a:rPr lang="ar-TN" sz="1100" dirty="0">
                          <a:effectLst/>
                        </a:rPr>
                        <a:t>مسك دفترين لجرد المرافق والتجهيزات وتحيينه دوريا (</a:t>
                      </a:r>
                      <a:r>
                        <a:rPr lang="ar-TN" sz="1100" dirty="0" smtClean="0">
                          <a:effectLst/>
                        </a:rPr>
                        <a:t>عقارات/ </a:t>
                      </a:r>
                      <a:r>
                        <a:rPr lang="ar-TN" sz="1100" dirty="0">
                          <a:effectLst/>
                        </a:rPr>
                        <a:t>منقولات )</a:t>
                      </a:r>
                      <a:endParaRPr lang="fr-FR" sz="1100"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20000"/>
                        <a:lumOff val="80000"/>
                      </a:schemeClr>
                    </a:solidFill>
                  </a:tcPr>
                </a:tc>
                <a:tc>
                  <a:txBody>
                    <a:bodyPr/>
                    <a:lstStyle/>
                    <a:p>
                      <a:pPr algn="ctr" rtl="1">
                        <a:spcBef>
                          <a:spcPts val="300"/>
                        </a:spcBef>
                        <a:spcAft>
                          <a:spcPts val="300"/>
                        </a:spcAft>
                      </a:pPr>
                      <a:r>
                        <a:rPr lang="ar-TN" sz="1100" b="1" dirty="0">
                          <a:effectLst/>
                        </a:rPr>
                        <a:t>1.7</a:t>
                      </a:r>
                      <a:endParaRPr lang="fr-FR" sz="1100" b="1"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20000"/>
                        <a:lumOff val="80000"/>
                      </a:schemeClr>
                    </a:solidFill>
                  </a:tcPr>
                </a:tc>
                <a:tc>
                  <a:txBody>
                    <a:bodyPr/>
                    <a:lstStyle/>
                    <a:p>
                      <a:pPr algn="ctr" rtl="1">
                        <a:spcBef>
                          <a:spcPts val="300"/>
                        </a:spcBef>
                        <a:spcAft>
                          <a:spcPts val="300"/>
                        </a:spcAft>
                      </a:pPr>
                      <a:r>
                        <a:rPr lang="ar-TN" sz="1100" b="1" dirty="0">
                          <a:effectLst/>
                        </a:rPr>
                        <a:t>6</a:t>
                      </a:r>
                      <a:endParaRPr lang="fr-FR" sz="1100" b="1"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20000"/>
                        <a:lumOff val="80000"/>
                      </a:schemeClr>
                    </a:solidFill>
                  </a:tcPr>
                </a:tc>
                <a:tc>
                  <a:txBody>
                    <a:bodyPr/>
                    <a:lstStyle/>
                    <a:p>
                      <a:pPr algn="just" rtl="1">
                        <a:spcBef>
                          <a:spcPts val="300"/>
                        </a:spcBef>
                        <a:spcAft>
                          <a:spcPts val="300"/>
                        </a:spcAft>
                      </a:pPr>
                      <a:r>
                        <a:rPr lang="ar-TN" sz="1100" dirty="0">
                          <a:effectLst/>
                        </a:rPr>
                        <a:t>وضع وتنفيذ برنامج سنوي لتدعيم قدرات التصرف </a:t>
                      </a:r>
                      <a:r>
                        <a:rPr lang="en-US" sz="1100" dirty="0" smtClean="0">
                          <a:effectLst/>
                        </a:rPr>
                        <a:t>PARC</a:t>
                      </a:r>
                      <a:r>
                        <a:rPr lang="ar-TN" sz="1100" dirty="0" smtClean="0">
                          <a:effectLst/>
                        </a:rPr>
                        <a:t> تحت </a:t>
                      </a:r>
                      <a:r>
                        <a:rPr lang="ar-TN" sz="1100" dirty="0">
                          <a:effectLst/>
                        </a:rPr>
                        <a:t>رقابة البلدية</a:t>
                      </a:r>
                      <a:endParaRPr lang="fr-FR" sz="1100"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20000"/>
                        <a:lumOff val="80000"/>
                      </a:schemeClr>
                    </a:solidFill>
                  </a:tcPr>
                </a:tc>
                <a:tc>
                  <a:txBody>
                    <a:bodyPr/>
                    <a:lstStyle/>
                    <a:p>
                      <a:pPr algn="ctr" rtl="1">
                        <a:spcBef>
                          <a:spcPts val="300"/>
                        </a:spcBef>
                        <a:spcAft>
                          <a:spcPts val="300"/>
                        </a:spcAft>
                      </a:pPr>
                      <a:r>
                        <a:rPr lang="ar-TN" sz="1100" b="1" dirty="0">
                          <a:effectLst/>
                        </a:rPr>
                        <a:t>1.4</a:t>
                      </a:r>
                      <a:endParaRPr lang="fr-FR" sz="1100" b="1"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20000"/>
                        <a:lumOff val="80000"/>
                      </a:schemeClr>
                    </a:solidFill>
                  </a:tcPr>
                </a:tc>
                <a:tc>
                  <a:txBody>
                    <a:bodyPr/>
                    <a:lstStyle/>
                    <a:p>
                      <a:pPr algn="ctr" rtl="1">
                        <a:spcBef>
                          <a:spcPts val="300"/>
                        </a:spcBef>
                        <a:spcAft>
                          <a:spcPts val="300"/>
                        </a:spcAft>
                      </a:pPr>
                      <a:r>
                        <a:rPr lang="ar-TN" sz="1100" b="1" dirty="0">
                          <a:effectLst/>
                        </a:rPr>
                        <a:t>4</a:t>
                      </a:r>
                      <a:endParaRPr lang="fr-FR" sz="1100" b="1"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20000"/>
                        <a:lumOff val="80000"/>
                      </a:schemeClr>
                    </a:solidFill>
                  </a:tcPr>
                </a:tc>
                <a:tc>
                  <a:txBody>
                    <a:bodyPr/>
                    <a:lstStyle/>
                    <a:p>
                      <a:pPr marL="0" marR="0" indent="0" algn="just" defTabSz="914400" rtl="1" eaLnBrk="1" fontAlgn="auto" latinLnBrk="0" hangingPunct="1">
                        <a:lnSpc>
                          <a:spcPct val="100000"/>
                        </a:lnSpc>
                        <a:spcBef>
                          <a:spcPts val="300"/>
                        </a:spcBef>
                        <a:spcAft>
                          <a:spcPts val="300"/>
                        </a:spcAft>
                        <a:buClrTx/>
                        <a:buSzTx/>
                        <a:buFontTx/>
                        <a:buNone/>
                        <a:tabLst/>
                        <a:defRPr/>
                      </a:pPr>
                      <a:r>
                        <a:rPr lang="ar-TN" sz="1100" dirty="0" smtClean="0">
                          <a:effectLst/>
                        </a:rPr>
                        <a:t>عقد</a:t>
                      </a:r>
                      <a:r>
                        <a:rPr lang="ar-TN" sz="1100" baseline="0" dirty="0" smtClean="0">
                          <a:effectLst/>
                        </a:rPr>
                        <a:t> </a:t>
                      </a:r>
                      <a:r>
                        <a:rPr lang="ar-TN" sz="1100" dirty="0" smtClean="0">
                          <a:effectLst/>
                        </a:rPr>
                        <a:t>المجلس البلدي الجلسات التمهيدية (حسبما يقتضيه القانون الأساسي للبلديات )</a:t>
                      </a:r>
                      <a:endParaRPr lang="fr-FR" sz="1100" dirty="0" smtClean="0">
                        <a:effectLst/>
                        <a:latin typeface="Times New Roman" panose="02020603050405020304" pitchFamily="18" charset="0"/>
                        <a:ea typeface="Times New Roman" panose="02020603050405020304" pitchFamily="18" charset="0"/>
                      </a:endParaRPr>
                    </a:p>
                    <a:p>
                      <a:pPr algn="just" rtl="1">
                        <a:spcBef>
                          <a:spcPts val="300"/>
                        </a:spcBef>
                        <a:spcAft>
                          <a:spcPts val="300"/>
                        </a:spcAft>
                      </a:pPr>
                      <a:endParaRPr lang="fr-FR" sz="1100"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20000"/>
                        <a:lumOff val="80000"/>
                      </a:schemeClr>
                    </a:solidFill>
                  </a:tcPr>
                </a:tc>
                <a:tc gridSpan="2">
                  <a:txBody>
                    <a:bodyPr/>
                    <a:lstStyle/>
                    <a:p>
                      <a:pPr algn="ctr" rtl="1">
                        <a:spcBef>
                          <a:spcPts val="300"/>
                        </a:spcBef>
                        <a:spcAft>
                          <a:spcPts val="300"/>
                        </a:spcAft>
                      </a:pPr>
                      <a:r>
                        <a:rPr lang="ar-TN" sz="800" b="1" dirty="0">
                          <a:effectLst/>
                        </a:rPr>
                        <a:t>1.1</a:t>
                      </a:r>
                      <a:endParaRPr lang="fr-FR" sz="800" b="1"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20000"/>
                        <a:lumOff val="80000"/>
                      </a:schemeClr>
                    </a:solidFill>
                  </a:tcPr>
                </a:tc>
                <a:tc hMerge="1">
                  <a:txBody>
                    <a:bodyPr/>
                    <a:lstStyle/>
                    <a:p>
                      <a:pPr algn="ctr" rtl="1">
                        <a:spcBef>
                          <a:spcPts val="300"/>
                        </a:spcBef>
                        <a:spcAft>
                          <a:spcPts val="300"/>
                        </a:spcAft>
                      </a:pPr>
                      <a:endParaRPr lang="fr-FR" sz="800" b="1"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20000"/>
                        <a:lumOff val="80000"/>
                      </a:schemeClr>
                    </a:solidFill>
                  </a:tcPr>
                </a:tc>
              </a:tr>
              <a:tr h="737992">
                <a:tc>
                  <a:txBody>
                    <a:bodyPr/>
                    <a:lstStyle/>
                    <a:p>
                      <a:pPr algn="ctr" rtl="1">
                        <a:spcBef>
                          <a:spcPts val="300"/>
                        </a:spcBef>
                        <a:spcAft>
                          <a:spcPts val="300"/>
                        </a:spcAft>
                      </a:pPr>
                      <a:r>
                        <a:rPr lang="ar-TN" sz="1100" dirty="0">
                          <a:solidFill>
                            <a:schemeClr val="tx1"/>
                          </a:solidFill>
                          <a:effectLst/>
                        </a:rPr>
                        <a:t>6</a:t>
                      </a:r>
                      <a:endParaRPr lang="fr-FR" sz="1100" dirty="0">
                        <a:solidFill>
                          <a:schemeClr val="tx1"/>
                        </a:solidFill>
                        <a:effectLst/>
                      </a:endParaRPr>
                    </a:p>
                    <a:p>
                      <a:pPr algn="ctr" rtl="1">
                        <a:spcBef>
                          <a:spcPts val="300"/>
                        </a:spcBef>
                        <a:spcAft>
                          <a:spcPts val="300"/>
                        </a:spcAft>
                      </a:pPr>
                      <a:r>
                        <a:rPr lang="fr-FR" sz="1100" dirty="0">
                          <a:solidFill>
                            <a:schemeClr val="tx1"/>
                          </a:solidFill>
                          <a:effectLst/>
                        </a:rPr>
                        <a:t> </a:t>
                      </a:r>
                      <a:endParaRPr lang="fr-FR" sz="1100" dirty="0">
                        <a:solidFill>
                          <a:schemeClr val="tx1"/>
                        </a:solidFill>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c>
                  <a:txBody>
                    <a:bodyPr/>
                    <a:lstStyle/>
                    <a:p>
                      <a:pPr algn="just" rtl="1">
                        <a:spcBef>
                          <a:spcPts val="300"/>
                        </a:spcBef>
                        <a:spcAft>
                          <a:spcPts val="300"/>
                        </a:spcAft>
                      </a:pPr>
                      <a:r>
                        <a:rPr lang="ar-TN" sz="1100" dirty="0">
                          <a:effectLst/>
                        </a:rPr>
                        <a:t>الإعتمادات المخصصة لتعهد وصيانة المرافق والتجهيزات للعنوانين الأول والثاني مقارنة بميزانية العنوان الثاني </a:t>
                      </a:r>
                      <a:r>
                        <a:rPr lang="ar-TN" sz="1100" dirty="0" smtClean="0">
                          <a:effectLst/>
                        </a:rPr>
                        <a:t>)( القسم السادس)  </a:t>
                      </a:r>
                      <a:endParaRPr lang="fr-FR" sz="1100"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c>
                  <a:txBody>
                    <a:bodyPr/>
                    <a:lstStyle/>
                    <a:p>
                      <a:pPr algn="ctr" rtl="1">
                        <a:spcBef>
                          <a:spcPts val="300"/>
                        </a:spcBef>
                        <a:spcAft>
                          <a:spcPts val="300"/>
                        </a:spcAft>
                      </a:pPr>
                      <a:r>
                        <a:rPr lang="ar-TN" sz="1100" b="1" dirty="0">
                          <a:effectLst/>
                        </a:rPr>
                        <a:t>2.7</a:t>
                      </a:r>
                      <a:endParaRPr lang="fr-FR" sz="1100" b="1"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c>
                  <a:txBody>
                    <a:bodyPr/>
                    <a:lstStyle/>
                    <a:p>
                      <a:pPr algn="ctr" rtl="1">
                        <a:spcBef>
                          <a:spcPts val="300"/>
                        </a:spcBef>
                        <a:spcAft>
                          <a:spcPts val="300"/>
                        </a:spcAft>
                      </a:pPr>
                      <a:r>
                        <a:rPr lang="ar-TN" sz="1100" b="1" dirty="0">
                          <a:effectLst/>
                        </a:rPr>
                        <a:t>4</a:t>
                      </a:r>
                      <a:endParaRPr lang="fr-FR" sz="1100" b="1"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c>
                  <a:txBody>
                    <a:bodyPr/>
                    <a:lstStyle/>
                    <a:p>
                      <a:pPr algn="just" rtl="1">
                        <a:spcBef>
                          <a:spcPts val="300"/>
                        </a:spcBef>
                        <a:spcAft>
                          <a:spcPts val="300"/>
                        </a:spcAft>
                      </a:pPr>
                      <a:r>
                        <a:rPr lang="en-US" sz="1100" dirty="0">
                          <a:effectLst/>
                        </a:rPr>
                        <a:t> </a:t>
                      </a:r>
                      <a:r>
                        <a:rPr lang="ar-TN" sz="1100" dirty="0">
                          <a:effectLst/>
                        </a:rPr>
                        <a:t>القرارت </a:t>
                      </a:r>
                      <a:r>
                        <a:rPr lang="ar-TN" sz="1100" dirty="0" smtClean="0">
                          <a:effectLst/>
                        </a:rPr>
                        <a:t>والمذكرات الإدارية </a:t>
                      </a:r>
                      <a:r>
                        <a:rPr lang="ar-TN" sz="1100" dirty="0">
                          <a:effectLst/>
                        </a:rPr>
                        <a:t>لتوظيف الأعوان</a:t>
                      </a:r>
                      <a:r>
                        <a:rPr lang="en-US" sz="1100" dirty="0">
                          <a:effectLst/>
                        </a:rPr>
                        <a:t>les fiches </a:t>
                      </a:r>
                      <a:r>
                        <a:rPr lang="fr-FR" sz="1100" dirty="0" smtClean="0">
                          <a:effectLst/>
                        </a:rPr>
                        <a:t>de </a:t>
                      </a:r>
                      <a:r>
                        <a:rPr lang="en-US" sz="1100" dirty="0" smtClean="0">
                          <a:effectLst/>
                        </a:rPr>
                        <a:t>fonctions  </a:t>
                      </a:r>
                      <a:r>
                        <a:rPr lang="ar-TN" sz="1100" dirty="0" smtClean="0">
                          <a:effectLst/>
                        </a:rPr>
                        <a:t> وتحيينها  </a:t>
                      </a:r>
                      <a:r>
                        <a:rPr lang="ar-TN" sz="1100" dirty="0">
                          <a:effectLst/>
                        </a:rPr>
                        <a:t>دوريا  </a:t>
                      </a:r>
                      <a:endParaRPr lang="fr-FR" sz="1100"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c>
                  <a:txBody>
                    <a:bodyPr/>
                    <a:lstStyle/>
                    <a:p>
                      <a:pPr algn="ctr" rtl="1">
                        <a:spcBef>
                          <a:spcPts val="300"/>
                        </a:spcBef>
                        <a:spcAft>
                          <a:spcPts val="300"/>
                        </a:spcAft>
                      </a:pPr>
                      <a:r>
                        <a:rPr lang="ar-TN" sz="1100" b="1" dirty="0">
                          <a:effectLst/>
                        </a:rPr>
                        <a:t>2.4</a:t>
                      </a:r>
                      <a:endParaRPr lang="fr-FR" sz="1100" b="1"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c>
                  <a:txBody>
                    <a:bodyPr/>
                    <a:lstStyle/>
                    <a:p>
                      <a:pPr algn="ctr" rtl="1">
                        <a:spcBef>
                          <a:spcPts val="300"/>
                        </a:spcBef>
                        <a:spcAft>
                          <a:spcPts val="300"/>
                        </a:spcAft>
                      </a:pPr>
                      <a:r>
                        <a:rPr lang="ar-TN" sz="1100" b="1" dirty="0">
                          <a:effectLst/>
                        </a:rPr>
                        <a:t> </a:t>
                      </a:r>
                      <a:endParaRPr lang="fr-FR" sz="1100" b="1" dirty="0">
                        <a:effectLst/>
                      </a:endParaRPr>
                    </a:p>
                    <a:p>
                      <a:pPr algn="ctr" rtl="1">
                        <a:spcBef>
                          <a:spcPts val="300"/>
                        </a:spcBef>
                        <a:spcAft>
                          <a:spcPts val="300"/>
                        </a:spcAft>
                      </a:pPr>
                      <a:r>
                        <a:rPr lang="ar-TN" sz="1100" b="1" dirty="0">
                          <a:effectLst/>
                        </a:rPr>
                        <a:t>4</a:t>
                      </a:r>
                      <a:endParaRPr lang="fr-FR" sz="1100" b="1"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c>
                  <a:txBody>
                    <a:bodyPr/>
                    <a:lstStyle/>
                    <a:p>
                      <a:pPr marL="0" marR="0" indent="0" algn="just" defTabSz="914400" rtl="1" eaLnBrk="1" fontAlgn="auto" latinLnBrk="0" hangingPunct="1">
                        <a:lnSpc>
                          <a:spcPct val="100000"/>
                        </a:lnSpc>
                        <a:spcBef>
                          <a:spcPts val="300"/>
                        </a:spcBef>
                        <a:spcAft>
                          <a:spcPts val="300"/>
                        </a:spcAft>
                        <a:buClrTx/>
                        <a:buSzTx/>
                        <a:buFontTx/>
                        <a:buNone/>
                        <a:tabLst/>
                        <a:defRPr/>
                      </a:pPr>
                      <a:r>
                        <a:rPr lang="ar-TN" sz="1100" dirty="0" smtClean="0">
                          <a:effectLst/>
                        </a:rPr>
                        <a:t>عقد المجلس البلدي لأربعة (4) دورات عادية في السنة (حسبما يقتضيه القانون الأساسي للبلديات ) </a:t>
                      </a:r>
                      <a:endParaRPr lang="fr-FR" sz="1100" dirty="0" smtClean="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c gridSpan="2">
                  <a:txBody>
                    <a:bodyPr/>
                    <a:lstStyle/>
                    <a:p>
                      <a:pPr algn="ctr" rtl="1">
                        <a:spcBef>
                          <a:spcPts val="300"/>
                        </a:spcBef>
                        <a:spcAft>
                          <a:spcPts val="300"/>
                        </a:spcAft>
                      </a:pPr>
                      <a:r>
                        <a:rPr lang="ar-TN" sz="1100" b="1" dirty="0">
                          <a:effectLst/>
                        </a:rPr>
                        <a:t>2.1</a:t>
                      </a:r>
                      <a:endParaRPr lang="fr-FR" sz="1100" b="1"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c hMerge="1">
                  <a:txBody>
                    <a:bodyPr/>
                    <a:lstStyle/>
                    <a:p>
                      <a:pPr algn="ctr" rtl="1">
                        <a:spcBef>
                          <a:spcPts val="300"/>
                        </a:spcBef>
                        <a:spcAft>
                          <a:spcPts val="300"/>
                        </a:spcAft>
                      </a:pPr>
                      <a:endParaRPr lang="fr-FR" sz="800" b="1"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r>
              <a:tr h="201271">
                <a:tc rowSpan="2">
                  <a:txBody>
                    <a:bodyPr/>
                    <a:lstStyle/>
                    <a:p>
                      <a:pPr algn="ctr" rtl="1">
                        <a:spcBef>
                          <a:spcPts val="300"/>
                        </a:spcBef>
                        <a:spcAft>
                          <a:spcPts val="300"/>
                        </a:spcAft>
                      </a:pPr>
                      <a:r>
                        <a:rPr lang="ar-TN" sz="1100" dirty="0">
                          <a:solidFill>
                            <a:schemeClr val="tx1"/>
                          </a:solidFill>
                          <a:effectLst/>
                        </a:rPr>
                        <a:t>6</a:t>
                      </a:r>
                      <a:endParaRPr lang="fr-FR" sz="1100" dirty="0">
                        <a:solidFill>
                          <a:schemeClr val="tx1"/>
                        </a:solidFill>
                        <a:effectLst/>
                      </a:endParaRPr>
                    </a:p>
                    <a:p>
                      <a:pPr algn="ctr" rtl="1">
                        <a:spcBef>
                          <a:spcPts val="300"/>
                        </a:spcBef>
                        <a:spcAft>
                          <a:spcPts val="300"/>
                        </a:spcAft>
                      </a:pPr>
                      <a:r>
                        <a:rPr lang="fr-FR" sz="1100" dirty="0">
                          <a:solidFill>
                            <a:schemeClr val="tx1"/>
                          </a:solidFill>
                          <a:effectLst/>
                        </a:rPr>
                        <a:t> </a:t>
                      </a:r>
                      <a:endParaRPr lang="fr-FR" sz="1100" dirty="0">
                        <a:solidFill>
                          <a:schemeClr val="tx1"/>
                        </a:solidFill>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20000"/>
                        <a:lumOff val="80000"/>
                      </a:schemeClr>
                    </a:solidFill>
                  </a:tcPr>
                </a:tc>
                <a:tc rowSpan="2">
                  <a:txBody>
                    <a:bodyPr/>
                    <a:lstStyle/>
                    <a:p>
                      <a:pPr algn="just" rtl="1">
                        <a:spcBef>
                          <a:spcPts val="300"/>
                        </a:spcBef>
                        <a:spcAft>
                          <a:spcPts val="300"/>
                        </a:spcAft>
                      </a:pPr>
                      <a:r>
                        <a:rPr lang="ar-TN" sz="1100" dirty="0">
                          <a:effectLst/>
                        </a:rPr>
                        <a:t>المصاريف المنجزة بعنوان تعهد وصيانة المرافق والتجهيزات للعنوانين الأول والثاني مقارنة بمصاريف العنوان </a:t>
                      </a:r>
                      <a:r>
                        <a:rPr lang="ar-TN" sz="1100" dirty="0" smtClean="0">
                          <a:effectLst/>
                        </a:rPr>
                        <a:t>الثاني (</a:t>
                      </a:r>
                      <a:r>
                        <a:rPr lang="ar-TN" sz="1100" dirty="0" err="1" smtClean="0">
                          <a:effectLst/>
                        </a:rPr>
                        <a:t>الإستثمارات</a:t>
                      </a:r>
                      <a:r>
                        <a:rPr lang="ar-TN" sz="1100" dirty="0" smtClean="0">
                          <a:effectLst/>
                        </a:rPr>
                        <a:t> المباشرة)( </a:t>
                      </a:r>
                      <a:r>
                        <a:rPr lang="ar-TN" sz="1100" dirty="0">
                          <a:effectLst/>
                        </a:rPr>
                        <a:t>... </a:t>
                      </a:r>
                      <a:r>
                        <a:rPr lang="en-US" sz="1100" dirty="0">
                          <a:effectLst/>
                        </a:rPr>
                        <a:t>%</a:t>
                      </a:r>
                      <a:r>
                        <a:rPr lang="ar-TN" sz="1100" dirty="0">
                          <a:effectLst/>
                        </a:rPr>
                        <a:t>)</a:t>
                      </a:r>
                      <a:endParaRPr lang="fr-FR" sz="1200"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20000"/>
                        <a:lumOff val="80000"/>
                      </a:schemeClr>
                    </a:solidFill>
                  </a:tcPr>
                </a:tc>
                <a:tc rowSpan="2">
                  <a:txBody>
                    <a:bodyPr/>
                    <a:lstStyle/>
                    <a:p>
                      <a:pPr algn="ctr" rtl="1">
                        <a:spcBef>
                          <a:spcPts val="300"/>
                        </a:spcBef>
                        <a:spcAft>
                          <a:spcPts val="300"/>
                        </a:spcAft>
                      </a:pPr>
                      <a:r>
                        <a:rPr lang="ar-TN" sz="800" b="1" dirty="0">
                          <a:effectLst/>
                        </a:rPr>
                        <a:t>3.7</a:t>
                      </a:r>
                      <a:endParaRPr lang="fr-FR" sz="800" b="1"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20000"/>
                        <a:lumOff val="80000"/>
                      </a:schemeClr>
                    </a:solidFill>
                  </a:tcPr>
                </a:tc>
                <a:tc>
                  <a:txBody>
                    <a:bodyPr/>
                    <a:lstStyle/>
                    <a:p>
                      <a:pPr algn="ctr" rtl="1">
                        <a:spcBef>
                          <a:spcPts val="300"/>
                        </a:spcBef>
                        <a:spcAft>
                          <a:spcPts val="300"/>
                        </a:spcAft>
                      </a:pPr>
                      <a:r>
                        <a:rPr lang="ar-TN" sz="1500" b="1" u="sng" dirty="0" smtClean="0">
                          <a:solidFill>
                            <a:srgbClr val="006600"/>
                          </a:solidFill>
                          <a:effectLst/>
                        </a:rPr>
                        <a:t>10</a:t>
                      </a:r>
                      <a:endParaRPr lang="fr-FR" sz="1500" b="1" dirty="0">
                        <a:solidFill>
                          <a:srgbClr val="006600"/>
                        </a:solidFill>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20000"/>
                        <a:lumOff val="80000"/>
                      </a:schemeClr>
                    </a:solidFill>
                  </a:tcPr>
                </a:tc>
                <a:tc gridSpan="2">
                  <a:txBody>
                    <a:bodyPr/>
                    <a:lstStyle/>
                    <a:p>
                      <a:pPr algn="r" rtl="1">
                        <a:spcBef>
                          <a:spcPts val="300"/>
                        </a:spcBef>
                        <a:spcAft>
                          <a:spcPts val="300"/>
                        </a:spcAft>
                      </a:pPr>
                      <a:r>
                        <a:rPr lang="en-US" sz="1500" b="1" dirty="0">
                          <a:solidFill>
                            <a:srgbClr val="006600"/>
                          </a:solidFill>
                          <a:effectLst/>
                        </a:rPr>
                        <a:t>  </a:t>
                      </a:r>
                      <a:r>
                        <a:rPr lang="fr-FR" sz="1500" b="1" dirty="0" smtClean="0">
                          <a:solidFill>
                            <a:srgbClr val="006600"/>
                          </a:solidFill>
                          <a:effectLst/>
                        </a:rPr>
                        <a:t>5 </a:t>
                      </a:r>
                      <a:r>
                        <a:rPr lang="ar-TN" sz="1500" b="1" dirty="0" smtClean="0">
                          <a:solidFill>
                            <a:srgbClr val="006600"/>
                          </a:solidFill>
                          <a:effectLst/>
                        </a:rPr>
                        <a:t>- </a:t>
                      </a:r>
                      <a:r>
                        <a:rPr lang="ar-TN" sz="1500" b="1" dirty="0">
                          <a:solidFill>
                            <a:srgbClr val="006600"/>
                          </a:solidFill>
                          <a:effectLst/>
                        </a:rPr>
                        <a:t>التصرف في الموارد المالية</a:t>
                      </a:r>
                      <a:endParaRPr lang="fr-FR" sz="1500" b="1" dirty="0">
                        <a:solidFill>
                          <a:srgbClr val="006600"/>
                        </a:solidFill>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20000"/>
                        <a:lumOff val="80000"/>
                      </a:schemeClr>
                    </a:solidFill>
                  </a:tcPr>
                </a:tc>
                <a:tc hMerge="1">
                  <a:txBody>
                    <a:bodyPr/>
                    <a:lstStyle/>
                    <a:p>
                      <a:pPr rtl="1"/>
                      <a:endParaRPr lang="ar-TN"/>
                    </a:p>
                  </a:txBody>
                  <a:tcPr/>
                </a:tc>
                <a:tc rowSpan="2">
                  <a:txBody>
                    <a:bodyPr/>
                    <a:lstStyle/>
                    <a:p>
                      <a:pPr algn="ctr" rtl="1">
                        <a:spcBef>
                          <a:spcPts val="300"/>
                        </a:spcBef>
                        <a:spcAft>
                          <a:spcPts val="300"/>
                        </a:spcAft>
                      </a:pPr>
                      <a:r>
                        <a:rPr lang="ar-TN" sz="1100" b="1" dirty="0">
                          <a:effectLst/>
                        </a:rPr>
                        <a:t> </a:t>
                      </a:r>
                      <a:endParaRPr lang="fr-FR" sz="1100" b="1" dirty="0">
                        <a:effectLst/>
                      </a:endParaRPr>
                    </a:p>
                    <a:p>
                      <a:pPr algn="ctr" rtl="1">
                        <a:spcBef>
                          <a:spcPts val="300"/>
                        </a:spcBef>
                        <a:spcAft>
                          <a:spcPts val="300"/>
                        </a:spcAft>
                      </a:pPr>
                      <a:r>
                        <a:rPr lang="ar-TN" sz="1100" b="1" dirty="0">
                          <a:effectLst/>
                        </a:rPr>
                        <a:t>4</a:t>
                      </a:r>
                      <a:endParaRPr lang="fr-FR" sz="1100" b="1"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20000"/>
                        <a:lumOff val="80000"/>
                      </a:schemeClr>
                    </a:solidFill>
                  </a:tcPr>
                </a:tc>
                <a:tc rowSpan="2">
                  <a:txBody>
                    <a:bodyPr/>
                    <a:lstStyle/>
                    <a:p>
                      <a:pPr algn="just" rtl="1">
                        <a:spcBef>
                          <a:spcPts val="300"/>
                        </a:spcBef>
                        <a:spcAft>
                          <a:spcPts val="300"/>
                        </a:spcAft>
                      </a:pPr>
                      <a:r>
                        <a:rPr lang="ar-TN" sz="1200" dirty="0" smtClean="0">
                          <a:effectLst/>
                        </a:rPr>
                        <a:t>مبادرة </a:t>
                      </a:r>
                      <a:r>
                        <a:rPr lang="ar-TN" sz="1200" dirty="0">
                          <a:effectLst/>
                        </a:rPr>
                        <a:t>البلدية </a:t>
                      </a:r>
                      <a:r>
                        <a:rPr lang="ar-TN" sz="1200" dirty="0" smtClean="0">
                          <a:effectLst/>
                        </a:rPr>
                        <a:t>باتخاذ </a:t>
                      </a:r>
                      <a:r>
                        <a:rPr lang="ar-TN" sz="1200" dirty="0">
                          <a:effectLst/>
                        </a:rPr>
                        <a:t>إجراءات إضافية </a:t>
                      </a:r>
                      <a:r>
                        <a:rPr lang="ar-TN" sz="1200" dirty="0" smtClean="0">
                          <a:effectLst/>
                        </a:rPr>
                        <a:t>تعكس </a:t>
                      </a:r>
                      <a:r>
                        <a:rPr lang="ar-TN" sz="1200" dirty="0">
                          <a:effectLst/>
                        </a:rPr>
                        <a:t>تطبيق المقاربة التشاركية : إستشارة </a:t>
                      </a:r>
                      <a:r>
                        <a:rPr lang="ar-TN" sz="1200" dirty="0" smtClean="0">
                          <a:effectLst/>
                        </a:rPr>
                        <a:t>المتساكنين، </a:t>
                      </a:r>
                      <a:r>
                        <a:rPr lang="ar-TN" sz="1200" dirty="0">
                          <a:effectLst/>
                        </a:rPr>
                        <a:t>القرار المشترك    </a:t>
                      </a:r>
                      <a:endParaRPr lang="fr-FR" sz="1200"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20000"/>
                        <a:lumOff val="80000"/>
                      </a:schemeClr>
                    </a:solidFill>
                  </a:tcPr>
                </a:tc>
                <a:tc rowSpan="2" gridSpan="2">
                  <a:txBody>
                    <a:bodyPr/>
                    <a:lstStyle/>
                    <a:p>
                      <a:pPr algn="ctr" rtl="1">
                        <a:spcBef>
                          <a:spcPts val="300"/>
                        </a:spcBef>
                        <a:spcAft>
                          <a:spcPts val="300"/>
                        </a:spcAft>
                      </a:pPr>
                      <a:r>
                        <a:rPr lang="ar-TN" sz="800" b="1" dirty="0">
                          <a:effectLst/>
                        </a:rPr>
                        <a:t>3.1</a:t>
                      </a:r>
                      <a:endParaRPr lang="fr-FR" sz="800" b="1"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20000"/>
                        <a:lumOff val="80000"/>
                      </a:schemeClr>
                    </a:solidFill>
                  </a:tcPr>
                </a:tc>
                <a:tc rowSpan="2" hMerge="1">
                  <a:txBody>
                    <a:bodyPr/>
                    <a:lstStyle/>
                    <a:p>
                      <a:pPr algn="ctr" rtl="1">
                        <a:spcBef>
                          <a:spcPts val="300"/>
                        </a:spcBef>
                        <a:spcAft>
                          <a:spcPts val="300"/>
                        </a:spcAft>
                      </a:pPr>
                      <a:endParaRPr lang="fr-FR" sz="800" b="1"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20000"/>
                        <a:lumOff val="80000"/>
                      </a:schemeClr>
                    </a:solidFill>
                  </a:tcPr>
                </a:tc>
              </a:tr>
              <a:tr h="536722">
                <a:tc vMerge="1">
                  <a:txBody>
                    <a:bodyPr/>
                    <a:lstStyle/>
                    <a:p>
                      <a:endParaRPr lang="fr-FR"/>
                    </a:p>
                  </a:txBody>
                  <a:tcPr/>
                </a:tc>
                <a:tc vMerge="1">
                  <a:txBody>
                    <a:bodyPr/>
                    <a:lstStyle/>
                    <a:p>
                      <a:endParaRPr lang="fr-FR"/>
                    </a:p>
                  </a:txBody>
                  <a:tcPr/>
                </a:tc>
                <a:tc vMerge="1">
                  <a:txBody>
                    <a:bodyPr/>
                    <a:lstStyle/>
                    <a:p>
                      <a:pPr rtl="1"/>
                      <a:endParaRPr lang="ar-TN"/>
                    </a:p>
                  </a:txBody>
                  <a:tcPr/>
                </a:tc>
                <a:tc>
                  <a:txBody>
                    <a:bodyPr/>
                    <a:lstStyle/>
                    <a:p>
                      <a:pPr algn="ctr" rtl="1">
                        <a:spcBef>
                          <a:spcPts val="300"/>
                        </a:spcBef>
                        <a:spcAft>
                          <a:spcPts val="300"/>
                        </a:spcAft>
                      </a:pPr>
                      <a:r>
                        <a:rPr lang="ar-TN" sz="1100" b="1" dirty="0">
                          <a:effectLst/>
                        </a:rPr>
                        <a:t>4</a:t>
                      </a:r>
                      <a:endParaRPr lang="fr-FR" sz="1100" b="1"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20000"/>
                        <a:lumOff val="80000"/>
                      </a:schemeClr>
                    </a:solidFill>
                  </a:tcPr>
                </a:tc>
                <a:tc>
                  <a:txBody>
                    <a:bodyPr/>
                    <a:lstStyle/>
                    <a:p>
                      <a:pPr algn="r" rtl="1"/>
                      <a:r>
                        <a:rPr lang="ar-TN" sz="1100" kern="1200" baseline="0" dirty="0" smtClean="0">
                          <a:solidFill>
                            <a:schemeClr val="dk1"/>
                          </a:solidFill>
                          <a:latin typeface="+mn-lt"/>
                          <a:ea typeface="+mn-ea"/>
                          <a:cs typeface="+mn-cs"/>
                        </a:rPr>
                        <a:t>نسبة إنجاز نفقات العنوان الأول من الميزانية ( باعتبار الفترة التكميلية) مقارنة بالتقديرات النهائية ( المنجز / التقديرات النهائية )</a:t>
                      </a:r>
                      <a:endParaRPr lang="fr-FR" sz="1100"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20000"/>
                        <a:lumOff val="80000"/>
                      </a:schemeClr>
                    </a:solidFill>
                  </a:tcPr>
                </a:tc>
                <a:tc>
                  <a:txBody>
                    <a:bodyPr/>
                    <a:lstStyle/>
                    <a:p>
                      <a:pPr algn="ctr" rtl="1">
                        <a:spcBef>
                          <a:spcPts val="300"/>
                        </a:spcBef>
                        <a:spcAft>
                          <a:spcPts val="300"/>
                        </a:spcAft>
                      </a:pPr>
                      <a:r>
                        <a:rPr lang="ar-TN" sz="800" b="1" dirty="0">
                          <a:effectLst/>
                        </a:rPr>
                        <a:t>1.5</a:t>
                      </a:r>
                      <a:endParaRPr lang="fr-FR" sz="800" b="1"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20000"/>
                        <a:lumOff val="80000"/>
                      </a:schemeClr>
                    </a:solidFill>
                  </a:tcPr>
                </a:tc>
                <a:tc vMerge="1">
                  <a:txBody>
                    <a:bodyPr/>
                    <a:lstStyle/>
                    <a:p>
                      <a:endParaRPr lang="fr-FR"/>
                    </a:p>
                  </a:txBody>
                  <a:tcPr/>
                </a:tc>
                <a:tc vMerge="1">
                  <a:txBody>
                    <a:bodyPr/>
                    <a:lstStyle/>
                    <a:p>
                      <a:endParaRPr lang="fr-FR"/>
                    </a:p>
                  </a:txBody>
                  <a:tcPr/>
                </a:tc>
                <a:tc gridSpan="2" vMerge="1">
                  <a:txBody>
                    <a:bodyPr/>
                    <a:lstStyle/>
                    <a:p>
                      <a:pPr rtl="1"/>
                      <a:endParaRPr lang="ar-TN"/>
                    </a:p>
                  </a:txBody>
                  <a:tcPr/>
                </a:tc>
                <a:tc hMerge="1" vMerge="1">
                  <a:txBody>
                    <a:bodyPr/>
                    <a:lstStyle/>
                    <a:p>
                      <a:endParaRPr lang="fr-FR"/>
                    </a:p>
                  </a:txBody>
                  <a:tcPr/>
                </a:tc>
              </a:tr>
              <a:tr h="201271">
                <a:tc>
                  <a:txBody>
                    <a:bodyPr/>
                    <a:lstStyle/>
                    <a:p>
                      <a:pPr algn="ctr" rtl="1">
                        <a:spcBef>
                          <a:spcPts val="300"/>
                        </a:spcBef>
                        <a:spcAft>
                          <a:spcPts val="300"/>
                        </a:spcAft>
                      </a:pPr>
                      <a:r>
                        <a:rPr lang="en-US" sz="1500" u="sng" dirty="0">
                          <a:solidFill>
                            <a:srgbClr val="006600"/>
                          </a:solidFill>
                          <a:effectLst/>
                        </a:rPr>
                        <a:t>10</a:t>
                      </a:r>
                      <a:endParaRPr lang="fr-FR" sz="1500" dirty="0">
                        <a:solidFill>
                          <a:srgbClr val="006600"/>
                        </a:solidFill>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c gridSpan="2">
                  <a:txBody>
                    <a:bodyPr/>
                    <a:lstStyle/>
                    <a:p>
                      <a:pPr algn="r" rtl="1">
                        <a:spcBef>
                          <a:spcPts val="300"/>
                        </a:spcBef>
                        <a:spcAft>
                          <a:spcPts val="300"/>
                        </a:spcAft>
                      </a:pPr>
                      <a:r>
                        <a:rPr lang="fr-FR" sz="1500" b="1" dirty="0" smtClean="0">
                          <a:solidFill>
                            <a:srgbClr val="006600"/>
                          </a:solidFill>
                          <a:effectLst/>
                        </a:rPr>
                        <a:t>8</a:t>
                      </a:r>
                      <a:r>
                        <a:rPr lang="ar-TN" sz="1500" b="1" dirty="0" smtClean="0">
                          <a:solidFill>
                            <a:srgbClr val="006600"/>
                          </a:solidFill>
                          <a:effectLst/>
                        </a:rPr>
                        <a:t> - تطهير </a:t>
                      </a:r>
                      <a:r>
                        <a:rPr lang="ar-TN" sz="1500" b="1" dirty="0">
                          <a:solidFill>
                            <a:srgbClr val="006600"/>
                          </a:solidFill>
                          <a:effectLst/>
                        </a:rPr>
                        <a:t>الديون </a:t>
                      </a:r>
                      <a:endParaRPr lang="fr-FR" sz="1500" b="1" dirty="0">
                        <a:solidFill>
                          <a:srgbClr val="006600"/>
                        </a:solidFill>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c hMerge="1">
                  <a:txBody>
                    <a:bodyPr/>
                    <a:lstStyle/>
                    <a:p>
                      <a:pPr rtl="1"/>
                      <a:endParaRPr lang="ar-TN"/>
                    </a:p>
                  </a:txBody>
                  <a:tcPr/>
                </a:tc>
                <a:tc rowSpan="2">
                  <a:txBody>
                    <a:bodyPr/>
                    <a:lstStyle/>
                    <a:p>
                      <a:pPr algn="ctr" rtl="1">
                        <a:spcBef>
                          <a:spcPts val="300"/>
                        </a:spcBef>
                        <a:spcAft>
                          <a:spcPts val="300"/>
                        </a:spcAft>
                      </a:pPr>
                      <a:r>
                        <a:rPr lang="ar-TN" sz="1100" b="1" dirty="0">
                          <a:effectLst/>
                        </a:rPr>
                        <a:t>6</a:t>
                      </a:r>
                      <a:endParaRPr lang="fr-FR" sz="1100" b="1"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c rowSpan="2">
                  <a:txBody>
                    <a:bodyPr/>
                    <a:lstStyle/>
                    <a:p>
                      <a:pPr algn="just" rtl="1">
                        <a:spcBef>
                          <a:spcPts val="300"/>
                        </a:spcBef>
                        <a:spcAft>
                          <a:spcPts val="300"/>
                        </a:spcAft>
                      </a:pPr>
                      <a:r>
                        <a:rPr lang="ar-TN" sz="1100" dirty="0">
                          <a:effectLst/>
                        </a:rPr>
                        <a:t>نسبة الإنجاز المالي لبرنامج الإستثمار السنوي </a:t>
                      </a:r>
                      <a:r>
                        <a:rPr lang="en-US" sz="1100" dirty="0">
                          <a:effectLst/>
                        </a:rPr>
                        <a:t>PAI</a:t>
                      </a:r>
                      <a:r>
                        <a:rPr lang="ar-TN" sz="1100" dirty="0">
                          <a:effectLst/>
                        </a:rPr>
                        <a:t> ( </a:t>
                      </a:r>
                      <a:r>
                        <a:rPr lang="fr-FR" sz="1100" dirty="0">
                          <a:effectLst/>
                        </a:rPr>
                        <a:t>%</a:t>
                      </a:r>
                      <a:r>
                        <a:rPr lang="ar-TN" sz="1100" dirty="0">
                          <a:effectLst/>
                        </a:rPr>
                        <a:t> ) مقارنة بالميزانية : (نفقات التنمية المنجزة (الجزء الثالث) مقارنة بالتقديرات .</a:t>
                      </a:r>
                      <a:endParaRPr lang="fr-FR" sz="1200"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c rowSpan="2">
                  <a:txBody>
                    <a:bodyPr/>
                    <a:lstStyle/>
                    <a:p>
                      <a:pPr algn="ctr" rtl="1">
                        <a:spcBef>
                          <a:spcPts val="300"/>
                        </a:spcBef>
                        <a:spcAft>
                          <a:spcPts val="300"/>
                        </a:spcAft>
                      </a:pPr>
                      <a:r>
                        <a:rPr lang="ar-TN" sz="800" b="1" dirty="0">
                          <a:effectLst/>
                        </a:rPr>
                        <a:t>2.5</a:t>
                      </a:r>
                      <a:endParaRPr lang="fr-FR" sz="800" b="1"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c rowSpan="2">
                  <a:txBody>
                    <a:bodyPr/>
                    <a:lstStyle/>
                    <a:p>
                      <a:pPr algn="ctr" rtl="1">
                        <a:spcBef>
                          <a:spcPts val="300"/>
                        </a:spcBef>
                        <a:spcAft>
                          <a:spcPts val="300"/>
                        </a:spcAft>
                      </a:pPr>
                      <a:r>
                        <a:rPr lang="ar-TN" sz="1500" b="1" u="sng" dirty="0" smtClean="0">
                          <a:solidFill>
                            <a:srgbClr val="006600"/>
                          </a:solidFill>
                          <a:effectLst/>
                        </a:rPr>
                        <a:t>8</a:t>
                      </a:r>
                      <a:endParaRPr lang="fr-FR" sz="1500" b="1" dirty="0">
                        <a:solidFill>
                          <a:srgbClr val="006600"/>
                        </a:solidFill>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c rowSpan="2" gridSpan="3">
                  <a:txBody>
                    <a:bodyPr/>
                    <a:lstStyle/>
                    <a:p>
                      <a:pPr algn="r" rtl="1">
                        <a:spcBef>
                          <a:spcPts val="300"/>
                        </a:spcBef>
                        <a:spcAft>
                          <a:spcPts val="300"/>
                        </a:spcAft>
                      </a:pPr>
                      <a:r>
                        <a:rPr lang="ar-TN" sz="1500" b="1" dirty="0" smtClean="0">
                          <a:solidFill>
                            <a:srgbClr val="006600"/>
                          </a:solidFill>
                          <a:effectLst/>
                        </a:rPr>
                        <a:t>2 </a:t>
                      </a:r>
                      <a:r>
                        <a:rPr lang="ar-TN" sz="1500" b="1" dirty="0">
                          <a:solidFill>
                            <a:srgbClr val="006600"/>
                          </a:solidFill>
                          <a:effectLst/>
                        </a:rPr>
                        <a:t>- الشفافية والنفاذ للمعلومة</a:t>
                      </a:r>
                      <a:endParaRPr lang="fr-FR" sz="1500" b="1" dirty="0">
                        <a:solidFill>
                          <a:srgbClr val="006600"/>
                        </a:solidFill>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c rowSpan="2" hMerge="1">
                  <a:txBody>
                    <a:bodyPr/>
                    <a:lstStyle/>
                    <a:p>
                      <a:pPr rtl="1"/>
                      <a:endParaRPr lang="ar-TN"/>
                    </a:p>
                  </a:txBody>
                  <a:tcPr/>
                </a:tc>
                <a:tc rowSpan="2" hMerge="1">
                  <a:txBody>
                    <a:bodyPr/>
                    <a:lstStyle/>
                    <a:p>
                      <a:endParaRPr lang="fr-FR"/>
                    </a:p>
                  </a:txBody>
                  <a:tcPr/>
                </a:tc>
              </a:tr>
              <a:tr h="341806">
                <a:tc>
                  <a:txBody>
                    <a:bodyPr/>
                    <a:lstStyle/>
                    <a:p>
                      <a:pPr algn="ctr" rtl="1">
                        <a:spcBef>
                          <a:spcPts val="300"/>
                        </a:spcBef>
                        <a:spcAft>
                          <a:spcPts val="300"/>
                        </a:spcAft>
                      </a:pPr>
                      <a:r>
                        <a:rPr lang="ar-TN" sz="1100" dirty="0">
                          <a:solidFill>
                            <a:schemeClr val="tx1"/>
                          </a:solidFill>
                          <a:effectLst/>
                        </a:rPr>
                        <a:t>3</a:t>
                      </a:r>
                      <a:endParaRPr lang="fr-FR" sz="1100" dirty="0">
                        <a:solidFill>
                          <a:schemeClr val="tx1"/>
                        </a:solidFill>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c>
                  <a:txBody>
                    <a:bodyPr/>
                    <a:lstStyle/>
                    <a:p>
                      <a:pPr algn="just" rtl="1">
                        <a:spcBef>
                          <a:spcPts val="300"/>
                        </a:spcBef>
                        <a:spcAft>
                          <a:spcPts val="300"/>
                        </a:spcAft>
                      </a:pPr>
                      <a:r>
                        <a:rPr lang="ar-TN" sz="1100" dirty="0">
                          <a:effectLst/>
                        </a:rPr>
                        <a:t>وضع </a:t>
                      </a:r>
                      <a:r>
                        <a:rPr lang="ar-TN" sz="1100" dirty="0" smtClean="0">
                          <a:effectLst/>
                        </a:rPr>
                        <a:t>مخطط  </a:t>
                      </a:r>
                      <a:r>
                        <a:rPr lang="ar-TN" sz="1100" dirty="0">
                          <a:effectLst/>
                        </a:rPr>
                        <a:t>يمتد لعدة سنوات لتطهير الديون </a:t>
                      </a:r>
                      <a:r>
                        <a:rPr lang="ar-TN" sz="1100" dirty="0" err="1">
                          <a:effectLst/>
                        </a:rPr>
                        <a:t>المتخلدة</a:t>
                      </a:r>
                      <a:r>
                        <a:rPr lang="ar-TN" sz="1100" dirty="0">
                          <a:effectLst/>
                        </a:rPr>
                        <a:t> بذمة البلدية</a:t>
                      </a:r>
                      <a:endParaRPr lang="fr-FR" sz="1200"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c>
                  <a:txBody>
                    <a:bodyPr/>
                    <a:lstStyle/>
                    <a:p>
                      <a:pPr algn="ctr" rtl="1">
                        <a:spcBef>
                          <a:spcPts val="300"/>
                        </a:spcBef>
                        <a:spcAft>
                          <a:spcPts val="300"/>
                        </a:spcAft>
                      </a:pPr>
                      <a:r>
                        <a:rPr lang="ar-TN" sz="800" b="1" dirty="0">
                          <a:effectLst/>
                        </a:rPr>
                        <a:t>1.8</a:t>
                      </a:r>
                      <a:endParaRPr lang="fr-FR" sz="800" b="1"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c vMerge="1">
                  <a:txBody>
                    <a:bodyPr/>
                    <a:lstStyle/>
                    <a:p>
                      <a:endParaRPr lang="fr-FR"/>
                    </a:p>
                  </a:txBody>
                  <a:tcPr/>
                </a:tc>
                <a:tc vMerge="1">
                  <a:txBody>
                    <a:bodyPr/>
                    <a:lstStyle/>
                    <a:p>
                      <a:endParaRPr lang="fr-FR"/>
                    </a:p>
                  </a:txBody>
                  <a:tcPr/>
                </a:tc>
                <a:tc vMerge="1">
                  <a:txBody>
                    <a:bodyPr/>
                    <a:lstStyle/>
                    <a:p>
                      <a:pPr rtl="1"/>
                      <a:endParaRPr lang="ar-TN"/>
                    </a:p>
                  </a:txBody>
                  <a:tcPr/>
                </a:tc>
                <a:tc vMerge="1">
                  <a:txBody>
                    <a:bodyPr/>
                    <a:lstStyle/>
                    <a:p>
                      <a:endParaRPr lang="fr-FR"/>
                    </a:p>
                  </a:txBody>
                  <a:tcPr/>
                </a:tc>
                <a:tc gridSpan="3" vMerge="1">
                  <a:txBody>
                    <a:bodyPr/>
                    <a:lstStyle/>
                    <a:p>
                      <a:endParaRPr lang="fr-FR"/>
                    </a:p>
                  </a:txBody>
                  <a:tcPr/>
                </a:tc>
                <a:tc hMerge="1" vMerge="1">
                  <a:txBody>
                    <a:bodyPr/>
                    <a:lstStyle/>
                    <a:p>
                      <a:pPr rtl="1"/>
                      <a:endParaRPr lang="ar-TN"/>
                    </a:p>
                  </a:txBody>
                  <a:tcPr/>
                </a:tc>
                <a:tc hMerge="1" vMerge="1">
                  <a:txBody>
                    <a:bodyPr/>
                    <a:lstStyle/>
                    <a:p>
                      <a:endParaRPr lang="fr-FR"/>
                    </a:p>
                  </a:txBody>
                  <a:tcPr/>
                </a:tc>
              </a:tr>
              <a:tr h="201271">
                <a:tc rowSpan="2">
                  <a:txBody>
                    <a:bodyPr/>
                    <a:lstStyle/>
                    <a:p>
                      <a:pPr algn="ctr" rtl="1">
                        <a:spcBef>
                          <a:spcPts val="300"/>
                        </a:spcBef>
                        <a:spcAft>
                          <a:spcPts val="300"/>
                        </a:spcAft>
                      </a:pPr>
                      <a:r>
                        <a:rPr lang="ar-TN" sz="1100" dirty="0">
                          <a:solidFill>
                            <a:schemeClr val="tx1"/>
                          </a:solidFill>
                          <a:effectLst/>
                        </a:rPr>
                        <a:t>3</a:t>
                      </a:r>
                      <a:endParaRPr lang="fr-FR" sz="1100" dirty="0">
                        <a:solidFill>
                          <a:schemeClr val="tx1"/>
                        </a:solidFill>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20000"/>
                        <a:lumOff val="80000"/>
                      </a:schemeClr>
                    </a:solidFill>
                  </a:tcPr>
                </a:tc>
                <a:tc rowSpan="2">
                  <a:txBody>
                    <a:bodyPr/>
                    <a:lstStyle/>
                    <a:p>
                      <a:pPr algn="just" rtl="1">
                        <a:spcBef>
                          <a:spcPts val="300"/>
                        </a:spcBef>
                        <a:spcAft>
                          <a:spcPts val="300"/>
                        </a:spcAft>
                      </a:pPr>
                      <a:r>
                        <a:rPr lang="ar-TN" sz="1100" dirty="0" err="1">
                          <a:effectLst/>
                        </a:rPr>
                        <a:t>ترسيم</a:t>
                      </a:r>
                      <a:r>
                        <a:rPr lang="ar-TN" sz="1100" dirty="0">
                          <a:effectLst/>
                        </a:rPr>
                        <a:t> </a:t>
                      </a:r>
                      <a:r>
                        <a:rPr lang="ar-TN" sz="1100" dirty="0" err="1">
                          <a:effectLst/>
                        </a:rPr>
                        <a:t>إعتمادات</a:t>
                      </a:r>
                      <a:r>
                        <a:rPr lang="ar-TN" sz="1100" dirty="0">
                          <a:effectLst/>
                        </a:rPr>
                        <a:t> بالميزانية </a:t>
                      </a:r>
                      <a:r>
                        <a:rPr lang="ar-TN" sz="1100" dirty="0" smtClean="0">
                          <a:effectLst/>
                        </a:rPr>
                        <a:t>(الفقرة 80) </a:t>
                      </a:r>
                      <a:r>
                        <a:rPr lang="ar-TN" sz="1100" dirty="0">
                          <a:effectLst/>
                        </a:rPr>
                        <a:t>لخلاص الديون وفق برنامج تطهير الديون</a:t>
                      </a:r>
                      <a:r>
                        <a:rPr lang="ar-TN" sz="1200" dirty="0">
                          <a:effectLst/>
                        </a:rPr>
                        <a:t> </a:t>
                      </a:r>
                      <a:endParaRPr lang="fr-FR" sz="1200"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20000"/>
                        <a:lumOff val="80000"/>
                      </a:schemeClr>
                    </a:solidFill>
                  </a:tcPr>
                </a:tc>
                <a:tc rowSpan="2">
                  <a:txBody>
                    <a:bodyPr/>
                    <a:lstStyle/>
                    <a:p>
                      <a:pPr algn="ctr" rtl="1">
                        <a:spcBef>
                          <a:spcPts val="300"/>
                        </a:spcBef>
                        <a:spcAft>
                          <a:spcPts val="300"/>
                        </a:spcAft>
                      </a:pPr>
                      <a:r>
                        <a:rPr lang="ar-TN" sz="800" b="1" dirty="0">
                          <a:effectLst/>
                        </a:rPr>
                        <a:t>2.8</a:t>
                      </a:r>
                      <a:endParaRPr lang="fr-FR" sz="800" b="1"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20000"/>
                        <a:lumOff val="80000"/>
                      </a:schemeClr>
                    </a:solidFill>
                  </a:tcPr>
                </a:tc>
                <a:tc>
                  <a:txBody>
                    <a:bodyPr/>
                    <a:lstStyle/>
                    <a:p>
                      <a:pPr algn="ctr" rtl="1">
                        <a:spcBef>
                          <a:spcPts val="300"/>
                        </a:spcBef>
                        <a:spcAft>
                          <a:spcPts val="300"/>
                        </a:spcAft>
                      </a:pPr>
                      <a:r>
                        <a:rPr lang="ar-TN" sz="1500" b="1" u="sng" dirty="0" smtClean="0">
                          <a:solidFill>
                            <a:srgbClr val="006600"/>
                          </a:solidFill>
                          <a:effectLst/>
                        </a:rPr>
                        <a:t>10</a:t>
                      </a:r>
                      <a:endParaRPr lang="fr-FR" sz="1500" b="1" dirty="0">
                        <a:solidFill>
                          <a:srgbClr val="006600"/>
                        </a:solidFill>
                        <a:effectLst/>
                        <a:latin typeface="Times New Roman" panose="02020603050405020304" pitchFamily="18" charset="0"/>
                        <a:ea typeface="Times New Roman" panose="02020603050405020304" pitchFamily="18" charset="0"/>
                      </a:endParaRPr>
                    </a:p>
                  </a:txBody>
                  <a:tcPr marL="28568" marR="28568" marT="0" marB="0" anchor="ctr"/>
                </a:tc>
                <a:tc gridSpan="2">
                  <a:txBody>
                    <a:bodyPr/>
                    <a:lstStyle/>
                    <a:p>
                      <a:pPr algn="r" rtl="1">
                        <a:spcBef>
                          <a:spcPts val="300"/>
                        </a:spcBef>
                        <a:spcAft>
                          <a:spcPts val="300"/>
                        </a:spcAft>
                      </a:pPr>
                      <a:r>
                        <a:rPr lang="fr-FR" sz="1500" dirty="0">
                          <a:solidFill>
                            <a:srgbClr val="006600"/>
                          </a:solidFill>
                          <a:effectLst/>
                        </a:rPr>
                        <a:t> </a:t>
                      </a:r>
                      <a:r>
                        <a:rPr lang="en-US" sz="1500" b="1" dirty="0">
                          <a:solidFill>
                            <a:srgbClr val="006600"/>
                          </a:solidFill>
                          <a:effectLst/>
                        </a:rPr>
                        <a:t>- </a:t>
                      </a:r>
                      <a:r>
                        <a:rPr lang="fr-FR" sz="1500" b="1" dirty="0" smtClean="0">
                          <a:solidFill>
                            <a:srgbClr val="006600"/>
                          </a:solidFill>
                          <a:effectLst/>
                        </a:rPr>
                        <a:t>6 </a:t>
                      </a:r>
                      <a:r>
                        <a:rPr lang="en-US" sz="1500" b="1" dirty="0" smtClean="0">
                          <a:solidFill>
                            <a:srgbClr val="006600"/>
                          </a:solidFill>
                          <a:effectLst/>
                        </a:rPr>
                        <a:t> </a:t>
                      </a:r>
                      <a:r>
                        <a:rPr lang="ar-TN" sz="1500" b="1" dirty="0">
                          <a:solidFill>
                            <a:srgbClr val="006600"/>
                          </a:solidFill>
                          <a:effectLst/>
                        </a:rPr>
                        <a:t>الصفقات العمومية </a:t>
                      </a:r>
                      <a:endParaRPr lang="fr-FR" sz="1500" b="1" dirty="0">
                        <a:solidFill>
                          <a:srgbClr val="006600"/>
                        </a:solidFill>
                        <a:effectLst/>
                        <a:latin typeface="Times New Roman" panose="02020603050405020304" pitchFamily="18" charset="0"/>
                        <a:ea typeface="Times New Roman" panose="02020603050405020304" pitchFamily="18" charset="0"/>
                      </a:endParaRPr>
                    </a:p>
                  </a:txBody>
                  <a:tcPr marL="28568" marR="28568" marT="0" marB="0" anchor="ctr"/>
                </a:tc>
                <a:tc hMerge="1">
                  <a:txBody>
                    <a:bodyPr/>
                    <a:lstStyle/>
                    <a:p>
                      <a:pPr rtl="1"/>
                      <a:endParaRPr lang="ar-TN"/>
                    </a:p>
                  </a:txBody>
                  <a:tcPr/>
                </a:tc>
                <a:tc rowSpan="3">
                  <a:txBody>
                    <a:bodyPr/>
                    <a:lstStyle/>
                    <a:p>
                      <a:pPr algn="ctr" rtl="1">
                        <a:spcBef>
                          <a:spcPts val="300"/>
                        </a:spcBef>
                        <a:spcAft>
                          <a:spcPts val="300"/>
                        </a:spcAft>
                      </a:pPr>
                      <a:r>
                        <a:rPr lang="ar-TN" sz="1100" b="1" dirty="0">
                          <a:effectLst/>
                        </a:rPr>
                        <a:t> </a:t>
                      </a:r>
                      <a:endParaRPr lang="fr-FR" sz="1100" b="1" dirty="0">
                        <a:effectLst/>
                      </a:endParaRPr>
                    </a:p>
                    <a:p>
                      <a:pPr algn="ctr" rtl="1">
                        <a:spcBef>
                          <a:spcPts val="300"/>
                        </a:spcBef>
                        <a:spcAft>
                          <a:spcPts val="300"/>
                        </a:spcAft>
                      </a:pPr>
                      <a:r>
                        <a:rPr lang="ar-TN" sz="1100" b="1" dirty="0">
                          <a:effectLst/>
                        </a:rPr>
                        <a:t>4</a:t>
                      </a:r>
                      <a:endParaRPr lang="fr-FR" sz="1100" b="1"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20000"/>
                        <a:lumOff val="80000"/>
                      </a:schemeClr>
                    </a:solidFill>
                  </a:tcPr>
                </a:tc>
                <a:tc rowSpan="3" gridSpan="2">
                  <a:txBody>
                    <a:bodyPr/>
                    <a:lstStyle/>
                    <a:p>
                      <a:pPr algn="r" rtl="1">
                        <a:spcBef>
                          <a:spcPts val="300"/>
                        </a:spcBef>
                        <a:spcAft>
                          <a:spcPts val="300"/>
                        </a:spcAft>
                      </a:pPr>
                      <a:r>
                        <a:rPr lang="ar-TN" sz="1100" dirty="0">
                          <a:effectLst/>
                        </a:rPr>
                        <a:t>إشهار أهم الوثائق المتعلقة بالتصرف الإداري والمالي على موقع الواب الخاص بالبلدية ( مداولات المجلس  البلدي ، </a:t>
                      </a:r>
                      <a:r>
                        <a:rPr lang="ar-TN" sz="1100" dirty="0" smtClean="0">
                          <a:effectLst/>
                        </a:rPr>
                        <a:t>الميزانية، </a:t>
                      </a:r>
                      <a:r>
                        <a:rPr lang="ar-TN" sz="1100" dirty="0">
                          <a:effectLst/>
                        </a:rPr>
                        <a:t>المخطط الإستثماري السنوي </a:t>
                      </a:r>
                      <a:r>
                        <a:rPr lang="fr-FR" sz="1100" dirty="0" err="1" smtClean="0">
                          <a:effectLst/>
                        </a:rPr>
                        <a:t>pai</a:t>
                      </a:r>
                      <a:r>
                        <a:rPr lang="ar-TN" sz="1100" dirty="0" smtClean="0">
                          <a:effectLst/>
                        </a:rPr>
                        <a:t> </a:t>
                      </a:r>
                      <a:r>
                        <a:rPr lang="ar-TN" sz="1100" dirty="0">
                          <a:effectLst/>
                        </a:rPr>
                        <a:t>، نتائج </a:t>
                      </a:r>
                      <a:r>
                        <a:rPr lang="ar-TN" sz="1100" dirty="0" smtClean="0">
                          <a:effectLst/>
                        </a:rPr>
                        <a:t>التقييم، </a:t>
                      </a:r>
                      <a:r>
                        <a:rPr lang="ar-TN" sz="1100" dirty="0">
                          <a:effectLst/>
                        </a:rPr>
                        <a:t>أمثلة التهيئة </a:t>
                      </a:r>
                      <a:r>
                        <a:rPr lang="ar-TN" sz="1100" dirty="0" smtClean="0">
                          <a:effectLst/>
                        </a:rPr>
                        <a:t>العمرانية، </a:t>
                      </a:r>
                      <a:r>
                        <a:rPr lang="ar-TN" sz="1100" dirty="0">
                          <a:effectLst/>
                        </a:rPr>
                        <a:t>تحقيق الميزانية </a:t>
                      </a:r>
                      <a:r>
                        <a:rPr lang="ar-TN" sz="1100" dirty="0" smtClean="0">
                          <a:effectLst/>
                        </a:rPr>
                        <a:t>..)  </a:t>
                      </a:r>
                      <a:endParaRPr lang="fr-FR" sz="1200"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20000"/>
                        <a:lumOff val="80000"/>
                      </a:schemeClr>
                    </a:solidFill>
                  </a:tcPr>
                </a:tc>
                <a:tc rowSpan="3" hMerge="1">
                  <a:txBody>
                    <a:bodyPr/>
                    <a:lstStyle/>
                    <a:p>
                      <a:pPr rtl="1"/>
                      <a:endParaRPr lang="ar-TN"/>
                    </a:p>
                  </a:txBody>
                  <a:tcPr/>
                </a:tc>
                <a:tc rowSpan="3">
                  <a:txBody>
                    <a:bodyPr/>
                    <a:lstStyle/>
                    <a:p>
                      <a:pPr algn="ctr" rtl="1">
                        <a:spcBef>
                          <a:spcPts val="300"/>
                        </a:spcBef>
                        <a:spcAft>
                          <a:spcPts val="300"/>
                        </a:spcAft>
                      </a:pPr>
                      <a:r>
                        <a:rPr lang="ar-TN" sz="800" b="1" dirty="0">
                          <a:effectLst/>
                        </a:rPr>
                        <a:t>1.2</a:t>
                      </a:r>
                      <a:endParaRPr lang="fr-FR" sz="800" b="1"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20000"/>
                        <a:lumOff val="80000"/>
                      </a:schemeClr>
                    </a:solidFill>
                  </a:tcPr>
                </a:tc>
              </a:tr>
              <a:tr h="254943">
                <a:tc vMerge="1">
                  <a:txBody>
                    <a:bodyPr/>
                    <a:lstStyle/>
                    <a:p>
                      <a:endParaRPr lang="fr-FR"/>
                    </a:p>
                  </a:txBody>
                  <a:tcPr/>
                </a:tc>
                <a:tc vMerge="1">
                  <a:txBody>
                    <a:bodyPr/>
                    <a:lstStyle/>
                    <a:p>
                      <a:endParaRPr lang="fr-FR"/>
                    </a:p>
                  </a:txBody>
                  <a:tcPr/>
                </a:tc>
                <a:tc vMerge="1">
                  <a:txBody>
                    <a:bodyPr/>
                    <a:lstStyle/>
                    <a:p>
                      <a:pPr rtl="1"/>
                      <a:endParaRPr lang="ar-TN"/>
                    </a:p>
                  </a:txBody>
                  <a:tcPr/>
                </a:tc>
                <a:tc rowSpan="2">
                  <a:txBody>
                    <a:bodyPr/>
                    <a:lstStyle/>
                    <a:p>
                      <a:pPr algn="ctr" rtl="1">
                        <a:spcBef>
                          <a:spcPts val="300"/>
                        </a:spcBef>
                        <a:spcAft>
                          <a:spcPts val="300"/>
                        </a:spcAft>
                      </a:pPr>
                      <a:r>
                        <a:rPr lang="ar-TN" sz="1100" b="1" dirty="0">
                          <a:effectLst/>
                        </a:rPr>
                        <a:t>2</a:t>
                      </a:r>
                      <a:endParaRPr lang="fr-FR" sz="1100" b="1"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20000"/>
                        <a:lumOff val="80000"/>
                      </a:schemeClr>
                    </a:solidFill>
                  </a:tcPr>
                </a:tc>
                <a:tc rowSpan="2">
                  <a:txBody>
                    <a:bodyPr/>
                    <a:lstStyle/>
                    <a:p>
                      <a:pPr algn="just" rtl="1">
                        <a:spcBef>
                          <a:spcPts val="300"/>
                        </a:spcBef>
                        <a:spcAft>
                          <a:spcPts val="300"/>
                        </a:spcAft>
                      </a:pPr>
                      <a:r>
                        <a:rPr lang="ar-TN" sz="1100" dirty="0">
                          <a:effectLst/>
                        </a:rPr>
                        <a:t>مسك لوحة المتابعة بخصوص تقدم إنجاز الصفقات العمومية (متابعة آجال التنفيذ) </a:t>
                      </a:r>
                      <a:endParaRPr lang="fr-FR" sz="1200"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20000"/>
                        <a:lumOff val="80000"/>
                      </a:schemeClr>
                    </a:solidFill>
                  </a:tcPr>
                </a:tc>
                <a:tc rowSpan="2">
                  <a:txBody>
                    <a:bodyPr/>
                    <a:lstStyle/>
                    <a:p>
                      <a:pPr algn="ctr" rtl="1">
                        <a:spcBef>
                          <a:spcPts val="300"/>
                        </a:spcBef>
                        <a:spcAft>
                          <a:spcPts val="300"/>
                        </a:spcAft>
                      </a:pPr>
                      <a:r>
                        <a:rPr lang="ar-TN" sz="800" b="1" dirty="0">
                          <a:effectLst/>
                        </a:rPr>
                        <a:t>1.6</a:t>
                      </a:r>
                      <a:endParaRPr lang="fr-FR" sz="800" b="1"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20000"/>
                        <a:lumOff val="80000"/>
                      </a:schemeClr>
                    </a:solidFill>
                  </a:tcPr>
                </a:tc>
                <a:tc vMerge="1">
                  <a:txBody>
                    <a:bodyPr/>
                    <a:lstStyle/>
                    <a:p>
                      <a:endParaRPr lang="fr-FR"/>
                    </a:p>
                  </a:txBody>
                  <a:tcPr/>
                </a:tc>
                <a:tc gridSpan="2" vMerge="1">
                  <a:txBody>
                    <a:bodyPr/>
                    <a:lstStyle/>
                    <a:p>
                      <a:endParaRPr lang="fr-FR"/>
                    </a:p>
                  </a:txBody>
                  <a:tcPr/>
                </a:tc>
                <a:tc hMerge="1" vMerge="1">
                  <a:txBody>
                    <a:bodyPr/>
                    <a:lstStyle/>
                    <a:p>
                      <a:pPr rtl="1"/>
                      <a:endParaRPr lang="ar-TN"/>
                    </a:p>
                  </a:txBody>
                  <a:tcPr/>
                </a:tc>
                <a:tc vMerge="1">
                  <a:txBody>
                    <a:bodyPr/>
                    <a:lstStyle/>
                    <a:p>
                      <a:endParaRPr lang="fr-FR"/>
                    </a:p>
                  </a:txBody>
                  <a:tcPr/>
                </a:tc>
              </a:tr>
              <a:tr h="341806">
                <a:tc>
                  <a:txBody>
                    <a:bodyPr/>
                    <a:lstStyle/>
                    <a:p>
                      <a:pPr algn="ctr" rtl="1">
                        <a:spcBef>
                          <a:spcPts val="300"/>
                        </a:spcBef>
                        <a:spcAft>
                          <a:spcPts val="300"/>
                        </a:spcAft>
                      </a:pPr>
                      <a:r>
                        <a:rPr lang="ar-TN" sz="1100" dirty="0">
                          <a:solidFill>
                            <a:schemeClr val="tx1"/>
                          </a:solidFill>
                          <a:effectLst/>
                        </a:rPr>
                        <a:t>4</a:t>
                      </a:r>
                      <a:endParaRPr lang="fr-FR" sz="1100" dirty="0">
                        <a:solidFill>
                          <a:schemeClr val="tx1"/>
                        </a:solidFill>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20000"/>
                        <a:lumOff val="80000"/>
                      </a:schemeClr>
                    </a:solidFill>
                  </a:tcPr>
                </a:tc>
                <a:tc>
                  <a:txBody>
                    <a:bodyPr/>
                    <a:lstStyle/>
                    <a:p>
                      <a:pPr algn="just" rtl="1">
                        <a:spcBef>
                          <a:spcPts val="300"/>
                        </a:spcBef>
                        <a:spcAft>
                          <a:spcPts val="300"/>
                        </a:spcAft>
                      </a:pPr>
                      <a:r>
                        <a:rPr lang="ar-TN" sz="1100" dirty="0">
                          <a:effectLst/>
                        </a:rPr>
                        <a:t>خلاص كل الديون المتعهد بخلاصها  بالميزانية ( الفقرة </a:t>
                      </a:r>
                      <a:r>
                        <a:rPr lang="ar-TN" sz="1100" dirty="0" smtClean="0">
                          <a:effectLst/>
                        </a:rPr>
                        <a:t>80 </a:t>
                      </a:r>
                      <a:r>
                        <a:rPr lang="ar-TN" sz="1100" dirty="0">
                          <a:effectLst/>
                        </a:rPr>
                        <a:t>)</a:t>
                      </a:r>
                      <a:endParaRPr lang="fr-FR" sz="1200"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20000"/>
                        <a:lumOff val="80000"/>
                      </a:schemeClr>
                    </a:solidFill>
                  </a:tcPr>
                </a:tc>
                <a:tc>
                  <a:txBody>
                    <a:bodyPr/>
                    <a:lstStyle/>
                    <a:p>
                      <a:pPr algn="ctr" rtl="1">
                        <a:spcBef>
                          <a:spcPts val="300"/>
                        </a:spcBef>
                        <a:spcAft>
                          <a:spcPts val="300"/>
                        </a:spcAft>
                      </a:pPr>
                      <a:r>
                        <a:rPr lang="ar-TN" sz="800" b="1" dirty="0">
                          <a:effectLst/>
                        </a:rPr>
                        <a:t>3.8</a:t>
                      </a:r>
                      <a:endParaRPr lang="fr-FR" sz="800" b="1"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20000"/>
                        <a:lumOff val="80000"/>
                      </a:schemeClr>
                    </a:solidFill>
                  </a:tcPr>
                </a:tc>
                <a:tc vMerge="1">
                  <a:txBody>
                    <a:bodyPr/>
                    <a:lstStyle/>
                    <a:p>
                      <a:endParaRPr lang="fr-FR"/>
                    </a:p>
                  </a:txBody>
                  <a:tcPr/>
                </a:tc>
                <a:tc vMerge="1">
                  <a:txBody>
                    <a:bodyPr/>
                    <a:lstStyle/>
                    <a:p>
                      <a:endParaRPr lang="fr-FR"/>
                    </a:p>
                  </a:txBody>
                  <a:tcPr/>
                </a:tc>
                <a:tc vMerge="1">
                  <a:txBody>
                    <a:bodyPr/>
                    <a:lstStyle/>
                    <a:p>
                      <a:pPr rtl="1"/>
                      <a:endParaRPr lang="ar-TN"/>
                    </a:p>
                  </a:txBody>
                  <a:tcPr/>
                </a:tc>
                <a:tc vMerge="1">
                  <a:txBody>
                    <a:bodyPr/>
                    <a:lstStyle/>
                    <a:p>
                      <a:endParaRPr lang="fr-FR"/>
                    </a:p>
                  </a:txBody>
                  <a:tcPr/>
                </a:tc>
                <a:tc gridSpan="2" vMerge="1">
                  <a:txBody>
                    <a:bodyPr/>
                    <a:lstStyle/>
                    <a:p>
                      <a:endParaRPr lang="fr-FR"/>
                    </a:p>
                  </a:txBody>
                  <a:tcPr/>
                </a:tc>
                <a:tc hMerge="1" vMerge="1">
                  <a:txBody>
                    <a:bodyPr/>
                    <a:lstStyle/>
                    <a:p>
                      <a:pPr rtl="1"/>
                      <a:endParaRPr lang="ar-TN"/>
                    </a:p>
                  </a:txBody>
                  <a:tcPr/>
                </a:tc>
                <a:tc vMerge="1">
                  <a:txBody>
                    <a:bodyPr/>
                    <a:lstStyle/>
                    <a:p>
                      <a:endParaRPr lang="fr-FR"/>
                    </a:p>
                  </a:txBody>
                  <a:tcPr/>
                </a:tc>
              </a:tr>
              <a:tr h="201271">
                <a:tc>
                  <a:txBody>
                    <a:bodyPr/>
                    <a:lstStyle/>
                    <a:p>
                      <a:pPr algn="ctr" rtl="1">
                        <a:spcBef>
                          <a:spcPts val="300"/>
                        </a:spcBef>
                        <a:spcAft>
                          <a:spcPts val="300"/>
                        </a:spcAft>
                      </a:pPr>
                      <a:r>
                        <a:rPr lang="ar-TN" sz="1500" u="sng" dirty="0">
                          <a:solidFill>
                            <a:srgbClr val="006600"/>
                          </a:solidFill>
                          <a:effectLst/>
                        </a:rPr>
                        <a:t>7</a:t>
                      </a:r>
                      <a:endParaRPr lang="fr-FR" sz="1500" dirty="0">
                        <a:solidFill>
                          <a:srgbClr val="006600"/>
                        </a:solidFill>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c gridSpan="2">
                  <a:txBody>
                    <a:bodyPr/>
                    <a:lstStyle/>
                    <a:p>
                      <a:pPr algn="r" rtl="1">
                        <a:spcBef>
                          <a:spcPts val="300"/>
                        </a:spcBef>
                        <a:spcAft>
                          <a:spcPts val="300"/>
                        </a:spcAft>
                      </a:pPr>
                      <a:r>
                        <a:rPr lang="ar-TN" sz="1500" b="1" dirty="0" smtClean="0">
                          <a:solidFill>
                            <a:srgbClr val="006600"/>
                          </a:solidFill>
                          <a:effectLst/>
                        </a:rPr>
                        <a:t>9 - </a:t>
                      </a:r>
                      <a:r>
                        <a:rPr lang="ar-TN" sz="1500" b="1" dirty="0">
                          <a:solidFill>
                            <a:srgbClr val="006600"/>
                          </a:solidFill>
                          <a:effectLst/>
                        </a:rPr>
                        <a:t>الموارد الذاتية </a:t>
                      </a:r>
                      <a:endParaRPr lang="fr-FR" sz="1500" b="1" dirty="0">
                        <a:solidFill>
                          <a:srgbClr val="006600"/>
                        </a:solidFill>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c hMerge="1">
                  <a:txBody>
                    <a:bodyPr/>
                    <a:lstStyle/>
                    <a:p>
                      <a:pPr rtl="1"/>
                      <a:endParaRPr lang="ar-TN"/>
                    </a:p>
                  </a:txBody>
                  <a:tcPr/>
                </a:tc>
                <a:tc rowSpan="2">
                  <a:txBody>
                    <a:bodyPr/>
                    <a:lstStyle/>
                    <a:p>
                      <a:pPr algn="ctr" rtl="1">
                        <a:spcBef>
                          <a:spcPts val="300"/>
                        </a:spcBef>
                        <a:spcAft>
                          <a:spcPts val="300"/>
                        </a:spcAft>
                      </a:pPr>
                      <a:r>
                        <a:rPr lang="ar-TN" sz="1100" b="1" dirty="0">
                          <a:effectLst/>
                        </a:rPr>
                        <a:t>3</a:t>
                      </a:r>
                      <a:endParaRPr lang="fr-FR" sz="1100" b="1"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c rowSpan="2">
                  <a:txBody>
                    <a:bodyPr/>
                    <a:lstStyle/>
                    <a:p>
                      <a:pPr algn="just" rtl="1">
                        <a:spcBef>
                          <a:spcPts val="300"/>
                        </a:spcBef>
                        <a:spcAft>
                          <a:spcPts val="300"/>
                        </a:spcAft>
                      </a:pPr>
                      <a:r>
                        <a:rPr lang="ar-TN" sz="1100" dirty="0">
                          <a:effectLst/>
                        </a:rPr>
                        <a:t>إحترام رزنامة إبرام الصفقات العمومية وفق البرنامج التقديري المنشور على الموقع  الوطني للصفقات العمومية )</a:t>
                      </a:r>
                      <a:endParaRPr lang="fr-FR" sz="1200"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c rowSpan="2">
                  <a:txBody>
                    <a:bodyPr/>
                    <a:lstStyle/>
                    <a:p>
                      <a:pPr algn="ctr" rtl="1">
                        <a:spcBef>
                          <a:spcPts val="300"/>
                        </a:spcBef>
                        <a:spcAft>
                          <a:spcPts val="300"/>
                        </a:spcAft>
                      </a:pPr>
                      <a:r>
                        <a:rPr lang="ar-TN" sz="800" b="1" dirty="0">
                          <a:effectLst/>
                        </a:rPr>
                        <a:t>2.6</a:t>
                      </a:r>
                      <a:endParaRPr lang="fr-FR" sz="800" b="1"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c rowSpan="2">
                  <a:txBody>
                    <a:bodyPr/>
                    <a:lstStyle/>
                    <a:p>
                      <a:pPr algn="ctr" rtl="1">
                        <a:spcBef>
                          <a:spcPts val="300"/>
                        </a:spcBef>
                        <a:spcAft>
                          <a:spcPts val="300"/>
                        </a:spcAft>
                      </a:pPr>
                      <a:r>
                        <a:rPr lang="ar-TN" sz="1100" b="1" dirty="0">
                          <a:effectLst/>
                        </a:rPr>
                        <a:t>4</a:t>
                      </a:r>
                      <a:endParaRPr lang="fr-FR" sz="1100" b="1"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c rowSpan="2" gridSpan="2">
                  <a:txBody>
                    <a:bodyPr/>
                    <a:lstStyle/>
                    <a:p>
                      <a:pPr algn="just" rtl="1">
                        <a:spcAft>
                          <a:spcPts val="0"/>
                        </a:spcAft>
                      </a:pPr>
                      <a:r>
                        <a:rPr lang="ar-TN" sz="1100" dirty="0" smtClean="0">
                          <a:effectLst/>
                        </a:rPr>
                        <a:t>استعمال البلدية </a:t>
                      </a:r>
                      <a:r>
                        <a:rPr lang="ar-TN" sz="1100" dirty="0">
                          <a:effectLst/>
                        </a:rPr>
                        <a:t>لوسائل أخرى لإعلام العموم إضافة لموقع الواب : الإعلانات </a:t>
                      </a:r>
                      <a:r>
                        <a:rPr lang="ar-TN" sz="1100" dirty="0" smtClean="0">
                          <a:effectLst/>
                        </a:rPr>
                        <a:t>البلدية، </a:t>
                      </a:r>
                      <a:r>
                        <a:rPr lang="ar-TN" sz="1100" dirty="0">
                          <a:effectLst/>
                        </a:rPr>
                        <a:t>شبكات التواصل </a:t>
                      </a:r>
                      <a:r>
                        <a:rPr lang="ar-TN" sz="1100" dirty="0" smtClean="0">
                          <a:effectLst/>
                        </a:rPr>
                        <a:t>الاجتماعي، </a:t>
                      </a:r>
                      <a:r>
                        <a:rPr lang="ar-TN" sz="1100" dirty="0">
                          <a:effectLst/>
                        </a:rPr>
                        <a:t>وسائل </a:t>
                      </a:r>
                      <a:r>
                        <a:rPr lang="ar-TN" sz="1100" dirty="0" smtClean="0">
                          <a:effectLst/>
                        </a:rPr>
                        <a:t>الإعلام، </a:t>
                      </a:r>
                      <a:r>
                        <a:rPr lang="ar-TN" sz="1100" dirty="0">
                          <a:effectLst/>
                        </a:rPr>
                        <a:t>البلاغات </a:t>
                      </a:r>
                      <a:r>
                        <a:rPr lang="ar-TN" sz="1100" dirty="0" smtClean="0">
                          <a:effectLst/>
                        </a:rPr>
                        <a:t>المحلية، مكبرات </a:t>
                      </a:r>
                      <a:r>
                        <a:rPr lang="ar-TN" sz="1100" dirty="0">
                          <a:effectLst/>
                        </a:rPr>
                        <a:t>الصوت أو غيرها من الوسائل الأخرى ،.....)</a:t>
                      </a:r>
                      <a:endParaRPr lang="fr-FR" sz="1200"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c rowSpan="2" hMerge="1">
                  <a:txBody>
                    <a:bodyPr/>
                    <a:lstStyle/>
                    <a:p>
                      <a:pPr rtl="1"/>
                      <a:endParaRPr lang="ar-TN"/>
                    </a:p>
                  </a:txBody>
                  <a:tcPr/>
                </a:tc>
                <a:tc rowSpan="2">
                  <a:txBody>
                    <a:bodyPr/>
                    <a:lstStyle/>
                    <a:p>
                      <a:pPr algn="ctr" rtl="1">
                        <a:spcBef>
                          <a:spcPts val="300"/>
                        </a:spcBef>
                        <a:spcAft>
                          <a:spcPts val="300"/>
                        </a:spcAft>
                      </a:pPr>
                      <a:r>
                        <a:rPr lang="ar-TN" sz="800" b="1" dirty="0">
                          <a:effectLst/>
                        </a:rPr>
                        <a:t>2.2</a:t>
                      </a:r>
                      <a:endParaRPr lang="fr-FR" sz="800" b="1"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r>
              <a:tr h="389123">
                <a:tc>
                  <a:txBody>
                    <a:bodyPr/>
                    <a:lstStyle/>
                    <a:p>
                      <a:pPr algn="ctr" rtl="1">
                        <a:spcBef>
                          <a:spcPts val="300"/>
                        </a:spcBef>
                        <a:spcAft>
                          <a:spcPts val="300"/>
                        </a:spcAft>
                      </a:pPr>
                      <a:r>
                        <a:rPr lang="ar-TN" sz="1100" dirty="0">
                          <a:solidFill>
                            <a:schemeClr val="tx1"/>
                          </a:solidFill>
                          <a:effectLst/>
                        </a:rPr>
                        <a:t>2</a:t>
                      </a:r>
                      <a:endParaRPr lang="fr-FR" sz="1100" dirty="0">
                        <a:solidFill>
                          <a:schemeClr val="tx1"/>
                        </a:solidFill>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c>
                  <a:txBody>
                    <a:bodyPr/>
                    <a:lstStyle/>
                    <a:p>
                      <a:pPr algn="r" rtl="1">
                        <a:spcBef>
                          <a:spcPts val="300"/>
                        </a:spcBef>
                        <a:spcAft>
                          <a:spcPts val="300"/>
                        </a:spcAft>
                      </a:pPr>
                      <a:r>
                        <a:rPr lang="ar-TN" sz="1100" dirty="0" err="1">
                          <a:effectLst/>
                        </a:rPr>
                        <a:t>تحيين</a:t>
                      </a:r>
                      <a:r>
                        <a:rPr lang="ar-TN" sz="1100" dirty="0">
                          <a:effectLst/>
                        </a:rPr>
                        <a:t> جداول التحصيل (</a:t>
                      </a:r>
                      <a:r>
                        <a:rPr lang="fr-FR" sz="1100" dirty="0">
                          <a:effectLst/>
                        </a:rPr>
                        <a:t>TIB / TNB </a:t>
                      </a:r>
                      <a:r>
                        <a:rPr lang="ar-TN" sz="1100" dirty="0">
                          <a:effectLst/>
                        </a:rPr>
                        <a:t>)</a:t>
                      </a:r>
                      <a:endParaRPr lang="fr-FR" sz="1200"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c>
                  <a:txBody>
                    <a:bodyPr/>
                    <a:lstStyle/>
                    <a:p>
                      <a:pPr algn="ctr" rtl="1">
                        <a:spcBef>
                          <a:spcPts val="300"/>
                        </a:spcBef>
                        <a:spcAft>
                          <a:spcPts val="300"/>
                        </a:spcAft>
                      </a:pPr>
                      <a:r>
                        <a:rPr lang="ar-TN" sz="800" b="1" dirty="0">
                          <a:effectLst/>
                        </a:rPr>
                        <a:t>1.9</a:t>
                      </a:r>
                      <a:endParaRPr lang="fr-FR" sz="800" b="1"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c vMerge="1">
                  <a:txBody>
                    <a:bodyPr/>
                    <a:lstStyle/>
                    <a:p>
                      <a:endParaRPr lang="fr-FR"/>
                    </a:p>
                  </a:txBody>
                  <a:tcPr/>
                </a:tc>
                <a:tc vMerge="1">
                  <a:txBody>
                    <a:bodyPr/>
                    <a:lstStyle/>
                    <a:p>
                      <a:endParaRPr lang="fr-FR"/>
                    </a:p>
                  </a:txBody>
                  <a:tcPr/>
                </a:tc>
                <a:tc vMerge="1">
                  <a:txBody>
                    <a:bodyPr/>
                    <a:lstStyle/>
                    <a:p>
                      <a:pPr rtl="1"/>
                      <a:endParaRPr lang="ar-TN"/>
                    </a:p>
                  </a:txBody>
                  <a:tcPr/>
                </a:tc>
                <a:tc vMerge="1">
                  <a:txBody>
                    <a:bodyPr/>
                    <a:lstStyle/>
                    <a:p>
                      <a:endParaRPr lang="fr-FR"/>
                    </a:p>
                  </a:txBody>
                  <a:tcPr/>
                </a:tc>
                <a:tc gridSpan="2" vMerge="1">
                  <a:txBody>
                    <a:bodyPr/>
                    <a:lstStyle/>
                    <a:p>
                      <a:endParaRPr lang="fr-FR"/>
                    </a:p>
                  </a:txBody>
                  <a:tcPr/>
                </a:tc>
                <a:tc hMerge="1" vMerge="1">
                  <a:txBody>
                    <a:bodyPr/>
                    <a:lstStyle/>
                    <a:p>
                      <a:pPr rtl="1"/>
                      <a:endParaRPr lang="ar-TN"/>
                    </a:p>
                  </a:txBody>
                  <a:tcPr/>
                </a:tc>
                <a:tc vMerge="1">
                  <a:txBody>
                    <a:bodyPr/>
                    <a:lstStyle/>
                    <a:p>
                      <a:endParaRPr lang="fr-FR"/>
                    </a:p>
                  </a:txBody>
                  <a:tcPr/>
                </a:tc>
              </a:tr>
              <a:tr h="341806">
                <a:tc>
                  <a:txBody>
                    <a:bodyPr/>
                    <a:lstStyle/>
                    <a:p>
                      <a:pPr algn="ctr" rtl="1">
                        <a:spcBef>
                          <a:spcPts val="300"/>
                        </a:spcBef>
                        <a:spcAft>
                          <a:spcPts val="300"/>
                        </a:spcAft>
                      </a:pPr>
                      <a:r>
                        <a:rPr lang="ar-TN" sz="1100" dirty="0">
                          <a:solidFill>
                            <a:schemeClr val="tx1"/>
                          </a:solidFill>
                          <a:effectLst/>
                        </a:rPr>
                        <a:t>3</a:t>
                      </a:r>
                      <a:endParaRPr lang="fr-FR" sz="1100" dirty="0">
                        <a:solidFill>
                          <a:schemeClr val="tx1"/>
                        </a:solidFill>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20000"/>
                        <a:lumOff val="80000"/>
                      </a:schemeClr>
                    </a:solidFill>
                  </a:tcPr>
                </a:tc>
                <a:tc>
                  <a:txBody>
                    <a:bodyPr/>
                    <a:lstStyle/>
                    <a:p>
                      <a:pPr algn="r" rtl="1">
                        <a:spcBef>
                          <a:spcPts val="300"/>
                        </a:spcBef>
                        <a:spcAft>
                          <a:spcPts val="300"/>
                        </a:spcAft>
                      </a:pPr>
                      <a:r>
                        <a:rPr lang="ar-TN" sz="1100" dirty="0" err="1">
                          <a:effectLst/>
                        </a:rPr>
                        <a:t>إستخلاص</a:t>
                      </a:r>
                      <a:r>
                        <a:rPr lang="ar-TN" sz="1100" dirty="0">
                          <a:effectLst/>
                        </a:rPr>
                        <a:t> الموارد الذاتية مقارنة بالتقديرات</a:t>
                      </a:r>
                      <a:endParaRPr lang="fr-FR" sz="1200"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20000"/>
                        <a:lumOff val="80000"/>
                      </a:schemeClr>
                    </a:solidFill>
                  </a:tcPr>
                </a:tc>
                <a:tc>
                  <a:txBody>
                    <a:bodyPr/>
                    <a:lstStyle/>
                    <a:p>
                      <a:pPr algn="ctr" rtl="1">
                        <a:spcBef>
                          <a:spcPts val="300"/>
                        </a:spcBef>
                        <a:spcAft>
                          <a:spcPts val="300"/>
                        </a:spcAft>
                      </a:pPr>
                      <a:r>
                        <a:rPr lang="ar-TN" sz="800" b="1" dirty="0">
                          <a:effectLst/>
                        </a:rPr>
                        <a:t>2.9</a:t>
                      </a:r>
                      <a:endParaRPr lang="fr-FR" sz="800" b="1"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20000"/>
                        <a:lumOff val="80000"/>
                      </a:schemeClr>
                    </a:solidFill>
                  </a:tcPr>
                </a:tc>
                <a:tc>
                  <a:txBody>
                    <a:bodyPr/>
                    <a:lstStyle/>
                    <a:p>
                      <a:pPr algn="ctr" rtl="1">
                        <a:spcBef>
                          <a:spcPts val="300"/>
                        </a:spcBef>
                        <a:spcAft>
                          <a:spcPts val="300"/>
                        </a:spcAft>
                      </a:pPr>
                      <a:r>
                        <a:rPr lang="ar-TN" sz="1100" b="1" dirty="0">
                          <a:effectLst/>
                        </a:rPr>
                        <a:t>3</a:t>
                      </a:r>
                      <a:endParaRPr lang="fr-FR" sz="1100" b="1"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20000"/>
                        <a:lumOff val="80000"/>
                      </a:schemeClr>
                    </a:solidFill>
                  </a:tcPr>
                </a:tc>
                <a:tc>
                  <a:txBody>
                    <a:bodyPr/>
                    <a:lstStyle/>
                    <a:p>
                      <a:pPr algn="just" rtl="1">
                        <a:spcBef>
                          <a:spcPts val="300"/>
                        </a:spcBef>
                        <a:spcAft>
                          <a:spcPts val="300"/>
                        </a:spcAft>
                      </a:pPr>
                      <a:r>
                        <a:rPr lang="ar-TN" sz="1100" dirty="0">
                          <a:effectLst/>
                        </a:rPr>
                        <a:t>خلاص </a:t>
                      </a:r>
                      <a:r>
                        <a:rPr lang="ar-TN" sz="1100" dirty="0" err="1">
                          <a:effectLst/>
                        </a:rPr>
                        <a:t>الشراءات</a:t>
                      </a:r>
                      <a:r>
                        <a:rPr lang="ar-TN" sz="1100" dirty="0">
                          <a:effectLst/>
                        </a:rPr>
                        <a:t> المنجزة ( التجهيزات والخدمات) في أجل 45 يوما من إتمام إجراءات الخلاص  </a:t>
                      </a:r>
                      <a:endParaRPr lang="fr-FR" sz="1200"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20000"/>
                        <a:lumOff val="80000"/>
                      </a:schemeClr>
                    </a:solidFill>
                  </a:tcPr>
                </a:tc>
                <a:tc>
                  <a:txBody>
                    <a:bodyPr/>
                    <a:lstStyle/>
                    <a:p>
                      <a:pPr algn="ctr" rtl="1">
                        <a:spcBef>
                          <a:spcPts val="300"/>
                        </a:spcBef>
                        <a:spcAft>
                          <a:spcPts val="300"/>
                        </a:spcAft>
                      </a:pPr>
                      <a:r>
                        <a:rPr lang="ar-TN" sz="800" b="1" dirty="0">
                          <a:effectLst/>
                        </a:rPr>
                        <a:t>3.6</a:t>
                      </a:r>
                      <a:endParaRPr lang="fr-FR" sz="800" b="1"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20000"/>
                        <a:lumOff val="80000"/>
                      </a:schemeClr>
                    </a:solidFill>
                  </a:tcPr>
                </a:tc>
                <a:tc>
                  <a:txBody>
                    <a:bodyPr/>
                    <a:lstStyle/>
                    <a:p>
                      <a:pPr algn="ctr" rtl="1">
                        <a:spcBef>
                          <a:spcPts val="300"/>
                        </a:spcBef>
                        <a:spcAft>
                          <a:spcPts val="300"/>
                        </a:spcAft>
                      </a:pPr>
                      <a:r>
                        <a:rPr lang="ar-TN" sz="1500" b="1" u="sng" dirty="0">
                          <a:solidFill>
                            <a:srgbClr val="006600"/>
                          </a:solidFill>
                          <a:effectLst/>
                        </a:rPr>
                        <a:t>10</a:t>
                      </a:r>
                      <a:endParaRPr lang="fr-FR" sz="1500" b="1" dirty="0">
                        <a:solidFill>
                          <a:srgbClr val="006600"/>
                        </a:solidFill>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20000"/>
                        <a:lumOff val="80000"/>
                      </a:schemeClr>
                    </a:solidFill>
                  </a:tcPr>
                </a:tc>
                <a:tc gridSpan="3">
                  <a:txBody>
                    <a:bodyPr/>
                    <a:lstStyle/>
                    <a:p>
                      <a:pPr algn="r" rtl="1">
                        <a:spcBef>
                          <a:spcPts val="300"/>
                        </a:spcBef>
                        <a:spcAft>
                          <a:spcPts val="300"/>
                        </a:spcAft>
                      </a:pPr>
                      <a:r>
                        <a:rPr lang="ar-TN" sz="1500" b="1" dirty="0" smtClean="0">
                          <a:solidFill>
                            <a:srgbClr val="006600"/>
                          </a:solidFill>
                          <a:effectLst/>
                        </a:rPr>
                        <a:t>3 - </a:t>
                      </a:r>
                      <a:r>
                        <a:rPr lang="ar-TN" sz="1500" b="1" dirty="0">
                          <a:solidFill>
                            <a:srgbClr val="006600"/>
                          </a:solidFill>
                          <a:effectLst/>
                        </a:rPr>
                        <a:t>برنامج  للتصرف في الشكاوى </a:t>
                      </a:r>
                      <a:endParaRPr lang="fr-FR" sz="1500" b="1" dirty="0">
                        <a:solidFill>
                          <a:srgbClr val="006600"/>
                        </a:solidFill>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20000"/>
                        <a:lumOff val="80000"/>
                      </a:schemeClr>
                    </a:solidFill>
                  </a:tcPr>
                </a:tc>
                <a:tc hMerge="1">
                  <a:txBody>
                    <a:bodyPr/>
                    <a:lstStyle/>
                    <a:p>
                      <a:pPr rtl="1"/>
                      <a:endParaRPr lang="ar-TN"/>
                    </a:p>
                  </a:txBody>
                  <a:tcPr/>
                </a:tc>
                <a:tc hMerge="1">
                  <a:txBody>
                    <a:bodyPr/>
                    <a:lstStyle/>
                    <a:p>
                      <a:endParaRPr lang="fr-FR"/>
                    </a:p>
                  </a:txBody>
                  <a:tcPr/>
                </a:tc>
              </a:tr>
              <a:tr h="362287">
                <a:tc>
                  <a:txBody>
                    <a:bodyPr/>
                    <a:lstStyle/>
                    <a:p>
                      <a:pPr algn="ctr" rtl="1">
                        <a:spcBef>
                          <a:spcPts val="300"/>
                        </a:spcBef>
                        <a:spcAft>
                          <a:spcPts val="300"/>
                        </a:spcAft>
                      </a:pPr>
                      <a:r>
                        <a:rPr lang="ar-TN" sz="1100" dirty="0">
                          <a:solidFill>
                            <a:schemeClr val="tx1"/>
                          </a:solidFill>
                          <a:effectLst/>
                        </a:rPr>
                        <a:t>2</a:t>
                      </a:r>
                      <a:endParaRPr lang="fr-FR" sz="1100" dirty="0">
                        <a:solidFill>
                          <a:schemeClr val="tx1"/>
                        </a:solidFill>
                        <a:effectLst/>
                      </a:endParaRPr>
                    </a:p>
                    <a:p>
                      <a:pPr algn="ctr" rtl="1">
                        <a:spcBef>
                          <a:spcPts val="300"/>
                        </a:spcBef>
                        <a:spcAft>
                          <a:spcPts val="300"/>
                        </a:spcAft>
                      </a:pPr>
                      <a:r>
                        <a:rPr lang="ar-TN" sz="1100" dirty="0">
                          <a:solidFill>
                            <a:schemeClr val="tx1"/>
                          </a:solidFill>
                          <a:effectLst/>
                        </a:rPr>
                        <a:t> </a:t>
                      </a:r>
                      <a:endParaRPr lang="fr-FR" sz="1100" dirty="0">
                        <a:solidFill>
                          <a:schemeClr val="tx1"/>
                        </a:solidFill>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c>
                  <a:txBody>
                    <a:bodyPr/>
                    <a:lstStyle/>
                    <a:p>
                      <a:pPr algn="r" rtl="1">
                        <a:spcBef>
                          <a:spcPts val="300"/>
                        </a:spcBef>
                        <a:spcAft>
                          <a:spcPts val="300"/>
                        </a:spcAft>
                      </a:pPr>
                      <a:r>
                        <a:rPr lang="ar-TN" sz="1100" dirty="0">
                          <a:effectLst/>
                        </a:rPr>
                        <a:t>نسبة تطور الموارد الذاتية </a:t>
                      </a:r>
                      <a:r>
                        <a:rPr lang="ar-TN" sz="1100" dirty="0" smtClean="0">
                          <a:effectLst/>
                        </a:rPr>
                        <a:t>مقارنة بالسنة </a:t>
                      </a:r>
                      <a:r>
                        <a:rPr lang="ar-TN" sz="1100" dirty="0" err="1" smtClean="0">
                          <a:effectLst/>
                        </a:rPr>
                        <a:t>الفارطة</a:t>
                      </a:r>
                      <a:endParaRPr lang="fr-FR" sz="1200"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c>
                  <a:txBody>
                    <a:bodyPr/>
                    <a:lstStyle/>
                    <a:p>
                      <a:pPr algn="ctr" rtl="1">
                        <a:spcBef>
                          <a:spcPts val="300"/>
                        </a:spcBef>
                        <a:spcAft>
                          <a:spcPts val="300"/>
                        </a:spcAft>
                      </a:pPr>
                      <a:r>
                        <a:rPr lang="ar-TN" sz="800" b="1" dirty="0">
                          <a:effectLst/>
                        </a:rPr>
                        <a:t>3.9</a:t>
                      </a:r>
                      <a:endParaRPr lang="fr-FR" sz="800" b="1"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c>
                  <a:txBody>
                    <a:bodyPr/>
                    <a:lstStyle/>
                    <a:p>
                      <a:pPr algn="ctr" rtl="1">
                        <a:spcBef>
                          <a:spcPts val="300"/>
                        </a:spcBef>
                        <a:spcAft>
                          <a:spcPts val="300"/>
                        </a:spcAft>
                      </a:pPr>
                      <a:r>
                        <a:rPr lang="ar-TN" sz="1100" b="1" dirty="0">
                          <a:effectLst/>
                        </a:rPr>
                        <a:t>2</a:t>
                      </a:r>
                      <a:endParaRPr lang="fr-FR" sz="1100" b="1"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c>
                  <a:txBody>
                    <a:bodyPr/>
                    <a:lstStyle/>
                    <a:p>
                      <a:pPr algn="just" rtl="1">
                        <a:spcBef>
                          <a:spcPts val="300"/>
                        </a:spcBef>
                        <a:spcAft>
                          <a:spcPts val="300"/>
                        </a:spcAft>
                      </a:pPr>
                      <a:r>
                        <a:rPr lang="ar-TN" sz="1100" dirty="0" err="1">
                          <a:effectLst/>
                        </a:rPr>
                        <a:t>إحترام</a:t>
                      </a:r>
                      <a:r>
                        <a:rPr lang="ar-TN" sz="1100" dirty="0">
                          <a:effectLst/>
                        </a:rPr>
                        <a:t> الآجال القانونية لختم الصفقات العمومية</a:t>
                      </a:r>
                      <a:endParaRPr lang="fr-FR" sz="1200"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c>
                  <a:txBody>
                    <a:bodyPr/>
                    <a:lstStyle/>
                    <a:p>
                      <a:pPr algn="ctr" rtl="1">
                        <a:spcBef>
                          <a:spcPts val="300"/>
                        </a:spcBef>
                        <a:spcAft>
                          <a:spcPts val="300"/>
                        </a:spcAft>
                      </a:pPr>
                      <a:r>
                        <a:rPr lang="ar-TN" sz="800" b="1" dirty="0">
                          <a:effectLst/>
                        </a:rPr>
                        <a:t>4.6</a:t>
                      </a:r>
                      <a:endParaRPr lang="fr-FR" sz="800" b="1"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c>
                  <a:txBody>
                    <a:bodyPr/>
                    <a:lstStyle/>
                    <a:p>
                      <a:pPr algn="ctr" rtl="1">
                        <a:spcBef>
                          <a:spcPts val="300"/>
                        </a:spcBef>
                        <a:spcAft>
                          <a:spcPts val="300"/>
                        </a:spcAft>
                      </a:pPr>
                      <a:r>
                        <a:rPr lang="ar-TN" sz="1100" b="1" dirty="0">
                          <a:effectLst/>
                        </a:rPr>
                        <a:t>2</a:t>
                      </a:r>
                      <a:endParaRPr lang="fr-FR" sz="1100" b="1"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c gridSpan="2">
                  <a:txBody>
                    <a:bodyPr/>
                    <a:lstStyle/>
                    <a:p>
                      <a:pPr algn="r" rtl="1">
                        <a:spcBef>
                          <a:spcPts val="300"/>
                        </a:spcBef>
                        <a:spcAft>
                          <a:spcPts val="300"/>
                        </a:spcAft>
                      </a:pPr>
                      <a:r>
                        <a:rPr lang="ar-TN" sz="1200" dirty="0">
                          <a:effectLst/>
                        </a:rPr>
                        <a:t>تكليف عون عمومي يتولى التصرف في الشكاوي ومعالجتها والرد عليها  "  </a:t>
                      </a:r>
                      <a:r>
                        <a:rPr lang="fr-FR" sz="1200" dirty="0">
                          <a:effectLst/>
                        </a:rPr>
                        <a:t>Mr / </a:t>
                      </a:r>
                      <a:r>
                        <a:rPr lang="fr-FR" sz="1200" dirty="0" smtClean="0">
                          <a:effectLst/>
                        </a:rPr>
                        <a:t>Mme</a:t>
                      </a:r>
                      <a:endParaRPr lang="fr-FR" sz="1200"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c hMerge="1">
                  <a:txBody>
                    <a:bodyPr/>
                    <a:lstStyle/>
                    <a:p>
                      <a:pPr rtl="1"/>
                      <a:endParaRPr lang="ar-TN"/>
                    </a:p>
                  </a:txBody>
                  <a:tcPr/>
                </a:tc>
                <a:tc>
                  <a:txBody>
                    <a:bodyPr/>
                    <a:lstStyle/>
                    <a:p>
                      <a:pPr algn="ctr" rtl="1">
                        <a:spcBef>
                          <a:spcPts val="300"/>
                        </a:spcBef>
                        <a:spcAft>
                          <a:spcPts val="300"/>
                        </a:spcAft>
                      </a:pPr>
                      <a:r>
                        <a:rPr lang="ar-TN" sz="800" b="1" dirty="0">
                          <a:effectLst/>
                        </a:rPr>
                        <a:t>1.3</a:t>
                      </a:r>
                      <a:endParaRPr lang="fr-FR" sz="800" b="1"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r>
              <a:tr h="375705">
                <a:tc>
                  <a:txBody>
                    <a:bodyPr/>
                    <a:lstStyle/>
                    <a:p>
                      <a:pPr algn="ctr" rtl="1">
                        <a:spcBef>
                          <a:spcPts val="300"/>
                        </a:spcBef>
                        <a:spcAft>
                          <a:spcPts val="300"/>
                        </a:spcAft>
                      </a:pPr>
                      <a:r>
                        <a:rPr lang="ar-TN" sz="1500" u="sng" dirty="0">
                          <a:solidFill>
                            <a:srgbClr val="006600"/>
                          </a:solidFill>
                          <a:effectLst/>
                        </a:rPr>
                        <a:t>8</a:t>
                      </a:r>
                      <a:endParaRPr lang="fr-FR" sz="1500" dirty="0">
                        <a:solidFill>
                          <a:srgbClr val="006600"/>
                        </a:solidFill>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20000"/>
                        <a:lumOff val="80000"/>
                      </a:schemeClr>
                    </a:solidFill>
                  </a:tcPr>
                </a:tc>
                <a:tc gridSpan="2">
                  <a:txBody>
                    <a:bodyPr/>
                    <a:lstStyle/>
                    <a:p>
                      <a:pPr algn="r" rtl="1">
                        <a:spcBef>
                          <a:spcPts val="300"/>
                        </a:spcBef>
                        <a:spcAft>
                          <a:spcPts val="300"/>
                        </a:spcAft>
                      </a:pPr>
                      <a:r>
                        <a:rPr lang="ar-TN" sz="1400" b="1" dirty="0" smtClean="0">
                          <a:solidFill>
                            <a:srgbClr val="006600"/>
                          </a:solidFill>
                          <a:effectLst/>
                        </a:rPr>
                        <a:t>10 </a:t>
                      </a:r>
                      <a:r>
                        <a:rPr lang="ar-TN" sz="1400" b="1" dirty="0">
                          <a:solidFill>
                            <a:srgbClr val="006600"/>
                          </a:solidFill>
                          <a:effectLst/>
                        </a:rPr>
                        <a:t>- الحماية البيئية </a:t>
                      </a:r>
                      <a:r>
                        <a:rPr lang="ar-TN" sz="1400" b="1" dirty="0" err="1">
                          <a:solidFill>
                            <a:srgbClr val="006600"/>
                          </a:solidFill>
                          <a:effectLst/>
                        </a:rPr>
                        <a:t>والإجتماعية</a:t>
                      </a:r>
                      <a:r>
                        <a:rPr lang="ar-TN" sz="1400" b="1" dirty="0">
                          <a:solidFill>
                            <a:srgbClr val="006600"/>
                          </a:solidFill>
                          <a:effectLst/>
                        </a:rPr>
                        <a:t> للمشاريع</a:t>
                      </a:r>
                      <a:endParaRPr lang="fr-FR" sz="1400" b="1" dirty="0">
                        <a:solidFill>
                          <a:srgbClr val="006600"/>
                        </a:solidFill>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20000"/>
                        <a:lumOff val="80000"/>
                      </a:schemeClr>
                    </a:solidFill>
                  </a:tcPr>
                </a:tc>
                <a:tc hMerge="1">
                  <a:txBody>
                    <a:bodyPr/>
                    <a:lstStyle/>
                    <a:p>
                      <a:pPr rtl="1"/>
                      <a:endParaRPr lang="ar-TN"/>
                    </a:p>
                  </a:txBody>
                  <a:tcPr/>
                </a:tc>
                <a:tc>
                  <a:txBody>
                    <a:bodyPr/>
                    <a:lstStyle/>
                    <a:p>
                      <a:pPr algn="ctr" rtl="1">
                        <a:spcBef>
                          <a:spcPts val="300"/>
                        </a:spcBef>
                        <a:spcAft>
                          <a:spcPts val="300"/>
                        </a:spcAft>
                      </a:pPr>
                      <a:r>
                        <a:rPr lang="fr-FR" sz="1100" b="1" dirty="0">
                          <a:effectLst/>
                        </a:rPr>
                        <a:t> </a:t>
                      </a:r>
                      <a:endParaRPr lang="fr-FR" sz="1100" b="1"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20000"/>
                        <a:lumOff val="80000"/>
                      </a:schemeClr>
                    </a:solidFill>
                  </a:tcPr>
                </a:tc>
                <a:tc>
                  <a:txBody>
                    <a:bodyPr/>
                    <a:lstStyle/>
                    <a:p>
                      <a:pPr algn="just" rtl="1">
                        <a:spcBef>
                          <a:spcPts val="300"/>
                        </a:spcBef>
                        <a:spcAft>
                          <a:spcPts val="300"/>
                        </a:spcAft>
                      </a:pPr>
                      <a:r>
                        <a:rPr lang="ar-TN" sz="1100" dirty="0">
                          <a:effectLst/>
                        </a:rPr>
                        <a:t> </a:t>
                      </a:r>
                      <a:endParaRPr lang="fr-FR" sz="1200"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20000"/>
                        <a:lumOff val="80000"/>
                      </a:schemeClr>
                    </a:solidFill>
                  </a:tcPr>
                </a:tc>
                <a:tc>
                  <a:txBody>
                    <a:bodyPr/>
                    <a:lstStyle/>
                    <a:p>
                      <a:pPr algn="r" rtl="1">
                        <a:spcBef>
                          <a:spcPts val="300"/>
                        </a:spcBef>
                        <a:spcAft>
                          <a:spcPts val="300"/>
                        </a:spcAft>
                      </a:pPr>
                      <a:r>
                        <a:rPr lang="ar-TN" sz="1100" dirty="0">
                          <a:effectLst/>
                        </a:rPr>
                        <a:t> </a:t>
                      </a:r>
                      <a:endParaRPr lang="fr-FR" sz="1200"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20000"/>
                        <a:lumOff val="80000"/>
                      </a:schemeClr>
                    </a:solidFill>
                  </a:tcPr>
                </a:tc>
                <a:tc>
                  <a:txBody>
                    <a:bodyPr/>
                    <a:lstStyle/>
                    <a:p>
                      <a:pPr algn="ctr" rtl="1">
                        <a:spcBef>
                          <a:spcPts val="300"/>
                        </a:spcBef>
                        <a:spcAft>
                          <a:spcPts val="300"/>
                        </a:spcAft>
                      </a:pPr>
                      <a:r>
                        <a:rPr lang="ar-TN" sz="1100" b="1" dirty="0">
                          <a:effectLst/>
                        </a:rPr>
                        <a:t>3</a:t>
                      </a:r>
                      <a:endParaRPr lang="fr-FR" sz="1100" b="1"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20000"/>
                        <a:lumOff val="80000"/>
                      </a:schemeClr>
                    </a:solidFill>
                  </a:tcPr>
                </a:tc>
                <a:tc gridSpan="2">
                  <a:txBody>
                    <a:bodyPr/>
                    <a:lstStyle/>
                    <a:p>
                      <a:pPr algn="just" rtl="1">
                        <a:spcBef>
                          <a:spcPts val="300"/>
                        </a:spcBef>
                        <a:spcAft>
                          <a:spcPts val="300"/>
                        </a:spcAft>
                      </a:pPr>
                      <a:r>
                        <a:rPr lang="ar-TN" sz="1200" dirty="0">
                          <a:effectLst/>
                        </a:rPr>
                        <a:t>مسك دفتر لتضمين الشكايات ومتابعة الردود وتحيين المعطيات دوريا</a:t>
                      </a:r>
                      <a:endParaRPr lang="fr-FR" sz="1200"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20000"/>
                        <a:lumOff val="80000"/>
                      </a:schemeClr>
                    </a:solidFill>
                  </a:tcPr>
                </a:tc>
                <a:tc hMerge="1">
                  <a:txBody>
                    <a:bodyPr/>
                    <a:lstStyle/>
                    <a:p>
                      <a:pPr rtl="1"/>
                      <a:endParaRPr lang="ar-TN"/>
                    </a:p>
                  </a:txBody>
                  <a:tcPr/>
                </a:tc>
                <a:tc>
                  <a:txBody>
                    <a:bodyPr/>
                    <a:lstStyle/>
                    <a:p>
                      <a:pPr algn="ctr" rtl="1">
                        <a:spcBef>
                          <a:spcPts val="300"/>
                        </a:spcBef>
                        <a:spcAft>
                          <a:spcPts val="300"/>
                        </a:spcAft>
                      </a:pPr>
                      <a:r>
                        <a:rPr lang="ar-TN" sz="800" b="1" dirty="0">
                          <a:effectLst/>
                        </a:rPr>
                        <a:t>2.3</a:t>
                      </a:r>
                      <a:endParaRPr lang="fr-FR" sz="800" b="1"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20000"/>
                        <a:lumOff val="80000"/>
                      </a:schemeClr>
                    </a:solidFill>
                  </a:tcPr>
                </a:tc>
              </a:tr>
              <a:tr h="322033">
                <a:tc>
                  <a:txBody>
                    <a:bodyPr/>
                    <a:lstStyle/>
                    <a:p>
                      <a:pPr algn="ctr" rtl="1">
                        <a:spcBef>
                          <a:spcPts val="300"/>
                        </a:spcBef>
                        <a:spcAft>
                          <a:spcPts val="300"/>
                        </a:spcAft>
                      </a:pPr>
                      <a:r>
                        <a:rPr lang="ar-TN" sz="1100" dirty="0">
                          <a:solidFill>
                            <a:schemeClr val="tx1"/>
                          </a:solidFill>
                          <a:effectLst/>
                        </a:rPr>
                        <a:t>8</a:t>
                      </a:r>
                      <a:endParaRPr lang="fr-FR" sz="1100" dirty="0">
                        <a:solidFill>
                          <a:schemeClr val="tx1"/>
                        </a:solidFill>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c>
                  <a:txBody>
                    <a:bodyPr/>
                    <a:lstStyle/>
                    <a:p>
                      <a:pPr algn="just" rtl="1">
                        <a:spcBef>
                          <a:spcPts val="300"/>
                        </a:spcBef>
                        <a:spcAft>
                          <a:spcPts val="300"/>
                        </a:spcAft>
                      </a:pPr>
                      <a:r>
                        <a:rPr lang="ar-TN" sz="1100" dirty="0" smtClean="0">
                          <a:effectLst/>
                        </a:rPr>
                        <a:t>احترام </a:t>
                      </a:r>
                      <a:r>
                        <a:rPr lang="ar-TN" sz="1100" dirty="0">
                          <a:effectLst/>
                        </a:rPr>
                        <a:t>إجراءات الحماية </a:t>
                      </a:r>
                      <a:r>
                        <a:rPr lang="ar-TN" sz="1100" dirty="0" smtClean="0">
                          <a:effectLst/>
                        </a:rPr>
                        <a:t>البيئية  </a:t>
                      </a:r>
                      <a:r>
                        <a:rPr lang="ar-TN" sz="1100" dirty="0" err="1" smtClean="0">
                          <a:effectLst/>
                        </a:rPr>
                        <a:t>والإجتماعية</a:t>
                      </a:r>
                      <a:r>
                        <a:rPr lang="ar-TN" sz="1100" dirty="0" smtClean="0">
                          <a:effectLst/>
                        </a:rPr>
                        <a:t> للمشاريع</a:t>
                      </a:r>
                      <a:endParaRPr lang="fr-FR" sz="1200"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c>
                  <a:txBody>
                    <a:bodyPr/>
                    <a:lstStyle/>
                    <a:p>
                      <a:pPr algn="ctr" rtl="1">
                        <a:spcBef>
                          <a:spcPts val="300"/>
                        </a:spcBef>
                        <a:spcAft>
                          <a:spcPts val="300"/>
                        </a:spcAft>
                      </a:pPr>
                      <a:r>
                        <a:rPr lang="ar-TN" sz="800" b="1" dirty="0">
                          <a:effectLst/>
                        </a:rPr>
                        <a:t>1.10</a:t>
                      </a:r>
                      <a:endParaRPr lang="fr-FR" sz="800" b="1"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c>
                  <a:txBody>
                    <a:bodyPr/>
                    <a:lstStyle/>
                    <a:p>
                      <a:pPr algn="ctr" rtl="1">
                        <a:spcBef>
                          <a:spcPts val="300"/>
                        </a:spcBef>
                        <a:spcAft>
                          <a:spcPts val="300"/>
                        </a:spcAft>
                      </a:pPr>
                      <a:r>
                        <a:rPr lang="fr-FR" sz="1100" dirty="0">
                          <a:effectLst/>
                        </a:rPr>
                        <a:t> </a:t>
                      </a:r>
                      <a:endParaRPr lang="fr-FR" sz="1200"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c>
                  <a:txBody>
                    <a:bodyPr/>
                    <a:lstStyle/>
                    <a:p>
                      <a:pPr algn="r" rtl="1">
                        <a:spcBef>
                          <a:spcPts val="300"/>
                        </a:spcBef>
                        <a:spcAft>
                          <a:spcPts val="300"/>
                        </a:spcAft>
                      </a:pPr>
                      <a:r>
                        <a:rPr lang="fr-FR" sz="1100" dirty="0">
                          <a:effectLst/>
                        </a:rPr>
                        <a:t> </a:t>
                      </a:r>
                      <a:endParaRPr lang="fr-FR" sz="1200"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c>
                  <a:txBody>
                    <a:bodyPr/>
                    <a:lstStyle/>
                    <a:p>
                      <a:pPr algn="r" rtl="1">
                        <a:spcBef>
                          <a:spcPts val="300"/>
                        </a:spcBef>
                        <a:spcAft>
                          <a:spcPts val="300"/>
                        </a:spcAft>
                      </a:pPr>
                      <a:r>
                        <a:rPr lang="en-US" sz="1100" dirty="0">
                          <a:effectLst/>
                        </a:rPr>
                        <a:t> </a:t>
                      </a:r>
                      <a:endParaRPr lang="fr-FR" sz="1200"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c>
                  <a:txBody>
                    <a:bodyPr/>
                    <a:lstStyle/>
                    <a:p>
                      <a:pPr algn="ctr" rtl="1">
                        <a:spcBef>
                          <a:spcPts val="300"/>
                        </a:spcBef>
                        <a:spcAft>
                          <a:spcPts val="300"/>
                        </a:spcAft>
                      </a:pPr>
                      <a:r>
                        <a:rPr lang="ar-TN" sz="1100" b="1" dirty="0">
                          <a:effectLst/>
                        </a:rPr>
                        <a:t>5</a:t>
                      </a:r>
                      <a:endParaRPr lang="fr-FR" sz="1100" b="1"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c gridSpan="2">
                  <a:txBody>
                    <a:bodyPr/>
                    <a:lstStyle/>
                    <a:p>
                      <a:pPr algn="just" rtl="1">
                        <a:spcBef>
                          <a:spcPts val="300"/>
                        </a:spcBef>
                        <a:spcAft>
                          <a:spcPts val="300"/>
                        </a:spcAft>
                      </a:pPr>
                      <a:r>
                        <a:rPr lang="ar-TN" sz="1200" dirty="0">
                          <a:effectLst/>
                        </a:rPr>
                        <a:t>معالجة نسبة  معينة </a:t>
                      </a:r>
                      <a:r>
                        <a:rPr lang="ar-TN" sz="1200" dirty="0" smtClean="0">
                          <a:effectLst/>
                        </a:rPr>
                        <a:t>من </a:t>
                      </a:r>
                      <a:r>
                        <a:rPr lang="ar-TN" sz="1200" dirty="0">
                          <a:effectLst/>
                        </a:rPr>
                        <a:t>الشكايات في أجل أقصاه 21 يوم .</a:t>
                      </a:r>
                      <a:endParaRPr lang="fr-FR" sz="1200"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c hMerge="1">
                  <a:txBody>
                    <a:bodyPr/>
                    <a:lstStyle/>
                    <a:p>
                      <a:pPr rtl="1"/>
                      <a:endParaRPr lang="ar-TN"/>
                    </a:p>
                  </a:txBody>
                  <a:tcPr/>
                </a:tc>
                <a:tc>
                  <a:txBody>
                    <a:bodyPr/>
                    <a:lstStyle/>
                    <a:p>
                      <a:pPr algn="ctr" rtl="1">
                        <a:spcBef>
                          <a:spcPts val="300"/>
                        </a:spcBef>
                        <a:spcAft>
                          <a:spcPts val="300"/>
                        </a:spcAft>
                      </a:pPr>
                      <a:r>
                        <a:rPr lang="ar-TN" sz="800" b="1" dirty="0">
                          <a:effectLst/>
                        </a:rPr>
                        <a:t>3.3</a:t>
                      </a:r>
                      <a:endParaRPr lang="fr-FR" sz="800" b="1" dirty="0">
                        <a:effectLst/>
                        <a:latin typeface="Times New Roman" panose="02020603050405020304" pitchFamily="18" charset="0"/>
                        <a:ea typeface="Times New Roman" panose="02020603050405020304" pitchFamily="18" charset="0"/>
                      </a:endParaRPr>
                    </a:p>
                  </a:txBody>
                  <a:tcPr marL="28568" marR="28568" marT="0" marB="0" anchor="ctr">
                    <a:solidFill>
                      <a:schemeClr val="accent1">
                        <a:lumMod val="40000"/>
                        <a:lumOff val="60000"/>
                      </a:schemeClr>
                    </a:solidFill>
                  </a:tcPr>
                </a:tc>
              </a:tr>
              <a:tr h="187853">
                <a:tc>
                  <a:txBody>
                    <a:bodyPr/>
                    <a:lstStyle/>
                    <a:p>
                      <a:pPr algn="ctr" rtl="1">
                        <a:spcBef>
                          <a:spcPts val="300"/>
                        </a:spcBef>
                        <a:spcAft>
                          <a:spcPts val="300"/>
                        </a:spcAft>
                      </a:pPr>
                      <a:r>
                        <a:rPr lang="ar-TN" sz="1400" b="1" dirty="0">
                          <a:solidFill>
                            <a:schemeClr val="bg1"/>
                          </a:solidFill>
                          <a:effectLst/>
                        </a:rPr>
                        <a:t>40</a:t>
                      </a:r>
                      <a:endParaRPr lang="fr-FR" sz="1400" b="1" dirty="0">
                        <a:solidFill>
                          <a:schemeClr val="bg1"/>
                        </a:solidFill>
                        <a:effectLst/>
                        <a:latin typeface="Times New Roman" panose="02020603050405020304" pitchFamily="18" charset="0"/>
                        <a:ea typeface="Times New Roman" panose="02020603050405020304" pitchFamily="18" charset="0"/>
                      </a:endParaRPr>
                    </a:p>
                  </a:txBody>
                  <a:tcPr marL="28568" marR="28568" marT="0" marB="0" anchor="ctr">
                    <a:solidFill>
                      <a:schemeClr val="tx2">
                        <a:lumMod val="60000"/>
                        <a:lumOff val="40000"/>
                      </a:schemeClr>
                    </a:solidFill>
                  </a:tcPr>
                </a:tc>
                <a:tc gridSpan="2">
                  <a:txBody>
                    <a:bodyPr/>
                    <a:lstStyle/>
                    <a:p>
                      <a:pPr algn="ctr" rtl="1">
                        <a:spcBef>
                          <a:spcPts val="300"/>
                        </a:spcBef>
                        <a:spcAft>
                          <a:spcPts val="300"/>
                        </a:spcAft>
                      </a:pPr>
                      <a:r>
                        <a:rPr lang="ar-TN" sz="1400" b="1" dirty="0" smtClean="0">
                          <a:solidFill>
                            <a:schemeClr val="bg1"/>
                          </a:solidFill>
                          <a:effectLst/>
                        </a:rPr>
                        <a:t>العدد </a:t>
                      </a:r>
                      <a:r>
                        <a:rPr lang="ar-TN" sz="1400" b="1" dirty="0">
                          <a:solidFill>
                            <a:schemeClr val="bg1"/>
                          </a:solidFill>
                          <a:effectLst/>
                        </a:rPr>
                        <a:t>الأقصى</a:t>
                      </a:r>
                      <a:endParaRPr lang="fr-FR" sz="1400" b="1" dirty="0">
                        <a:solidFill>
                          <a:schemeClr val="bg1"/>
                        </a:solidFill>
                        <a:effectLst/>
                        <a:latin typeface="Times New Roman" panose="02020603050405020304" pitchFamily="18" charset="0"/>
                        <a:ea typeface="Times New Roman" panose="02020603050405020304" pitchFamily="18" charset="0"/>
                      </a:endParaRPr>
                    </a:p>
                  </a:txBody>
                  <a:tcPr marL="28568" marR="28568" marT="0" marB="0" anchor="ctr">
                    <a:solidFill>
                      <a:schemeClr val="tx2">
                        <a:lumMod val="60000"/>
                        <a:lumOff val="40000"/>
                      </a:schemeClr>
                    </a:solidFill>
                  </a:tcPr>
                </a:tc>
                <a:tc hMerge="1">
                  <a:txBody>
                    <a:bodyPr/>
                    <a:lstStyle/>
                    <a:p>
                      <a:pPr rtl="1"/>
                      <a:endParaRPr lang="ar-TN"/>
                    </a:p>
                  </a:txBody>
                  <a:tcPr/>
                </a:tc>
                <a:tc>
                  <a:txBody>
                    <a:bodyPr/>
                    <a:lstStyle/>
                    <a:p>
                      <a:pPr algn="ctr" rtl="1">
                        <a:spcBef>
                          <a:spcPts val="300"/>
                        </a:spcBef>
                        <a:spcAft>
                          <a:spcPts val="300"/>
                        </a:spcAft>
                      </a:pPr>
                      <a:r>
                        <a:rPr lang="ar-TN" sz="1400" b="1" dirty="0">
                          <a:solidFill>
                            <a:schemeClr val="bg1"/>
                          </a:solidFill>
                          <a:effectLst/>
                        </a:rPr>
                        <a:t>30</a:t>
                      </a:r>
                      <a:endParaRPr lang="fr-FR" sz="1400" b="1" dirty="0">
                        <a:solidFill>
                          <a:schemeClr val="bg1"/>
                        </a:solidFill>
                        <a:effectLst/>
                        <a:latin typeface="Times New Roman" panose="02020603050405020304" pitchFamily="18" charset="0"/>
                        <a:ea typeface="Times New Roman" panose="02020603050405020304" pitchFamily="18" charset="0"/>
                      </a:endParaRPr>
                    </a:p>
                  </a:txBody>
                  <a:tcPr marL="28568" marR="28568" marT="0" marB="0" anchor="ctr">
                    <a:solidFill>
                      <a:schemeClr val="tx2">
                        <a:lumMod val="60000"/>
                        <a:lumOff val="40000"/>
                      </a:schemeClr>
                    </a:solidFill>
                  </a:tcPr>
                </a:tc>
                <a:tc gridSpan="2">
                  <a:txBody>
                    <a:bodyPr/>
                    <a:lstStyle/>
                    <a:p>
                      <a:pPr algn="ctr" rtl="1">
                        <a:spcBef>
                          <a:spcPts val="300"/>
                        </a:spcBef>
                        <a:spcAft>
                          <a:spcPts val="300"/>
                        </a:spcAft>
                      </a:pPr>
                      <a:r>
                        <a:rPr lang="ar-TN" sz="1400" b="1" dirty="0" smtClean="0">
                          <a:solidFill>
                            <a:schemeClr val="bg1"/>
                          </a:solidFill>
                          <a:effectLst/>
                        </a:rPr>
                        <a:t>العدد </a:t>
                      </a:r>
                      <a:r>
                        <a:rPr lang="ar-TN" sz="1400" b="1" dirty="0">
                          <a:solidFill>
                            <a:schemeClr val="bg1"/>
                          </a:solidFill>
                          <a:effectLst/>
                        </a:rPr>
                        <a:t>الأقصى</a:t>
                      </a:r>
                      <a:endParaRPr lang="fr-FR" sz="1400" b="1" dirty="0">
                        <a:solidFill>
                          <a:schemeClr val="bg1"/>
                        </a:solidFill>
                        <a:effectLst/>
                        <a:latin typeface="Times New Roman" panose="02020603050405020304" pitchFamily="18" charset="0"/>
                        <a:ea typeface="Times New Roman" panose="02020603050405020304" pitchFamily="18" charset="0"/>
                      </a:endParaRPr>
                    </a:p>
                  </a:txBody>
                  <a:tcPr marL="28568" marR="28568" marT="0" marB="0" anchor="ctr">
                    <a:solidFill>
                      <a:schemeClr val="tx2">
                        <a:lumMod val="60000"/>
                        <a:lumOff val="40000"/>
                      </a:schemeClr>
                    </a:solidFill>
                  </a:tcPr>
                </a:tc>
                <a:tc hMerge="1">
                  <a:txBody>
                    <a:bodyPr/>
                    <a:lstStyle/>
                    <a:p>
                      <a:pPr rtl="1"/>
                      <a:endParaRPr lang="ar-TN"/>
                    </a:p>
                  </a:txBody>
                  <a:tcPr/>
                </a:tc>
                <a:tc>
                  <a:txBody>
                    <a:bodyPr/>
                    <a:lstStyle/>
                    <a:p>
                      <a:pPr algn="ctr" rtl="1">
                        <a:spcBef>
                          <a:spcPts val="300"/>
                        </a:spcBef>
                        <a:spcAft>
                          <a:spcPts val="300"/>
                        </a:spcAft>
                      </a:pPr>
                      <a:r>
                        <a:rPr lang="ar-TN" sz="1400" b="1" dirty="0">
                          <a:solidFill>
                            <a:schemeClr val="bg1"/>
                          </a:solidFill>
                          <a:effectLst/>
                        </a:rPr>
                        <a:t>30</a:t>
                      </a:r>
                      <a:endParaRPr lang="fr-FR" sz="1400" b="1" dirty="0">
                        <a:solidFill>
                          <a:schemeClr val="bg1"/>
                        </a:solidFill>
                        <a:effectLst/>
                        <a:latin typeface="Times New Roman" panose="02020603050405020304" pitchFamily="18" charset="0"/>
                        <a:ea typeface="Times New Roman" panose="02020603050405020304" pitchFamily="18" charset="0"/>
                      </a:endParaRPr>
                    </a:p>
                  </a:txBody>
                  <a:tcPr marL="28568" marR="28568" marT="0" marB="0" anchor="ctr">
                    <a:solidFill>
                      <a:schemeClr val="tx2">
                        <a:lumMod val="60000"/>
                        <a:lumOff val="40000"/>
                      </a:schemeClr>
                    </a:solidFill>
                  </a:tcPr>
                </a:tc>
                <a:tc gridSpan="3">
                  <a:txBody>
                    <a:bodyPr/>
                    <a:lstStyle/>
                    <a:p>
                      <a:pPr algn="ctr" rtl="1">
                        <a:spcBef>
                          <a:spcPts val="300"/>
                        </a:spcBef>
                        <a:spcAft>
                          <a:spcPts val="300"/>
                        </a:spcAft>
                      </a:pPr>
                      <a:r>
                        <a:rPr lang="ar-TN" sz="1400" b="1" dirty="0" smtClean="0">
                          <a:solidFill>
                            <a:schemeClr val="bg1"/>
                          </a:solidFill>
                          <a:effectLst/>
                        </a:rPr>
                        <a:t>العدد </a:t>
                      </a:r>
                      <a:r>
                        <a:rPr lang="ar-TN" sz="1400" b="1" dirty="0">
                          <a:solidFill>
                            <a:schemeClr val="bg1"/>
                          </a:solidFill>
                          <a:effectLst/>
                        </a:rPr>
                        <a:t>الأقصى</a:t>
                      </a:r>
                      <a:endParaRPr lang="fr-FR" sz="1400" b="1" dirty="0">
                        <a:solidFill>
                          <a:schemeClr val="bg1"/>
                        </a:solidFill>
                        <a:effectLst/>
                        <a:latin typeface="Times New Roman" panose="02020603050405020304" pitchFamily="18" charset="0"/>
                        <a:ea typeface="Times New Roman" panose="02020603050405020304" pitchFamily="18" charset="0"/>
                      </a:endParaRPr>
                    </a:p>
                  </a:txBody>
                  <a:tcPr marL="28568" marR="28568" marT="0" marB="0" anchor="ctr">
                    <a:solidFill>
                      <a:schemeClr val="tx2">
                        <a:lumMod val="60000"/>
                        <a:lumOff val="40000"/>
                      </a:schemeClr>
                    </a:solidFill>
                  </a:tcPr>
                </a:tc>
                <a:tc hMerge="1">
                  <a:txBody>
                    <a:bodyPr/>
                    <a:lstStyle/>
                    <a:p>
                      <a:pPr rtl="1"/>
                      <a:endParaRPr lang="ar-TN"/>
                    </a:p>
                  </a:txBody>
                  <a:tcPr/>
                </a:tc>
                <a:tc hMerge="1">
                  <a:txBody>
                    <a:bodyPr/>
                    <a:lstStyle/>
                    <a:p>
                      <a:endParaRPr lang="fr-FR"/>
                    </a:p>
                  </a:txBody>
                  <a:tcPr/>
                </a:tc>
              </a:tr>
            </a:tbl>
          </a:graphicData>
        </a:graphic>
      </p:graphicFrame>
      <p:sp>
        <p:nvSpPr>
          <p:cNvPr id="24" name="Espace réservé du numéro de diapositive 23"/>
          <p:cNvSpPr>
            <a:spLocks noGrp="1"/>
          </p:cNvSpPr>
          <p:nvPr>
            <p:ph type="sldNum" sz="quarter" idx="4294967295"/>
          </p:nvPr>
        </p:nvSpPr>
        <p:spPr>
          <a:xfrm>
            <a:off x="8028384" y="6592267"/>
            <a:ext cx="762000" cy="365125"/>
          </a:xfrm>
          <a:prstGeom prst="rect">
            <a:avLst/>
          </a:prstGeom>
        </p:spPr>
        <p:txBody>
          <a:bodyPr/>
          <a:lstStyle/>
          <a:p>
            <a:fld id="{2754ED01-E2A0-4C1E-8E21-014B99041579}" type="slidenum">
              <a:rPr lang="en-US" smtClean="0"/>
              <a:pPr/>
              <a:t>42</a:t>
            </a:fld>
            <a:endParaRPr lang="en-US" dirty="0"/>
          </a:p>
        </p:txBody>
      </p:sp>
      <p:cxnSp>
        <p:nvCxnSpPr>
          <p:cNvPr id="7" name="Connecteur droit 6"/>
          <p:cNvCxnSpPr/>
          <p:nvPr/>
        </p:nvCxnSpPr>
        <p:spPr>
          <a:xfrm>
            <a:off x="0" y="0"/>
            <a:ext cx="9144000" cy="6858000"/>
          </a:xfrm>
          <a:prstGeom prst="line">
            <a:avLst/>
          </a:prstGeom>
          <a:ln w="508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flipV="1">
            <a:off x="0" y="0"/>
            <a:ext cx="9144000" cy="6858000"/>
          </a:xfrm>
          <a:prstGeom prst="line">
            <a:avLst/>
          </a:prstGeom>
          <a:ln w="5080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6"/>
          <p:cNvSpPr>
            <a:spLocks noChangeArrowheads="1"/>
          </p:cNvSpPr>
          <p:nvPr/>
        </p:nvSpPr>
        <p:spPr bwMode="auto">
          <a:xfrm>
            <a:off x="428654" y="1594483"/>
            <a:ext cx="8358188" cy="523220"/>
          </a:xfrm>
          <a:prstGeom prst="rect">
            <a:avLst/>
          </a:prstGeom>
          <a:noFill/>
          <a:ln w="9525" algn="ctr">
            <a:noFill/>
            <a:miter lim="800000"/>
            <a:headEnd/>
            <a:tailEnd/>
          </a:ln>
          <a:effectLst/>
        </p:spPr>
        <p:txBody>
          <a:bodyPr lIns="0" tIns="0" rIns="0" bIns="0">
            <a:spAutoFit/>
          </a:bodyPr>
          <a:lstStyle/>
          <a:p>
            <a:pPr algn="ctr" rtl="1" fontAlgn="auto">
              <a:spcBef>
                <a:spcPct val="20000"/>
              </a:spcBef>
              <a:spcAft>
                <a:spcPts val="0"/>
              </a:spcAft>
              <a:buClr>
                <a:schemeClr val="accent1"/>
              </a:buClr>
              <a:defRPr/>
            </a:pPr>
            <a:r>
              <a:rPr lang="ar-TN" altLang="fr-FR" sz="3400" b="1" dirty="0" smtClean="0">
                <a:solidFill>
                  <a:srgbClr val="1A842C"/>
                </a:solidFill>
                <a:effectLst>
                  <a:outerShdw blurRad="38100" dist="38100" dir="2700000" algn="tl">
                    <a:srgbClr val="C0C0C0"/>
                  </a:outerShdw>
                </a:effectLst>
              </a:rPr>
              <a:t>خصائص نظام تقييم الأداء للفترة المقبلة</a:t>
            </a:r>
            <a:endParaRPr lang="fr-FR" altLang="fr-FR" sz="3400" b="1" dirty="0" smtClean="0">
              <a:solidFill>
                <a:srgbClr val="1A842C"/>
              </a:solidFill>
              <a:effectLst>
                <a:outerShdw blurRad="38100" dist="38100" dir="2700000" algn="tl">
                  <a:srgbClr val="C0C0C0"/>
                </a:outerShdw>
              </a:effectLst>
            </a:endParaRPr>
          </a:p>
        </p:txBody>
      </p:sp>
      <p:sp>
        <p:nvSpPr>
          <p:cNvPr id="7" name="Espace réservé du numéro de diapositive 6"/>
          <p:cNvSpPr>
            <a:spLocks noGrp="1"/>
          </p:cNvSpPr>
          <p:nvPr>
            <p:ph type="sldNum" sz="quarter" idx="4294967295"/>
          </p:nvPr>
        </p:nvSpPr>
        <p:spPr>
          <a:xfrm>
            <a:off x="7524328" y="6237312"/>
            <a:ext cx="762000" cy="365125"/>
          </a:xfrm>
          <a:prstGeom prst="rect">
            <a:avLst/>
          </a:prstGeom>
        </p:spPr>
        <p:txBody>
          <a:bodyPr/>
          <a:lstStyle/>
          <a:p>
            <a:fld id="{2754ED01-E2A0-4C1E-8E21-014B99041579}" type="slidenum">
              <a:rPr lang="en-US" smtClean="0"/>
              <a:pPr/>
              <a:t>43</a:t>
            </a:fld>
            <a:endParaRPr lang="en-US" dirty="0"/>
          </a:p>
        </p:txBody>
      </p:sp>
      <p:sp>
        <p:nvSpPr>
          <p:cNvPr id="6" name="ZoneTexte 5"/>
          <p:cNvSpPr txBox="1"/>
          <p:nvPr/>
        </p:nvSpPr>
        <p:spPr>
          <a:xfrm>
            <a:off x="4929190" y="3401327"/>
            <a:ext cx="4000528" cy="1384995"/>
          </a:xfrm>
          <a:prstGeom prst="rect">
            <a:avLst/>
          </a:prstGeom>
        </p:spPr>
        <p:style>
          <a:lnRef idx="1">
            <a:schemeClr val="accent1"/>
          </a:lnRef>
          <a:fillRef idx="2">
            <a:schemeClr val="accent1"/>
          </a:fillRef>
          <a:effectRef idx="1">
            <a:schemeClr val="accent1"/>
          </a:effectRef>
          <a:fontRef idx="minor">
            <a:schemeClr val="dk1"/>
          </a:fontRef>
        </p:style>
        <p:txBody>
          <a:bodyPr wrap="square" rtlCol="1">
            <a:spAutoFit/>
          </a:bodyPr>
          <a:lstStyle/>
          <a:p>
            <a:pPr algn="just" rtl="1"/>
            <a:r>
              <a:rPr lang="ar-TN" sz="2800" b="1" dirty="0" smtClean="0">
                <a:solidFill>
                  <a:schemeClr val="tx1"/>
                </a:solidFill>
              </a:rPr>
              <a:t>نظام تقييم أداء يقيم مدى احترام الجماعة المحلية للقوانين </a:t>
            </a:r>
            <a:r>
              <a:rPr lang="ar-TN" sz="2800" b="1" dirty="0" err="1" smtClean="0">
                <a:solidFill>
                  <a:schemeClr val="tx1"/>
                </a:solidFill>
              </a:rPr>
              <a:t>والتراتيب</a:t>
            </a:r>
            <a:r>
              <a:rPr lang="ar-TN" sz="2800" b="1" dirty="0" smtClean="0">
                <a:solidFill>
                  <a:schemeClr val="tx1"/>
                </a:solidFill>
              </a:rPr>
              <a:t> المعمول </a:t>
            </a:r>
            <a:r>
              <a:rPr lang="ar-TN" sz="2800" b="1" dirty="0" err="1" smtClean="0">
                <a:solidFill>
                  <a:schemeClr val="tx1"/>
                </a:solidFill>
              </a:rPr>
              <a:t>بها</a:t>
            </a:r>
            <a:r>
              <a:rPr lang="ar-TN" sz="2800" b="1" dirty="0" smtClean="0">
                <a:solidFill>
                  <a:schemeClr val="tx1"/>
                </a:solidFill>
              </a:rPr>
              <a:t> </a:t>
            </a:r>
            <a:endParaRPr lang="ar-TN" sz="2800" b="1" dirty="0">
              <a:solidFill>
                <a:schemeClr val="tx1"/>
              </a:solidFill>
            </a:endParaRPr>
          </a:p>
        </p:txBody>
      </p:sp>
      <p:sp>
        <p:nvSpPr>
          <p:cNvPr id="9" name="ZoneTexte 8"/>
          <p:cNvSpPr txBox="1"/>
          <p:nvPr/>
        </p:nvSpPr>
        <p:spPr>
          <a:xfrm>
            <a:off x="357158" y="3528673"/>
            <a:ext cx="3286148" cy="1384995"/>
          </a:xfrm>
          <a:prstGeom prst="rect">
            <a:avLst/>
          </a:prstGeom>
        </p:spPr>
        <p:style>
          <a:lnRef idx="1">
            <a:schemeClr val="accent1"/>
          </a:lnRef>
          <a:fillRef idx="2">
            <a:schemeClr val="accent1"/>
          </a:fillRef>
          <a:effectRef idx="1">
            <a:schemeClr val="accent1"/>
          </a:effectRef>
          <a:fontRef idx="minor">
            <a:schemeClr val="dk1"/>
          </a:fontRef>
        </p:style>
        <p:txBody>
          <a:bodyPr wrap="square" rtlCol="1">
            <a:spAutoFit/>
          </a:bodyPr>
          <a:lstStyle/>
          <a:p>
            <a:pPr algn="just" rtl="1"/>
            <a:r>
              <a:rPr lang="ar-TN" sz="2800" b="1" dirty="0" smtClean="0"/>
              <a:t>نظام تقييم فعلي لقياس العمل البلدي والشأن المحلي </a:t>
            </a:r>
            <a:endParaRPr lang="ar-TN" sz="2800" b="1" dirty="0"/>
          </a:p>
        </p:txBody>
      </p:sp>
      <p:sp>
        <p:nvSpPr>
          <p:cNvPr id="10" name="Flèche gauche 9"/>
          <p:cNvSpPr/>
          <p:nvPr/>
        </p:nvSpPr>
        <p:spPr>
          <a:xfrm>
            <a:off x="3929058" y="3645290"/>
            <a:ext cx="785818" cy="57150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TN"/>
          </a:p>
        </p:txBody>
      </p:sp>
      <p:sp>
        <p:nvSpPr>
          <p:cNvPr id="11" name="ZoneTexte 10"/>
          <p:cNvSpPr txBox="1"/>
          <p:nvPr/>
        </p:nvSpPr>
        <p:spPr>
          <a:xfrm>
            <a:off x="5214942" y="2189141"/>
            <a:ext cx="2857520" cy="954107"/>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ctr"/>
            <a:r>
              <a:rPr lang="ar-TN" sz="2800" b="1" dirty="0" smtClean="0">
                <a:solidFill>
                  <a:schemeClr val="accent2">
                    <a:lumMod val="50000"/>
                  </a:schemeClr>
                </a:solidFill>
              </a:rPr>
              <a:t>الفترة </a:t>
            </a:r>
          </a:p>
          <a:p>
            <a:pPr algn="ctr"/>
            <a:r>
              <a:rPr lang="ar-TN" sz="2800" b="1" dirty="0" smtClean="0">
                <a:solidFill>
                  <a:schemeClr val="accent2">
                    <a:lumMod val="50000"/>
                  </a:schemeClr>
                </a:solidFill>
              </a:rPr>
              <a:t>2016-2019</a:t>
            </a:r>
            <a:endParaRPr lang="ar-TN" sz="2800" b="1" dirty="0">
              <a:solidFill>
                <a:schemeClr val="accent2">
                  <a:lumMod val="50000"/>
                </a:schemeClr>
              </a:solidFill>
            </a:endParaRPr>
          </a:p>
        </p:txBody>
      </p:sp>
      <p:sp>
        <p:nvSpPr>
          <p:cNvPr id="12" name="ZoneTexte 11"/>
          <p:cNvSpPr txBox="1"/>
          <p:nvPr/>
        </p:nvSpPr>
        <p:spPr>
          <a:xfrm>
            <a:off x="785786" y="2189141"/>
            <a:ext cx="2643206" cy="954107"/>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ctr"/>
            <a:r>
              <a:rPr lang="ar-TN" sz="2800" b="1" dirty="0" smtClean="0">
                <a:solidFill>
                  <a:schemeClr val="accent2">
                    <a:lumMod val="50000"/>
                  </a:schemeClr>
                </a:solidFill>
              </a:rPr>
              <a:t>الفترة </a:t>
            </a:r>
          </a:p>
          <a:p>
            <a:pPr algn="ctr"/>
            <a:r>
              <a:rPr lang="ar-TN" sz="2800" b="1" dirty="0" smtClean="0">
                <a:solidFill>
                  <a:schemeClr val="accent2">
                    <a:lumMod val="50000"/>
                  </a:schemeClr>
                </a:solidFill>
              </a:rPr>
              <a:t>2020-2022</a:t>
            </a:r>
            <a:endParaRPr lang="ar-TN" sz="2800" b="1" dirty="0">
              <a:solidFill>
                <a:schemeClr val="accent2">
                  <a:lumMod val="50000"/>
                </a:schemeClr>
              </a:solidFill>
            </a:endParaRPr>
          </a:p>
        </p:txBody>
      </p:sp>
      <p:sp>
        <p:nvSpPr>
          <p:cNvPr id="13" name="Titre 1"/>
          <p:cNvSpPr txBox="1">
            <a:spLocks/>
          </p:cNvSpPr>
          <p:nvPr/>
        </p:nvSpPr>
        <p:spPr>
          <a:xfrm>
            <a:off x="261966" y="285728"/>
            <a:ext cx="8382000" cy="886397"/>
          </a:xfrm>
          <a:prstGeom prst="rect">
            <a:avLst/>
          </a:prstGeom>
        </p:spPr>
        <p:txBody>
          <a:bodyPr vert="horz" wrap="square" lIns="0" tIns="0" rIns="0" bIns="0" numCol="1" rtlCol="0" anchor="t"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2813" rtl="1" eaLnBrk="1" fontAlgn="base" latinLnBrk="0" hangingPunct="1">
              <a:lnSpc>
                <a:spcPct val="90000"/>
              </a:lnSpc>
              <a:spcBef>
                <a:spcPct val="0"/>
              </a:spcBef>
              <a:spcAft>
                <a:spcPct val="0"/>
              </a:spcAft>
              <a:buClrTx/>
              <a:buSzTx/>
              <a:buFontTx/>
              <a:buNone/>
              <a:tabLst/>
              <a:defRPr/>
            </a:pPr>
            <a:r>
              <a:rPr kumimoji="0" lang="ar-TN" sz="3200" b="1" i="0" u="none" strike="noStrike" kern="1200" cap="none" spc="0" normalizeH="0" baseline="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mj-lt"/>
                <a:ea typeface="+mn-ea"/>
                <a:cs typeface="Arial" charset="0"/>
              </a:rPr>
              <a:t>تقييم أداء الجماعة المحلية</a:t>
            </a:r>
            <a:br>
              <a:rPr kumimoji="0" lang="ar-TN" sz="3200" b="1" i="0" u="none" strike="noStrike" kern="1200" cap="none" spc="0" normalizeH="0" baseline="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mj-lt"/>
                <a:ea typeface="+mn-ea"/>
                <a:cs typeface="Arial" charset="0"/>
              </a:rPr>
            </a:br>
            <a:r>
              <a:rPr kumimoji="0" lang="ar-TN" sz="3200" b="1" i="0" u="none" strike="noStrike" kern="1200" cap="none" spc="0" normalizeH="0" baseline="0" noProof="0" dirty="0" smtClean="0">
                <a:ln w="11430"/>
                <a:solidFill>
                  <a:srgbClr val="C00000"/>
                </a:solidFill>
                <a:effectLst>
                  <a:outerShdw blurRad="50800" dist="39000" dir="5460000" algn="tl">
                    <a:srgbClr val="000000">
                      <a:alpha val="38000"/>
                    </a:srgbClr>
                  </a:outerShdw>
                </a:effectLst>
                <a:uLnTx/>
                <a:uFillTx/>
                <a:latin typeface="+mj-lt"/>
                <a:ea typeface="+mn-ea"/>
                <a:cs typeface="Arial" charset="0"/>
              </a:rPr>
              <a:t>(المنظومة الجديدة)</a:t>
            </a:r>
            <a:endParaRPr kumimoji="0" lang="fr-FR" sz="3200" b="1" i="0" u="none" strike="noStrike" kern="1200" cap="none" spc="0" normalizeH="0" baseline="0" noProof="0" dirty="0" smtClean="0">
              <a:ln w="11430"/>
              <a:solidFill>
                <a:srgbClr val="C00000"/>
              </a:solidFill>
              <a:effectLst>
                <a:outerShdw blurRad="50800" dist="39000" dir="5460000" algn="tl">
                  <a:srgbClr val="000000">
                    <a:alpha val="38000"/>
                  </a:srgbClr>
                </a:outerShdw>
              </a:effectLst>
              <a:uLnTx/>
              <a:uFillTx/>
              <a:latin typeface="+mj-lt"/>
              <a:ea typeface="+mn-ea"/>
              <a:cs typeface="Arial" charset="0"/>
            </a:endParaRPr>
          </a:p>
        </p:txBody>
      </p:sp>
    </p:spTree>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lien.png"/>
          <p:cNvPicPr>
            <a:picLocks noChangeAspect="1" noChangeArrowheads="1"/>
          </p:cNvPicPr>
          <p:nvPr/>
        </p:nvPicPr>
        <p:blipFill>
          <a:blip r:embed="rId2" cstate="print"/>
          <a:srcRect/>
          <a:stretch>
            <a:fillRect/>
          </a:stretch>
        </p:blipFill>
        <p:spPr bwMode="auto">
          <a:xfrm rot="2491585">
            <a:off x="4429124" y="5057788"/>
            <a:ext cx="571033" cy="576256"/>
          </a:xfrm>
          <a:prstGeom prst="rect">
            <a:avLst/>
          </a:prstGeom>
          <a:noFill/>
        </p:spPr>
      </p:pic>
      <p:sp>
        <p:nvSpPr>
          <p:cNvPr id="6" name="AutoShape 51"/>
          <p:cNvSpPr>
            <a:spLocks noChangeArrowheads="1"/>
          </p:cNvSpPr>
          <p:nvPr/>
        </p:nvSpPr>
        <p:spPr bwMode="auto">
          <a:xfrm>
            <a:off x="4786314" y="2836649"/>
            <a:ext cx="4000528" cy="1071570"/>
          </a:xfrm>
          <a:prstGeom prst="roundRect">
            <a:avLst>
              <a:gd name="adj" fmla="val 16667"/>
            </a:avLst>
          </a:prstGeom>
          <a:solidFill>
            <a:srgbClr val="FFEA8F"/>
          </a:solidFill>
          <a:ln w="9525">
            <a:noFill/>
            <a:round/>
            <a:headEnd/>
            <a:tailEnd/>
          </a:ln>
          <a:scene3d>
            <a:camera prst="orthographicFront"/>
            <a:lightRig rig="threePt" dir="t"/>
          </a:scene3d>
          <a:sp3d>
            <a:bevelT w="165100" prst="coolSlant"/>
          </a:sp3d>
        </p:spPr>
        <p:txBody>
          <a:bodyPr wrap="none" anchor="ctr"/>
          <a:lstStyle/>
          <a:p>
            <a:pPr algn="ctr" rtl="1"/>
            <a:r>
              <a:rPr lang="ar-TN" sz="2800" b="1" dirty="0" smtClean="0">
                <a:solidFill>
                  <a:srgbClr val="392BF5"/>
                </a:solidFill>
              </a:rPr>
              <a:t>تحقيق الشروط </a:t>
            </a:r>
          </a:p>
          <a:p>
            <a:pPr algn="ctr" rtl="1"/>
            <a:r>
              <a:rPr lang="ar-TN" sz="2800" b="1" dirty="0" smtClean="0">
                <a:solidFill>
                  <a:srgbClr val="392BF5"/>
                </a:solidFill>
              </a:rPr>
              <a:t>الدنيا المستوجبة </a:t>
            </a:r>
            <a:r>
              <a:rPr lang="fr-FR" sz="2800" b="1" dirty="0" smtClean="0">
                <a:solidFill>
                  <a:srgbClr val="0000FF"/>
                </a:solidFill>
              </a:rPr>
              <a:t>(50%)</a:t>
            </a:r>
            <a:r>
              <a:rPr lang="ar-TN" sz="2800" b="1" dirty="0" smtClean="0">
                <a:solidFill>
                  <a:srgbClr val="392BF5"/>
                </a:solidFill>
              </a:rPr>
              <a:t> </a:t>
            </a:r>
            <a:r>
              <a:rPr lang="fr-FR" sz="2800" b="1" dirty="0" smtClean="0">
                <a:solidFill>
                  <a:srgbClr val="392BF5"/>
                </a:solidFill>
              </a:rPr>
              <a:t> </a:t>
            </a:r>
            <a:endParaRPr lang="ar-TN" sz="2800" b="1" dirty="0">
              <a:solidFill>
                <a:srgbClr val="392BF5"/>
              </a:solidFill>
            </a:endParaRPr>
          </a:p>
        </p:txBody>
      </p:sp>
      <p:sp>
        <p:nvSpPr>
          <p:cNvPr id="7" name="AutoShape 51"/>
          <p:cNvSpPr>
            <a:spLocks noChangeArrowheads="1"/>
          </p:cNvSpPr>
          <p:nvPr/>
        </p:nvSpPr>
        <p:spPr bwMode="auto">
          <a:xfrm>
            <a:off x="357158" y="2836649"/>
            <a:ext cx="4214272" cy="1071570"/>
          </a:xfrm>
          <a:prstGeom prst="roundRect">
            <a:avLst>
              <a:gd name="adj" fmla="val 16667"/>
            </a:avLst>
          </a:prstGeom>
          <a:solidFill>
            <a:srgbClr val="F4CCEB"/>
          </a:solidFill>
          <a:ln w="9525">
            <a:noFill/>
            <a:round/>
            <a:headEnd/>
            <a:tailEnd/>
          </a:ln>
          <a:scene3d>
            <a:camera prst="orthographicFront"/>
            <a:lightRig rig="threePt" dir="t"/>
          </a:scene3d>
          <a:sp3d>
            <a:bevelT w="165100" prst="coolSlant"/>
          </a:sp3d>
        </p:spPr>
        <p:txBody>
          <a:bodyPr wrap="none" anchor="ctr"/>
          <a:lstStyle/>
          <a:p>
            <a:pPr algn="ctr" rtl="1"/>
            <a:r>
              <a:rPr lang="ar-TN" sz="2800" b="1" dirty="0" smtClean="0">
                <a:solidFill>
                  <a:srgbClr val="392BF5"/>
                </a:solidFill>
              </a:rPr>
              <a:t>الحصول على 80 نقطة على الأقل</a:t>
            </a:r>
          </a:p>
          <a:p>
            <a:pPr algn="ctr" rtl="1"/>
            <a:r>
              <a:rPr lang="ar-TN" sz="2800" b="1" dirty="0" smtClean="0">
                <a:solidFill>
                  <a:srgbClr val="392BF5"/>
                </a:solidFill>
              </a:rPr>
              <a:t>في مجال تقييم الأداء </a:t>
            </a:r>
            <a:r>
              <a:rPr lang="fr-FR" sz="2800" b="1" dirty="0" smtClean="0">
                <a:solidFill>
                  <a:srgbClr val="392BF5"/>
                </a:solidFill>
              </a:rPr>
              <a:t> </a:t>
            </a:r>
            <a:r>
              <a:rPr lang="fr-FR" sz="2800" b="1" dirty="0" smtClean="0">
                <a:solidFill>
                  <a:srgbClr val="0000FF"/>
                </a:solidFill>
              </a:rPr>
              <a:t>(50%)</a:t>
            </a:r>
            <a:endParaRPr lang="ar-TN" sz="2800" b="1" dirty="0" smtClean="0">
              <a:solidFill>
                <a:srgbClr val="392BF5"/>
              </a:solidFill>
            </a:endParaRPr>
          </a:p>
        </p:txBody>
      </p:sp>
      <p:sp>
        <p:nvSpPr>
          <p:cNvPr id="8" name="AutoShape 51"/>
          <p:cNvSpPr>
            <a:spLocks noChangeArrowheads="1"/>
          </p:cNvSpPr>
          <p:nvPr/>
        </p:nvSpPr>
        <p:spPr bwMode="auto">
          <a:xfrm>
            <a:off x="357158" y="1354691"/>
            <a:ext cx="8260788" cy="767578"/>
          </a:xfrm>
          <a:prstGeom prst="roundRect">
            <a:avLst>
              <a:gd name="adj" fmla="val 16667"/>
            </a:avLst>
          </a:prstGeom>
          <a:solidFill>
            <a:srgbClr val="99FF99"/>
          </a:solidFill>
          <a:ln w="9525">
            <a:noFill/>
            <a:round/>
            <a:headEnd/>
            <a:tailEnd/>
          </a:ln>
          <a:scene3d>
            <a:camera prst="orthographicFront"/>
            <a:lightRig rig="threePt" dir="t"/>
          </a:scene3d>
          <a:sp3d>
            <a:bevelT w="165100" prst="coolSlant"/>
          </a:sp3d>
        </p:spPr>
        <p:txBody>
          <a:bodyPr wrap="none" anchor="ctr"/>
          <a:lstStyle/>
          <a:p>
            <a:pPr algn="ctr"/>
            <a:r>
              <a:rPr lang="ar-TN" sz="3000" b="1" dirty="0" smtClean="0">
                <a:solidFill>
                  <a:srgbClr val="0000FF"/>
                </a:solidFill>
              </a:rPr>
              <a:t>حتى تتمكن البلدية من الإنتفاع بالمساعدة غير الموظفة</a:t>
            </a:r>
            <a:endParaRPr lang="fr-FR" sz="3000" b="1" dirty="0" smtClean="0">
              <a:solidFill>
                <a:srgbClr val="0000FF"/>
              </a:solidFill>
            </a:endParaRPr>
          </a:p>
        </p:txBody>
      </p:sp>
      <p:sp>
        <p:nvSpPr>
          <p:cNvPr id="9" name="Flèche vers le bas 8"/>
          <p:cNvSpPr/>
          <p:nvPr/>
        </p:nvSpPr>
        <p:spPr>
          <a:xfrm>
            <a:off x="2214546" y="2193707"/>
            <a:ext cx="576064" cy="648072"/>
          </a:xfrm>
          <a:prstGeom prst="downArrow">
            <a:avLst/>
          </a:prstGeom>
          <a:solidFill>
            <a:srgbClr val="EE8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vers le bas 9"/>
          <p:cNvSpPr/>
          <p:nvPr/>
        </p:nvSpPr>
        <p:spPr>
          <a:xfrm>
            <a:off x="6572264" y="2193707"/>
            <a:ext cx="576064" cy="648072"/>
          </a:xfrm>
          <a:prstGeom prst="downArrow">
            <a:avLst/>
          </a:prstGeom>
          <a:solidFill>
            <a:srgbClr val="EE8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p:nvSpPr>
        <p:spPr>
          <a:xfrm>
            <a:off x="4907180" y="4479725"/>
            <a:ext cx="3714776" cy="1569660"/>
          </a:xfrm>
          <a:prstGeom prst="rect">
            <a:avLst/>
          </a:prstGeom>
        </p:spPr>
        <p:txBody>
          <a:bodyPr wrap="square">
            <a:spAutoFit/>
          </a:bodyPr>
          <a:lstStyle/>
          <a:p>
            <a:pPr algn="ctr" rtl="1"/>
            <a:r>
              <a:rPr lang="ar-TN" b="1" dirty="0" smtClean="0"/>
              <a:t>تحقيق المستوى الأدنى المطلوب للتصرف الإداري والمالي للبلدية بهدف </a:t>
            </a:r>
            <a:r>
              <a:rPr lang="ar-TN" b="1" dirty="0" smtClean="0">
                <a:solidFill>
                  <a:srgbClr val="0066FF"/>
                </a:solidFill>
              </a:rPr>
              <a:t>ضمان احترام للقوانين والتراتيب الجاري بها العمل</a:t>
            </a:r>
            <a:endParaRPr lang="fr-FR" dirty="0">
              <a:solidFill>
                <a:srgbClr val="0066FF"/>
              </a:solidFill>
            </a:endParaRPr>
          </a:p>
        </p:txBody>
      </p:sp>
      <p:sp>
        <p:nvSpPr>
          <p:cNvPr id="13" name="Rectangle 12"/>
          <p:cNvSpPr/>
          <p:nvPr/>
        </p:nvSpPr>
        <p:spPr>
          <a:xfrm>
            <a:off x="467544" y="4512156"/>
            <a:ext cx="3816424" cy="1208023"/>
          </a:xfrm>
          <a:prstGeom prst="rect">
            <a:avLst/>
          </a:prstGeom>
        </p:spPr>
        <p:txBody>
          <a:bodyPr wrap="square">
            <a:spAutoFit/>
          </a:bodyPr>
          <a:lstStyle/>
          <a:p>
            <a:pPr algn="ctr" rtl="1">
              <a:lnSpc>
                <a:spcPts val="2900"/>
              </a:lnSpc>
            </a:pPr>
            <a:r>
              <a:rPr lang="ar-TN" sz="2200" b="1" dirty="0" smtClean="0">
                <a:solidFill>
                  <a:srgbClr val="0066FF"/>
                </a:solidFill>
              </a:rPr>
              <a:t>الرفع من قدرات التصرف لدى البلديات </a:t>
            </a:r>
            <a:r>
              <a:rPr lang="ar-TN" sz="2200" b="1" dirty="0" smtClean="0"/>
              <a:t>من خلال تشخيص </a:t>
            </a:r>
            <a:r>
              <a:rPr lang="ar-TN" sz="2200" b="1" dirty="0" err="1" smtClean="0"/>
              <a:t>الإخلالات</a:t>
            </a:r>
            <a:r>
              <a:rPr lang="ar-TN" sz="2200" b="1" dirty="0" smtClean="0"/>
              <a:t> </a:t>
            </a:r>
          </a:p>
          <a:p>
            <a:pPr algn="ctr" rtl="1">
              <a:lnSpc>
                <a:spcPts val="2900"/>
              </a:lnSpc>
            </a:pPr>
            <a:r>
              <a:rPr lang="ar-TN" sz="2200" b="1" dirty="0" smtClean="0"/>
              <a:t>والعمل على تجاوزها</a:t>
            </a:r>
            <a:r>
              <a:rPr lang="ar-TN" sz="2200" b="1" u="sng" dirty="0" smtClean="0"/>
              <a:t> </a:t>
            </a:r>
            <a:endParaRPr lang="fr-FR" sz="2200" b="1" u="sng" dirty="0" smtClean="0">
              <a:solidFill>
                <a:srgbClr val="0066FF"/>
              </a:solidFill>
            </a:endParaRPr>
          </a:p>
        </p:txBody>
      </p:sp>
      <p:sp>
        <p:nvSpPr>
          <p:cNvPr id="14" name="Rectangle 6"/>
          <p:cNvSpPr>
            <a:spLocks noChangeArrowheads="1"/>
          </p:cNvSpPr>
          <p:nvPr/>
        </p:nvSpPr>
        <p:spPr bwMode="auto">
          <a:xfrm>
            <a:off x="310434" y="780386"/>
            <a:ext cx="8358188" cy="492443"/>
          </a:xfrm>
          <a:prstGeom prst="rect">
            <a:avLst/>
          </a:prstGeom>
          <a:noFill/>
          <a:ln w="9525" algn="ctr">
            <a:noFill/>
            <a:miter lim="800000"/>
            <a:headEnd/>
            <a:tailEnd/>
          </a:ln>
          <a:effectLst/>
        </p:spPr>
        <p:txBody>
          <a:bodyPr lIns="0" tIns="0" rIns="0" bIns="0">
            <a:spAutoFit/>
          </a:bodyPr>
          <a:lstStyle/>
          <a:p>
            <a:pPr lvl="0" algn="ctr" rtl="1" fontAlgn="auto">
              <a:spcBef>
                <a:spcPct val="20000"/>
              </a:spcBef>
              <a:spcAft>
                <a:spcPts val="0"/>
              </a:spcAft>
              <a:buClr>
                <a:schemeClr val="accent1"/>
              </a:buClr>
              <a:defRPr/>
            </a:pPr>
            <a:r>
              <a:rPr lang="ar-TN" altLang="fr-FR" sz="3200" b="1" dirty="0" smtClean="0">
                <a:solidFill>
                  <a:srgbClr val="008000"/>
                </a:solidFill>
                <a:latin typeface="Traditional Arabic" pitchFamily="18" charset="-78"/>
                <a:ea typeface="Arial Unicode MS" panose="020B0604020202020204" pitchFamily="34" charset="-128"/>
              </a:rPr>
              <a:t>شروط تحويل المساعدة غير الموظفة</a:t>
            </a:r>
            <a:endParaRPr lang="fr-FR" altLang="fr-FR" sz="3200" b="1" dirty="0" smtClean="0">
              <a:solidFill>
                <a:srgbClr val="008000"/>
              </a:solidFill>
              <a:latin typeface="Traditional Arabic" pitchFamily="18" charset="-78"/>
              <a:ea typeface="Arial Unicode MS" panose="020B0604020202020204" pitchFamily="34" charset="-128"/>
            </a:endParaRPr>
          </a:p>
        </p:txBody>
      </p:sp>
      <p:sp>
        <p:nvSpPr>
          <p:cNvPr id="15" name="Flèche vers le bas 14"/>
          <p:cNvSpPr/>
          <p:nvPr/>
        </p:nvSpPr>
        <p:spPr>
          <a:xfrm>
            <a:off x="6572264" y="3952512"/>
            <a:ext cx="576064" cy="648072"/>
          </a:xfrm>
          <a:prstGeom prst="downArrow">
            <a:avLst/>
          </a:prstGeom>
          <a:solidFill>
            <a:srgbClr val="EE8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Flèche vers le bas 15"/>
          <p:cNvSpPr/>
          <p:nvPr/>
        </p:nvSpPr>
        <p:spPr>
          <a:xfrm>
            <a:off x="2214546" y="3952512"/>
            <a:ext cx="576064" cy="648072"/>
          </a:xfrm>
          <a:prstGeom prst="downArrow">
            <a:avLst/>
          </a:prstGeom>
          <a:solidFill>
            <a:srgbClr val="EE8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Espace réservé du numéro de diapositive 16"/>
          <p:cNvSpPr>
            <a:spLocks noGrp="1"/>
          </p:cNvSpPr>
          <p:nvPr>
            <p:ph type="sldNum" sz="quarter" idx="4294967295"/>
          </p:nvPr>
        </p:nvSpPr>
        <p:spPr>
          <a:xfrm>
            <a:off x="7524328" y="6237312"/>
            <a:ext cx="762000" cy="365125"/>
          </a:xfrm>
          <a:prstGeom prst="rect">
            <a:avLst/>
          </a:prstGeom>
        </p:spPr>
        <p:txBody>
          <a:bodyPr/>
          <a:lstStyle/>
          <a:p>
            <a:fld id="{2754ED01-E2A0-4C1E-8E21-014B99041579}" type="slidenum">
              <a:rPr lang="en-US" smtClean="0"/>
              <a:pPr/>
              <a:t>44</a:t>
            </a:fld>
            <a:endParaRPr lang="en-US" dirty="0"/>
          </a:p>
        </p:txBody>
      </p:sp>
    </p:spTree>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2"/>
          <p:cNvSpPr txBox="1">
            <a:spLocks/>
          </p:cNvSpPr>
          <p:nvPr/>
        </p:nvSpPr>
        <p:spPr>
          <a:xfrm>
            <a:off x="857224" y="1628800"/>
            <a:ext cx="7358114" cy="647502"/>
          </a:xfrm>
          <a:prstGeom prst="rect">
            <a:avLst/>
          </a:prstGeom>
        </p:spPr>
        <p:txBody>
          <a:bodyPr vert="horz" lIns="91440" tIns="45720" rIns="91440" bIns="45720" numCol="1" rtlCol="0" anchor="ctr" anchorCtr="0" compatLnSpc="1">
            <a:prstTxWarp prst="textNoShape">
              <a:avLst/>
            </a:prstTxWarp>
            <a:noAutofit/>
          </a:bodyPr>
          <a:lstStyle/>
          <a:p>
            <a:pPr marL="0" marR="0" lvl="0" indent="0" algn="ctr" defTabSz="914400" rtl="1" eaLnBrk="1" fontAlgn="auto" latinLnBrk="0" hangingPunct="1">
              <a:lnSpc>
                <a:spcPts val="4000"/>
              </a:lnSpc>
              <a:spcBef>
                <a:spcPct val="0"/>
              </a:spcBef>
              <a:spcAft>
                <a:spcPts val="0"/>
              </a:spcAft>
              <a:buClr>
                <a:schemeClr val="accent1"/>
              </a:buClr>
              <a:buSzTx/>
              <a:buFont typeface="Arial" pitchFamily="34" charset="0"/>
              <a:buNone/>
              <a:tabLst/>
              <a:defRPr/>
            </a:pPr>
            <a:r>
              <a:rPr lang="ar-TN" sz="2600" b="1" dirty="0" smtClean="0">
                <a:solidFill>
                  <a:srgbClr val="0070C0"/>
                </a:solidFill>
                <a:latin typeface="+mj-lt"/>
                <a:ea typeface="+mj-ea"/>
              </a:rPr>
              <a:t>توضيح هام</a:t>
            </a:r>
            <a:endParaRPr kumimoji="0" lang="fr-FR" sz="2600" b="1" i="0" u="none" strike="noStrike" kern="1200" cap="none" spc="0" normalizeH="0" baseline="0" noProof="0" dirty="0">
              <a:ln>
                <a:noFill/>
              </a:ln>
              <a:solidFill>
                <a:srgbClr val="0070C0"/>
              </a:solidFill>
              <a:effectLst/>
              <a:uLnTx/>
              <a:uFillTx/>
              <a:latin typeface="+mj-lt"/>
              <a:ea typeface="+mj-ea"/>
              <a:cs typeface="+mj-cs"/>
            </a:endParaRPr>
          </a:p>
        </p:txBody>
      </p:sp>
      <p:sp>
        <p:nvSpPr>
          <p:cNvPr id="31" name="Organigramme : Disque magnétique 30"/>
          <p:cNvSpPr/>
          <p:nvPr/>
        </p:nvSpPr>
        <p:spPr>
          <a:xfrm>
            <a:off x="1115616" y="2708920"/>
            <a:ext cx="1296144" cy="2304256"/>
          </a:xfrm>
          <a:prstGeom prst="flowChartMagneticDisk">
            <a:avLst/>
          </a:prstGeom>
          <a:solidFill>
            <a:schemeClr val="accent6">
              <a:lumMod val="40000"/>
              <a:lumOff val="6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TN" b="1" dirty="0" smtClean="0"/>
              <a:t>2021</a:t>
            </a:r>
            <a:endParaRPr lang="fr-FR" b="1" dirty="0"/>
          </a:p>
        </p:txBody>
      </p:sp>
      <p:sp>
        <p:nvSpPr>
          <p:cNvPr id="34" name="Organigramme : Disque magnétique 33"/>
          <p:cNvSpPr/>
          <p:nvPr/>
        </p:nvSpPr>
        <p:spPr>
          <a:xfrm>
            <a:off x="3851920" y="2708920"/>
            <a:ext cx="1296144" cy="2304256"/>
          </a:xfrm>
          <a:prstGeom prst="flowChartMagneticDisk">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TN" b="1" dirty="0" smtClean="0"/>
              <a:t>2020</a:t>
            </a:r>
            <a:endParaRPr lang="fr-FR" b="1" dirty="0"/>
          </a:p>
        </p:txBody>
      </p:sp>
      <p:sp>
        <p:nvSpPr>
          <p:cNvPr id="43" name="Organigramme : Disque magnétique 42"/>
          <p:cNvSpPr/>
          <p:nvPr/>
        </p:nvSpPr>
        <p:spPr>
          <a:xfrm>
            <a:off x="6660232" y="2708920"/>
            <a:ext cx="1296144" cy="2304256"/>
          </a:xfrm>
          <a:prstGeom prst="flowChartMagneticDisk">
            <a:avLst/>
          </a:prstGeom>
          <a:solidFill>
            <a:srgbClr val="008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TN" b="1" dirty="0" smtClean="0"/>
              <a:t>2019</a:t>
            </a:r>
            <a:endParaRPr lang="fr-FR" b="1" dirty="0"/>
          </a:p>
        </p:txBody>
      </p:sp>
      <p:sp>
        <p:nvSpPr>
          <p:cNvPr id="44" name="ZoneTexte 43"/>
          <p:cNvSpPr txBox="1"/>
          <p:nvPr/>
        </p:nvSpPr>
        <p:spPr>
          <a:xfrm>
            <a:off x="3174704" y="5301208"/>
            <a:ext cx="2664296" cy="830997"/>
          </a:xfrm>
          <a:prstGeom prst="rect">
            <a:avLst/>
          </a:prstGeom>
          <a:noFill/>
        </p:spPr>
        <p:txBody>
          <a:bodyPr wrap="square" rtlCol="0">
            <a:spAutoFit/>
          </a:bodyPr>
          <a:lstStyle/>
          <a:p>
            <a:pPr algn="ctr" rtl="1"/>
            <a:r>
              <a:rPr lang="ar-TN" dirty="0" smtClean="0"/>
              <a:t>عملية التقييم من قبل</a:t>
            </a:r>
          </a:p>
          <a:p>
            <a:pPr algn="ctr" rtl="1"/>
            <a:r>
              <a:rPr lang="ar-TN" dirty="0" smtClean="0"/>
              <a:t>هيئة الرقابة العامة</a:t>
            </a:r>
            <a:endParaRPr lang="fr-FR" dirty="0"/>
          </a:p>
        </p:txBody>
      </p:sp>
      <p:sp>
        <p:nvSpPr>
          <p:cNvPr id="45" name="ZoneTexte 44"/>
          <p:cNvSpPr txBox="1"/>
          <p:nvPr/>
        </p:nvSpPr>
        <p:spPr>
          <a:xfrm>
            <a:off x="6011592" y="5301208"/>
            <a:ext cx="2664296" cy="830997"/>
          </a:xfrm>
          <a:prstGeom prst="rect">
            <a:avLst/>
          </a:prstGeom>
          <a:noFill/>
        </p:spPr>
        <p:txBody>
          <a:bodyPr wrap="square" rtlCol="0">
            <a:spAutoFit/>
          </a:bodyPr>
          <a:lstStyle/>
          <a:p>
            <a:pPr algn="ctr" rtl="1"/>
            <a:r>
              <a:rPr lang="ar-TN" dirty="0" smtClean="0"/>
              <a:t>على أساس نشاط البلدية للسنة المنقضية</a:t>
            </a:r>
            <a:endParaRPr lang="fr-FR" dirty="0"/>
          </a:p>
        </p:txBody>
      </p:sp>
      <p:sp>
        <p:nvSpPr>
          <p:cNvPr id="46" name="ZoneTexte 45"/>
          <p:cNvSpPr txBox="1"/>
          <p:nvPr/>
        </p:nvSpPr>
        <p:spPr>
          <a:xfrm>
            <a:off x="323528" y="5301208"/>
            <a:ext cx="2808312" cy="769441"/>
          </a:xfrm>
          <a:prstGeom prst="rect">
            <a:avLst/>
          </a:prstGeom>
          <a:noFill/>
        </p:spPr>
        <p:txBody>
          <a:bodyPr wrap="square" rtlCol="0">
            <a:spAutoFit/>
          </a:bodyPr>
          <a:lstStyle/>
          <a:p>
            <a:pPr algn="ctr" rtl="1"/>
            <a:r>
              <a:rPr lang="ar-TN" sz="2200" dirty="0" smtClean="0"/>
              <a:t>توزيع المساعدة غير الموظفة على أساس نتائج تقييم الأداء</a:t>
            </a:r>
            <a:endParaRPr lang="fr-FR" sz="2200" dirty="0"/>
          </a:p>
        </p:txBody>
      </p:sp>
      <p:sp>
        <p:nvSpPr>
          <p:cNvPr id="47" name="Flèche courbée vers le bas 46"/>
          <p:cNvSpPr/>
          <p:nvPr/>
        </p:nvSpPr>
        <p:spPr>
          <a:xfrm>
            <a:off x="4499992" y="2348880"/>
            <a:ext cx="2952328" cy="864096"/>
          </a:xfrm>
          <a:prstGeom prst="curvedDownArrow">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48" name="Flèche courbée vers le bas 47"/>
          <p:cNvSpPr/>
          <p:nvPr/>
        </p:nvSpPr>
        <p:spPr>
          <a:xfrm flipH="1">
            <a:off x="1547664" y="2348880"/>
            <a:ext cx="2987824" cy="864096"/>
          </a:xfrm>
          <a:prstGeom prst="curvedDownArrow">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0" name="Espace réservé du numéro de diapositive 49"/>
          <p:cNvSpPr>
            <a:spLocks noGrp="1"/>
          </p:cNvSpPr>
          <p:nvPr>
            <p:ph type="sldNum" sz="quarter" idx="4294967295"/>
          </p:nvPr>
        </p:nvSpPr>
        <p:spPr>
          <a:xfrm>
            <a:off x="7524328" y="6237312"/>
            <a:ext cx="762000" cy="365125"/>
          </a:xfrm>
          <a:prstGeom prst="rect">
            <a:avLst/>
          </a:prstGeom>
        </p:spPr>
        <p:txBody>
          <a:bodyPr/>
          <a:lstStyle/>
          <a:p>
            <a:fld id="{2754ED01-E2A0-4C1E-8E21-014B99041579}" type="slidenum">
              <a:rPr lang="en-US" smtClean="0"/>
              <a:pPr/>
              <a:t>45</a:t>
            </a:fld>
            <a:endParaRPr lang="en-US" dirty="0"/>
          </a:p>
        </p:txBody>
      </p:sp>
      <p:sp>
        <p:nvSpPr>
          <p:cNvPr id="17" name="Rectangle 6"/>
          <p:cNvSpPr>
            <a:spLocks noChangeArrowheads="1"/>
          </p:cNvSpPr>
          <p:nvPr/>
        </p:nvSpPr>
        <p:spPr bwMode="auto">
          <a:xfrm>
            <a:off x="428654" y="864855"/>
            <a:ext cx="8358188" cy="523220"/>
          </a:xfrm>
          <a:prstGeom prst="rect">
            <a:avLst/>
          </a:prstGeom>
          <a:noFill/>
          <a:ln w="9525" algn="ctr">
            <a:noFill/>
            <a:miter lim="800000"/>
            <a:headEnd/>
            <a:tailEnd/>
          </a:ln>
          <a:effectLst/>
        </p:spPr>
        <p:txBody>
          <a:bodyPr lIns="0" tIns="0" rIns="0" bIns="0">
            <a:spAutoFit/>
          </a:bodyPr>
          <a:lstStyle/>
          <a:p>
            <a:pPr algn="ctr" rtl="1" fontAlgn="auto">
              <a:spcBef>
                <a:spcPct val="20000"/>
              </a:spcBef>
              <a:spcAft>
                <a:spcPts val="0"/>
              </a:spcAft>
              <a:buClr>
                <a:schemeClr val="accent1"/>
              </a:buClr>
              <a:defRPr/>
            </a:pPr>
            <a:r>
              <a:rPr lang="ar-TN" altLang="fr-FR" sz="3400" b="1" dirty="0" smtClean="0">
                <a:solidFill>
                  <a:srgbClr val="1A842C"/>
                </a:solidFill>
                <a:effectLst>
                  <a:outerShdw blurRad="38100" dist="38100" dir="2700000" algn="tl">
                    <a:srgbClr val="C0C0C0"/>
                  </a:outerShdw>
                </a:effectLst>
              </a:rPr>
              <a:t>خصائص نظام تقييم الأداء</a:t>
            </a:r>
            <a:endParaRPr lang="fr-FR" altLang="fr-FR" sz="3400" b="1" dirty="0" smtClean="0">
              <a:solidFill>
                <a:srgbClr val="1A842C"/>
              </a:solidFill>
              <a:effectLst>
                <a:outerShdw blurRad="38100" dist="38100" dir="2700000" algn="tl">
                  <a:srgbClr val="C0C0C0"/>
                </a:outerShdw>
              </a:effectLst>
            </a:endParaRPr>
          </a:p>
        </p:txBody>
      </p:sp>
    </p:spTree>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2"/>
          <p:cNvSpPr txBox="1">
            <a:spLocks/>
          </p:cNvSpPr>
          <p:nvPr/>
        </p:nvSpPr>
        <p:spPr>
          <a:xfrm>
            <a:off x="857224" y="1000108"/>
            <a:ext cx="7358114" cy="1079550"/>
          </a:xfrm>
          <a:prstGeom prst="rect">
            <a:avLst/>
          </a:prstGeom>
        </p:spPr>
        <p:txBody>
          <a:bodyPr vert="horz" lIns="91440" tIns="45720" rIns="91440" bIns="45720" numCol="1" rtlCol="0" anchor="ctr" anchorCtr="0" compatLnSpc="1">
            <a:prstTxWarp prst="textNoShape">
              <a:avLst/>
            </a:prstTxWarp>
            <a:noAutofit/>
          </a:bodyPr>
          <a:lstStyle/>
          <a:p>
            <a:pPr marL="0" marR="0" lvl="0" indent="0" algn="ctr" defTabSz="914400" rtl="1" eaLnBrk="1" fontAlgn="auto" latinLnBrk="0" hangingPunct="1">
              <a:lnSpc>
                <a:spcPts val="4000"/>
              </a:lnSpc>
              <a:spcBef>
                <a:spcPct val="0"/>
              </a:spcBef>
              <a:spcAft>
                <a:spcPts val="0"/>
              </a:spcAft>
              <a:buClr>
                <a:schemeClr val="accent1"/>
              </a:buClr>
              <a:buSzTx/>
              <a:buFont typeface="Arial" pitchFamily="34" charset="0"/>
              <a:buNone/>
              <a:tabLst/>
              <a:defRPr/>
            </a:pPr>
            <a:r>
              <a:rPr kumimoji="0" lang="ar-TN" sz="2600" b="1" i="0" u="none" strike="noStrike" kern="1200" cap="none" spc="0" normalizeH="0" baseline="0" noProof="0" dirty="0" smtClean="0">
                <a:ln>
                  <a:noFill/>
                </a:ln>
                <a:solidFill>
                  <a:srgbClr val="0066FF"/>
                </a:solidFill>
                <a:effectLst/>
                <a:uLnTx/>
                <a:uFillTx/>
                <a:latin typeface="+mn-lt"/>
                <a:ea typeface="+mj-ea"/>
                <a:cs typeface="+mn-cs"/>
              </a:rPr>
              <a:t>يرتبط</a:t>
            </a:r>
            <a:r>
              <a:rPr kumimoji="0" lang="ar-TN" sz="2600" b="1" i="0" u="none" strike="noStrike" kern="1200" cap="none" spc="0" normalizeH="0" baseline="0" noProof="0" dirty="0" smtClean="0">
                <a:ln>
                  <a:noFill/>
                </a:ln>
                <a:solidFill>
                  <a:srgbClr val="0066FF"/>
                </a:solidFill>
                <a:effectLst/>
                <a:uLnTx/>
                <a:uFillTx/>
                <a:latin typeface="+mn-lt"/>
                <a:ea typeface="+mj-ea"/>
                <a:cs typeface="+mj-cs"/>
              </a:rPr>
              <a:t> </a:t>
            </a:r>
            <a:r>
              <a:rPr kumimoji="0" lang="ar-TN" sz="2600" b="1" i="0" u="none" strike="noStrike" kern="1200" cap="none" spc="0" normalizeH="0" baseline="0" noProof="0" dirty="0" smtClean="0">
                <a:ln>
                  <a:noFill/>
                </a:ln>
                <a:solidFill>
                  <a:srgbClr val="0066FF"/>
                </a:solidFill>
                <a:effectLst/>
                <a:uLnTx/>
                <a:uFillTx/>
                <a:latin typeface="+mn-lt"/>
                <a:ea typeface="+mj-ea"/>
                <a:cs typeface="+mn-cs"/>
              </a:rPr>
              <a:t>تقييم مؤشرات الأداء ارتباطا وثيقا بتوفر</a:t>
            </a:r>
          </a:p>
          <a:p>
            <a:pPr marL="0" marR="0" lvl="0" indent="0" algn="ctr" defTabSz="914400" rtl="1" eaLnBrk="1" fontAlgn="auto" latinLnBrk="0" hangingPunct="1">
              <a:lnSpc>
                <a:spcPts val="4000"/>
              </a:lnSpc>
              <a:spcBef>
                <a:spcPct val="0"/>
              </a:spcBef>
              <a:spcAft>
                <a:spcPts val="0"/>
              </a:spcAft>
              <a:buClr>
                <a:schemeClr val="accent1"/>
              </a:buClr>
              <a:buSzTx/>
              <a:buFont typeface="Arial" pitchFamily="34" charset="0"/>
              <a:buNone/>
              <a:tabLst/>
              <a:defRPr/>
            </a:pPr>
            <a:r>
              <a:rPr kumimoji="0" lang="ar-TN" sz="2600" b="1" i="0" u="none" strike="noStrike" kern="1200" cap="none" spc="0" normalizeH="0" baseline="0" noProof="0" dirty="0" smtClean="0">
                <a:ln>
                  <a:noFill/>
                </a:ln>
                <a:solidFill>
                  <a:srgbClr val="0066FF"/>
                </a:solidFill>
                <a:effectLst/>
                <a:uLnTx/>
                <a:uFillTx/>
                <a:latin typeface="+mn-lt"/>
                <a:ea typeface="+mj-ea"/>
                <a:cs typeface="+mn-cs"/>
              </a:rPr>
              <a:t>الشروط الدنيا الواجب تحقيقها</a:t>
            </a:r>
            <a:endParaRPr kumimoji="0" lang="fr-FR" sz="2600" b="1" i="0" u="none" strike="noStrike" kern="1200" cap="none" spc="0" normalizeH="0" baseline="0" noProof="0" dirty="0">
              <a:ln>
                <a:noFill/>
              </a:ln>
              <a:solidFill>
                <a:srgbClr val="0066FF"/>
              </a:solidFill>
              <a:effectLst/>
              <a:uLnTx/>
              <a:uFillTx/>
              <a:latin typeface="+mn-lt"/>
              <a:ea typeface="+mj-ea"/>
              <a:cs typeface="+mj-cs"/>
            </a:endParaRPr>
          </a:p>
        </p:txBody>
      </p:sp>
      <p:grpSp>
        <p:nvGrpSpPr>
          <p:cNvPr id="2" name="Groupe 9"/>
          <p:cNvGrpSpPr/>
          <p:nvPr/>
        </p:nvGrpSpPr>
        <p:grpSpPr>
          <a:xfrm>
            <a:off x="2643174" y="2928934"/>
            <a:ext cx="2000264" cy="1480727"/>
            <a:chOff x="0" y="488090"/>
            <a:chExt cx="1898020" cy="973466"/>
          </a:xfrm>
          <a:solidFill>
            <a:srgbClr val="0FA151"/>
          </a:solidFill>
          <a:scene3d>
            <a:camera prst="orthographicFront"/>
            <a:lightRig rig="flat" dir="t"/>
          </a:scene3d>
        </p:grpSpPr>
        <p:sp>
          <p:nvSpPr>
            <p:cNvPr id="20" name="Rectangle 19"/>
            <p:cNvSpPr/>
            <p:nvPr/>
          </p:nvSpPr>
          <p:spPr>
            <a:xfrm>
              <a:off x="0" y="488090"/>
              <a:ext cx="1898020" cy="973466"/>
            </a:xfrm>
            <a:prstGeom prst="rect">
              <a:avLst/>
            </a:prstGeom>
            <a:grpFill/>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4">
                <a:hueOff val="-892954"/>
                <a:satOff val="5380"/>
                <a:lumOff val="431"/>
                <a:alphaOff val="0"/>
              </a:schemeClr>
            </a:effectRef>
            <a:fontRef idx="minor">
              <a:schemeClr val="lt1"/>
            </a:fontRef>
          </p:style>
        </p:sp>
        <p:sp>
          <p:nvSpPr>
            <p:cNvPr id="21" name="Rectangle 20"/>
            <p:cNvSpPr/>
            <p:nvPr/>
          </p:nvSpPr>
          <p:spPr>
            <a:xfrm>
              <a:off x="0" y="488090"/>
              <a:ext cx="1898020" cy="97346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ar-TN" sz="2000" b="1" kern="1200" dirty="0" smtClean="0"/>
                <a:t>منحة مرتبطة بتحقيق </a:t>
              </a:r>
              <a:r>
                <a:rPr lang="ar-TN" sz="2000" b="1" kern="1200" dirty="0" smtClean="0">
                  <a:solidFill>
                    <a:schemeClr val="tx1"/>
                  </a:solidFill>
                </a:rPr>
                <a:t>80 نقطة </a:t>
              </a:r>
              <a:r>
                <a:rPr lang="ar-TN" sz="2000" b="1" kern="1200" dirty="0" smtClean="0"/>
                <a:t>في تقييم أداء البلدية لسنة 2020</a:t>
              </a:r>
              <a:endParaRPr lang="fr-FR" sz="2000" b="1" kern="1200" dirty="0"/>
            </a:p>
          </p:txBody>
        </p:sp>
      </p:grpSp>
      <p:grpSp>
        <p:nvGrpSpPr>
          <p:cNvPr id="3" name="Groupe 12"/>
          <p:cNvGrpSpPr/>
          <p:nvPr/>
        </p:nvGrpSpPr>
        <p:grpSpPr>
          <a:xfrm>
            <a:off x="5072066" y="2928934"/>
            <a:ext cx="2000264" cy="1497998"/>
            <a:chOff x="1704584" y="463623"/>
            <a:chExt cx="2109636" cy="997932"/>
          </a:xfrm>
          <a:solidFill>
            <a:srgbClr val="0FA151"/>
          </a:solidFill>
          <a:scene3d>
            <a:camera prst="orthographicFront"/>
            <a:lightRig rig="flat" dir="t"/>
          </a:scene3d>
        </p:grpSpPr>
        <p:sp>
          <p:nvSpPr>
            <p:cNvPr id="23" name="Rectangle 22"/>
            <p:cNvSpPr/>
            <p:nvPr/>
          </p:nvSpPr>
          <p:spPr>
            <a:xfrm>
              <a:off x="1704584" y="463623"/>
              <a:ext cx="2109636" cy="997932"/>
            </a:xfrm>
            <a:prstGeom prst="rect">
              <a:avLst/>
            </a:prstGeom>
            <a:grpFill/>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4">
                <a:hueOff val="-1785908"/>
                <a:satOff val="10760"/>
                <a:lumOff val="862"/>
                <a:alphaOff val="0"/>
              </a:schemeClr>
            </a:effectRef>
            <a:fontRef idx="minor">
              <a:schemeClr val="lt1"/>
            </a:fontRef>
          </p:style>
        </p:sp>
        <p:sp>
          <p:nvSpPr>
            <p:cNvPr id="24" name="Rectangle 23"/>
            <p:cNvSpPr/>
            <p:nvPr/>
          </p:nvSpPr>
          <p:spPr>
            <a:xfrm>
              <a:off x="1704584" y="463623"/>
              <a:ext cx="2109636" cy="997932"/>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ar-TN" sz="2000" b="1" kern="1200" dirty="0" smtClean="0"/>
                <a:t>منحة مرتبطة بتحقيق </a:t>
              </a:r>
              <a:r>
                <a:rPr lang="ar-TN" sz="2000" b="1" kern="1200" dirty="0" smtClean="0">
                  <a:solidFill>
                    <a:schemeClr val="tx1"/>
                  </a:solidFill>
                </a:rPr>
                <a:t>80 نقطة </a:t>
              </a:r>
              <a:r>
                <a:rPr lang="ar-TN" sz="2000" b="1" kern="1200" dirty="0" smtClean="0"/>
                <a:t>في تقييم أداء البلدية لسنة 2019</a:t>
              </a:r>
              <a:endParaRPr lang="fr-FR" sz="2000" b="1" kern="1200" dirty="0"/>
            </a:p>
          </p:txBody>
        </p:sp>
      </p:grpSp>
      <p:grpSp>
        <p:nvGrpSpPr>
          <p:cNvPr id="4" name="Groupe 15"/>
          <p:cNvGrpSpPr/>
          <p:nvPr/>
        </p:nvGrpSpPr>
        <p:grpSpPr>
          <a:xfrm>
            <a:off x="2714612" y="4520308"/>
            <a:ext cx="1928826" cy="1409021"/>
            <a:chOff x="467740" y="2236613"/>
            <a:chExt cx="909615" cy="517199"/>
          </a:xfrm>
          <a:solidFill>
            <a:srgbClr val="0070C0"/>
          </a:solidFill>
          <a:scene3d>
            <a:camera prst="orthographicFront"/>
            <a:lightRig rig="flat" dir="t"/>
          </a:scene3d>
        </p:grpSpPr>
        <p:sp>
          <p:nvSpPr>
            <p:cNvPr id="26" name="Rectangle 25"/>
            <p:cNvSpPr/>
            <p:nvPr/>
          </p:nvSpPr>
          <p:spPr>
            <a:xfrm>
              <a:off x="467740" y="2236613"/>
              <a:ext cx="909615" cy="517199"/>
            </a:xfrm>
            <a:prstGeom prst="rect">
              <a:avLst/>
            </a:prstGeom>
            <a:grpFill/>
            <a:sp3d prstMaterial="plastic">
              <a:bevelT w="120900" h="88900"/>
              <a:bevelB w="88900" h="31750" prst="angle"/>
            </a:sp3d>
          </p:spPr>
          <p:style>
            <a:lnRef idx="0">
              <a:schemeClr val="lt1">
                <a:hueOff val="0"/>
                <a:satOff val="0"/>
                <a:lumOff val="0"/>
                <a:alphaOff val="0"/>
              </a:schemeClr>
            </a:lnRef>
            <a:fillRef idx="3">
              <a:schemeClr val="accent4">
                <a:hueOff val="-4464770"/>
                <a:satOff val="26899"/>
                <a:lumOff val="2156"/>
                <a:alphaOff val="0"/>
              </a:schemeClr>
            </a:fillRef>
            <a:effectRef idx="2">
              <a:schemeClr val="accent4">
                <a:hueOff val="-4464770"/>
                <a:satOff val="26899"/>
                <a:lumOff val="2156"/>
                <a:alphaOff val="0"/>
              </a:schemeClr>
            </a:effectRef>
            <a:fontRef idx="minor">
              <a:schemeClr val="lt1"/>
            </a:fontRef>
          </p:style>
        </p:sp>
        <p:sp>
          <p:nvSpPr>
            <p:cNvPr id="27" name="Rectangle 26"/>
            <p:cNvSpPr/>
            <p:nvPr/>
          </p:nvSpPr>
          <p:spPr>
            <a:xfrm>
              <a:off x="467740" y="2236613"/>
              <a:ext cx="909615" cy="517199"/>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ar-TN" sz="2000" b="1" kern="1200" dirty="0" smtClean="0"/>
                <a:t>منحة مرتبطة بتحقيق الشروط الدنيا المستوجبة</a:t>
              </a:r>
              <a:endParaRPr lang="fr-FR" sz="2000" b="1" kern="1200" dirty="0"/>
            </a:p>
          </p:txBody>
        </p:sp>
      </p:grpSp>
      <p:grpSp>
        <p:nvGrpSpPr>
          <p:cNvPr id="5" name="Groupe 18"/>
          <p:cNvGrpSpPr/>
          <p:nvPr/>
        </p:nvGrpSpPr>
        <p:grpSpPr>
          <a:xfrm>
            <a:off x="5072066" y="4536994"/>
            <a:ext cx="2000264" cy="1392335"/>
            <a:chOff x="2675771" y="1892015"/>
            <a:chExt cx="2610613" cy="1566367"/>
          </a:xfrm>
          <a:solidFill>
            <a:srgbClr val="0070C0"/>
          </a:solidFill>
          <a:scene3d>
            <a:camera prst="orthographicFront"/>
            <a:lightRig rig="flat" dir="t"/>
          </a:scene3d>
        </p:grpSpPr>
        <p:sp>
          <p:nvSpPr>
            <p:cNvPr id="29" name="Rectangle 28"/>
            <p:cNvSpPr/>
            <p:nvPr/>
          </p:nvSpPr>
          <p:spPr>
            <a:xfrm>
              <a:off x="2675771" y="1892015"/>
              <a:ext cx="2610613" cy="1566367"/>
            </a:xfrm>
            <a:prstGeom prst="rect">
              <a:avLst/>
            </a:prstGeom>
            <a:grpFill/>
            <a:sp3d prstMaterial="plastic">
              <a:bevelT w="120900" h="88900"/>
              <a:bevelB w="88900" h="31750" prst="angle"/>
            </a:sp3d>
          </p:spPr>
          <p:style>
            <a:lnRef idx="0">
              <a:schemeClr val="lt1">
                <a:hueOff val="0"/>
                <a:satOff val="0"/>
                <a:lumOff val="0"/>
                <a:alphaOff val="0"/>
              </a:schemeClr>
            </a:lnRef>
            <a:fillRef idx="3">
              <a:schemeClr val="accent4">
                <a:hueOff val="-3571816"/>
                <a:satOff val="21519"/>
                <a:lumOff val="1725"/>
                <a:alphaOff val="0"/>
              </a:schemeClr>
            </a:fillRef>
            <a:effectRef idx="2">
              <a:schemeClr val="accent4">
                <a:hueOff val="-3571816"/>
                <a:satOff val="21519"/>
                <a:lumOff val="1725"/>
                <a:alphaOff val="0"/>
              </a:schemeClr>
            </a:effectRef>
            <a:fontRef idx="minor">
              <a:schemeClr val="lt1"/>
            </a:fontRef>
          </p:style>
        </p:sp>
        <p:sp>
          <p:nvSpPr>
            <p:cNvPr id="30" name="Rectangle 29"/>
            <p:cNvSpPr/>
            <p:nvPr/>
          </p:nvSpPr>
          <p:spPr>
            <a:xfrm>
              <a:off x="2675771" y="1892015"/>
              <a:ext cx="2610613" cy="1566367"/>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ar-TN" sz="2000" b="1" kern="1200" dirty="0" smtClean="0"/>
                <a:t>منحة مرتبطة بتحقيق الشروط الدنيا المستوجبة</a:t>
              </a:r>
              <a:endParaRPr lang="fr-FR" sz="2000" b="1" kern="1200" dirty="0"/>
            </a:p>
          </p:txBody>
        </p:sp>
      </p:grpSp>
      <p:sp>
        <p:nvSpPr>
          <p:cNvPr id="37" name="Flèche vers le haut 36"/>
          <p:cNvSpPr/>
          <p:nvPr/>
        </p:nvSpPr>
        <p:spPr>
          <a:xfrm>
            <a:off x="2000232" y="2928934"/>
            <a:ext cx="214314" cy="3000396"/>
          </a:xfrm>
          <a:prstGeom prst="upArrow">
            <a:avLst/>
          </a:prstGeom>
          <a:solidFill>
            <a:srgbClr val="FF000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8" name="Connecteur droit 37"/>
          <p:cNvCxnSpPr/>
          <p:nvPr/>
        </p:nvCxnSpPr>
        <p:spPr>
          <a:xfrm>
            <a:off x="156532" y="4455932"/>
            <a:ext cx="8201682" cy="1925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39" name="ZoneTexte 38"/>
          <p:cNvSpPr txBox="1"/>
          <p:nvPr/>
        </p:nvSpPr>
        <p:spPr>
          <a:xfrm>
            <a:off x="893892" y="3774491"/>
            <a:ext cx="606274" cy="369332"/>
          </a:xfrm>
          <a:prstGeom prst="rect">
            <a:avLst/>
          </a:prstGeom>
          <a:noFill/>
        </p:spPr>
        <p:txBody>
          <a:bodyPr wrap="square" rtlCol="0">
            <a:spAutoFit/>
          </a:bodyPr>
          <a:lstStyle/>
          <a:p>
            <a:pPr algn="ctr"/>
            <a:r>
              <a:rPr lang="fr-FR" b="1" dirty="0" smtClean="0"/>
              <a:t>50%</a:t>
            </a:r>
            <a:endParaRPr lang="fr-FR" b="1" dirty="0"/>
          </a:p>
        </p:txBody>
      </p:sp>
      <p:sp>
        <p:nvSpPr>
          <p:cNvPr id="40" name="ZoneTexte 39"/>
          <p:cNvSpPr txBox="1"/>
          <p:nvPr/>
        </p:nvSpPr>
        <p:spPr>
          <a:xfrm>
            <a:off x="893892" y="4851623"/>
            <a:ext cx="606274" cy="369332"/>
          </a:xfrm>
          <a:prstGeom prst="rect">
            <a:avLst/>
          </a:prstGeom>
          <a:noFill/>
        </p:spPr>
        <p:txBody>
          <a:bodyPr wrap="square" rtlCol="0">
            <a:spAutoFit/>
          </a:bodyPr>
          <a:lstStyle/>
          <a:p>
            <a:pPr algn="ctr"/>
            <a:r>
              <a:rPr lang="fr-FR" b="1" dirty="0" smtClean="0"/>
              <a:t>50%</a:t>
            </a:r>
            <a:endParaRPr lang="fr-FR" b="1" dirty="0"/>
          </a:p>
        </p:txBody>
      </p:sp>
      <p:sp>
        <p:nvSpPr>
          <p:cNvPr id="44" name="Espace réservé du numéro de diapositive 43"/>
          <p:cNvSpPr>
            <a:spLocks noGrp="1"/>
          </p:cNvSpPr>
          <p:nvPr>
            <p:ph type="sldNum" sz="quarter" idx="4294967295"/>
          </p:nvPr>
        </p:nvSpPr>
        <p:spPr>
          <a:xfrm>
            <a:off x="7524328" y="6237312"/>
            <a:ext cx="762000" cy="365125"/>
          </a:xfrm>
          <a:prstGeom prst="rect">
            <a:avLst/>
          </a:prstGeom>
        </p:spPr>
        <p:txBody>
          <a:bodyPr/>
          <a:lstStyle/>
          <a:p>
            <a:fld id="{2754ED01-E2A0-4C1E-8E21-014B99041579}" type="slidenum">
              <a:rPr lang="en-US" smtClean="0"/>
              <a:pPr/>
              <a:t>46</a:t>
            </a:fld>
            <a:endParaRPr lang="en-US" dirty="0"/>
          </a:p>
        </p:txBody>
      </p:sp>
      <p:sp>
        <p:nvSpPr>
          <p:cNvPr id="31" name="Rectangle 6"/>
          <p:cNvSpPr>
            <a:spLocks noChangeArrowheads="1"/>
          </p:cNvSpPr>
          <p:nvPr/>
        </p:nvSpPr>
        <p:spPr bwMode="auto">
          <a:xfrm>
            <a:off x="310434" y="500042"/>
            <a:ext cx="8358188" cy="492443"/>
          </a:xfrm>
          <a:prstGeom prst="rect">
            <a:avLst/>
          </a:prstGeom>
          <a:noFill/>
          <a:ln w="9525" algn="ctr">
            <a:noFill/>
            <a:miter lim="800000"/>
            <a:headEnd/>
            <a:tailEnd/>
          </a:ln>
          <a:effectLst/>
        </p:spPr>
        <p:txBody>
          <a:bodyPr lIns="0" tIns="0" rIns="0" bIns="0">
            <a:spAutoFit/>
          </a:bodyPr>
          <a:lstStyle/>
          <a:p>
            <a:pPr lvl="0" algn="ctr" rtl="1" fontAlgn="auto">
              <a:spcBef>
                <a:spcPct val="20000"/>
              </a:spcBef>
              <a:spcAft>
                <a:spcPts val="0"/>
              </a:spcAft>
              <a:buClr>
                <a:schemeClr val="accent1"/>
              </a:buClr>
              <a:defRPr/>
            </a:pPr>
            <a:r>
              <a:rPr lang="ar-TN" altLang="fr-FR" sz="3200" b="1" dirty="0" smtClean="0">
                <a:solidFill>
                  <a:srgbClr val="008000"/>
                </a:solidFill>
                <a:latin typeface="Traditional Arabic" pitchFamily="18" charset="-78"/>
                <a:ea typeface="Arial Unicode MS" panose="020B0604020202020204" pitchFamily="34" charset="-128"/>
              </a:rPr>
              <a:t>شروط تحويل المساعدة غير الموظفة</a:t>
            </a:r>
            <a:endParaRPr lang="fr-FR" altLang="fr-FR" sz="3200" b="1" dirty="0" smtClean="0">
              <a:solidFill>
                <a:srgbClr val="008000"/>
              </a:solidFill>
              <a:latin typeface="Traditional Arabic" pitchFamily="18" charset="-78"/>
              <a:ea typeface="Arial Unicode MS" panose="020B0604020202020204" pitchFamily="34" charset="-128"/>
            </a:endParaRPr>
          </a:p>
        </p:txBody>
      </p:sp>
      <p:sp>
        <p:nvSpPr>
          <p:cNvPr id="33" name="ZoneTexte 32"/>
          <p:cNvSpPr txBox="1"/>
          <p:nvPr/>
        </p:nvSpPr>
        <p:spPr>
          <a:xfrm>
            <a:off x="5500694" y="2376066"/>
            <a:ext cx="1143008" cy="338554"/>
          </a:xfrm>
          <a:prstGeom prst="rect">
            <a:avLst/>
          </a:prstGeom>
          <a:noFill/>
        </p:spPr>
        <p:txBody>
          <a:bodyPr wrap="square" rtlCol="0">
            <a:spAutoFit/>
          </a:bodyPr>
          <a:lstStyle/>
          <a:p>
            <a:r>
              <a:rPr lang="ar-TN" sz="1600" b="1" dirty="0" smtClean="0">
                <a:solidFill>
                  <a:srgbClr val="7030A0"/>
                </a:solidFill>
              </a:rPr>
              <a:t>2021</a:t>
            </a:r>
            <a:endParaRPr lang="fr-FR" sz="1600" b="1" dirty="0">
              <a:solidFill>
                <a:srgbClr val="7030A0"/>
              </a:solidFill>
            </a:endParaRPr>
          </a:p>
        </p:txBody>
      </p:sp>
      <p:sp>
        <p:nvSpPr>
          <p:cNvPr id="34" name="ZoneTexte 33"/>
          <p:cNvSpPr txBox="1"/>
          <p:nvPr/>
        </p:nvSpPr>
        <p:spPr>
          <a:xfrm>
            <a:off x="3428992" y="2357430"/>
            <a:ext cx="1214446" cy="338554"/>
          </a:xfrm>
          <a:prstGeom prst="rect">
            <a:avLst/>
          </a:prstGeom>
          <a:noFill/>
        </p:spPr>
        <p:txBody>
          <a:bodyPr wrap="square" rtlCol="0">
            <a:spAutoFit/>
          </a:bodyPr>
          <a:lstStyle/>
          <a:p>
            <a:r>
              <a:rPr lang="ar-TN" sz="1600" b="1" dirty="0" smtClean="0">
                <a:solidFill>
                  <a:srgbClr val="7030A0"/>
                </a:solidFill>
              </a:rPr>
              <a:t>2022</a:t>
            </a:r>
            <a:endParaRPr lang="fr-FR" sz="1600" b="1" dirty="0">
              <a:solidFill>
                <a:srgbClr val="7030A0"/>
              </a:solidFill>
            </a:endParaRPr>
          </a:p>
        </p:txBody>
      </p:sp>
    </p:spTree>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4294967295"/>
          </p:nvPr>
        </p:nvSpPr>
        <p:spPr>
          <a:xfrm>
            <a:off x="7524328" y="6309320"/>
            <a:ext cx="762000" cy="365125"/>
          </a:xfrm>
          <a:prstGeom prst="rect">
            <a:avLst/>
          </a:prstGeom>
        </p:spPr>
        <p:txBody>
          <a:bodyPr/>
          <a:lstStyle/>
          <a:p>
            <a:fld id="{2754ED01-E2A0-4C1E-8E21-014B99041579}" type="slidenum">
              <a:rPr lang="en-US" smtClean="0"/>
              <a:pPr/>
              <a:t>47</a:t>
            </a:fld>
            <a:endParaRPr lang="en-US" dirty="0"/>
          </a:p>
        </p:txBody>
      </p:sp>
      <p:sp>
        <p:nvSpPr>
          <p:cNvPr id="22" name="Espace réservé du contenu 2"/>
          <p:cNvSpPr txBox="1">
            <a:spLocks/>
          </p:cNvSpPr>
          <p:nvPr/>
        </p:nvSpPr>
        <p:spPr bwMode="auto">
          <a:xfrm>
            <a:off x="323528" y="1643050"/>
            <a:ext cx="8568952" cy="346249"/>
          </a:xfrm>
          <a:prstGeom prst="rect">
            <a:avLst/>
          </a:prstGeom>
          <a:noFill/>
          <a:ln w="9525" algn="ctr">
            <a:noFill/>
            <a:miter lim="800000"/>
            <a:headEnd/>
            <a:tailEnd/>
          </a:ln>
          <a:effectLst/>
        </p:spPr>
        <p:txBody>
          <a:bodyPr wrap="square" lIns="0" tIns="0" rIns="0" bIns="0">
            <a:spAutoFit/>
          </a:bodyPr>
          <a:lstStyle/>
          <a:p>
            <a:pPr marL="177800" lvl="1" indent="-17463" algn="ctr" rtl="1">
              <a:lnSpc>
                <a:spcPct val="90000"/>
              </a:lnSpc>
              <a:spcBef>
                <a:spcPct val="20000"/>
              </a:spcBef>
            </a:pPr>
            <a:r>
              <a:rPr lang="ar-TN" sz="2500" dirty="0" smtClean="0">
                <a:solidFill>
                  <a:srgbClr val="0070C0"/>
                </a:solidFill>
              </a:rPr>
              <a:t>تم اعتماد </a:t>
            </a:r>
            <a:r>
              <a:rPr lang="ar-TN" sz="2500" dirty="0" err="1" smtClean="0">
                <a:solidFill>
                  <a:srgbClr val="0070C0"/>
                </a:solidFill>
              </a:rPr>
              <a:t>الروزنامة</a:t>
            </a:r>
            <a:r>
              <a:rPr lang="ar-TN" sz="2500" dirty="0" smtClean="0">
                <a:solidFill>
                  <a:srgbClr val="0070C0"/>
                </a:solidFill>
              </a:rPr>
              <a:t> التالية بالنسبة لنظام </a:t>
            </a:r>
            <a:r>
              <a:rPr lang="ar-TN" sz="2500" dirty="0">
                <a:solidFill>
                  <a:srgbClr val="0070C0"/>
                </a:solidFill>
              </a:rPr>
              <a:t>تقييم </a:t>
            </a:r>
            <a:r>
              <a:rPr lang="ar-TN" sz="2500" dirty="0" smtClean="0">
                <a:solidFill>
                  <a:srgbClr val="0070C0"/>
                </a:solidFill>
              </a:rPr>
              <a:t>الأداء</a:t>
            </a:r>
            <a:r>
              <a:rPr lang="ar-SA" sz="2500" dirty="0" smtClean="0">
                <a:solidFill>
                  <a:srgbClr val="0070C0"/>
                </a:solidFill>
              </a:rPr>
              <a:t> بالنسبة للمساعدات غير الموظفة</a:t>
            </a:r>
            <a:endParaRPr lang="ar-TN" sz="2500" dirty="0" smtClean="0">
              <a:solidFill>
                <a:srgbClr val="0070C0"/>
              </a:solidFill>
            </a:endParaRPr>
          </a:p>
        </p:txBody>
      </p:sp>
      <p:graphicFrame>
        <p:nvGraphicFramePr>
          <p:cNvPr id="23" name="Tableau 22"/>
          <p:cNvGraphicFramePr>
            <a:graphicFrameLocks noGrp="1"/>
          </p:cNvGraphicFramePr>
          <p:nvPr>
            <p:extLst>
              <p:ext uri="{D42A27DB-BD31-4B8C-83A1-F6EECF244321}">
                <p14:modId xmlns="" xmlns:p14="http://schemas.microsoft.com/office/powerpoint/2010/main" val="2866566617"/>
              </p:ext>
            </p:extLst>
          </p:nvPr>
        </p:nvGraphicFramePr>
        <p:xfrm>
          <a:off x="1102318" y="2143117"/>
          <a:ext cx="7398772" cy="2985228"/>
        </p:xfrm>
        <a:graphic>
          <a:graphicData uri="http://schemas.openxmlformats.org/drawingml/2006/table">
            <a:tbl>
              <a:tblPr rtl="1"/>
              <a:tblGrid>
                <a:gridCol w="2126452"/>
                <a:gridCol w="1871650"/>
                <a:gridCol w="1884048"/>
                <a:gridCol w="1516622"/>
              </a:tblGrid>
              <a:tr h="437100">
                <a:tc>
                  <a:txBody>
                    <a:bodyPr/>
                    <a:lstStyle/>
                    <a:p>
                      <a:pPr marL="0" marR="0" lvl="0" indent="0" algn="ctr" defTabSz="912813" rtl="1" eaLnBrk="1" fontAlgn="base" latinLnBrk="0" hangingPunct="1">
                        <a:lnSpc>
                          <a:spcPct val="90000"/>
                        </a:lnSpc>
                        <a:spcBef>
                          <a:spcPct val="20000"/>
                        </a:spcBef>
                        <a:spcAft>
                          <a:spcPct val="0"/>
                        </a:spcAft>
                        <a:buClrTx/>
                        <a:buSzTx/>
                        <a:buFontTx/>
                        <a:buNone/>
                        <a:tabLst/>
                      </a:pPr>
                      <a:r>
                        <a:rPr kumimoji="0" lang="fr-FR" sz="2200" b="1" i="0" u="none" strike="noStrike" cap="none" normalizeH="0" baseline="0" dirty="0" smtClean="0">
                          <a:ln>
                            <a:noFill/>
                          </a:ln>
                          <a:solidFill>
                            <a:srgbClr val="C00000"/>
                          </a:solidFill>
                          <a:effectLst/>
                          <a:latin typeface="Calibri" pitchFamily="34" charset="0"/>
                          <a:cs typeface="+mj-cs"/>
                        </a:rPr>
                        <a:t>2019</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1E0"/>
                    </a:solidFill>
                  </a:tcPr>
                </a:tc>
                <a:tc>
                  <a:txBody>
                    <a:bodyPr/>
                    <a:lstStyle/>
                    <a:p>
                      <a:pPr marL="0" marR="0" lvl="0" indent="0" algn="ctr" defTabSz="912813" rtl="1" eaLnBrk="1" fontAlgn="base" latinLnBrk="0" hangingPunct="1">
                        <a:lnSpc>
                          <a:spcPct val="90000"/>
                        </a:lnSpc>
                        <a:spcBef>
                          <a:spcPct val="20000"/>
                        </a:spcBef>
                        <a:spcAft>
                          <a:spcPct val="0"/>
                        </a:spcAft>
                        <a:buClrTx/>
                        <a:buSzTx/>
                        <a:buFontTx/>
                        <a:buNone/>
                        <a:tabLst/>
                      </a:pPr>
                      <a:r>
                        <a:rPr kumimoji="0" lang="fr-FR" sz="2200" b="1" i="0" u="none" strike="noStrike" cap="none" normalizeH="0" baseline="0" dirty="0" smtClean="0">
                          <a:ln>
                            <a:noFill/>
                          </a:ln>
                          <a:solidFill>
                            <a:srgbClr val="C00000"/>
                          </a:solidFill>
                          <a:effectLst/>
                          <a:latin typeface="Calibri" pitchFamily="34" charset="0"/>
                          <a:cs typeface="+mj-cs"/>
                        </a:rPr>
                        <a:t>2020</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1E0"/>
                    </a:solidFill>
                  </a:tcPr>
                </a:tc>
                <a:tc>
                  <a:txBody>
                    <a:bodyPr/>
                    <a:lstStyle/>
                    <a:p>
                      <a:pPr marL="0" marR="0" lvl="0" indent="0" algn="ctr" defTabSz="912813" rtl="1" eaLnBrk="1" fontAlgn="base" latinLnBrk="0" hangingPunct="1">
                        <a:lnSpc>
                          <a:spcPct val="90000"/>
                        </a:lnSpc>
                        <a:spcBef>
                          <a:spcPct val="20000"/>
                        </a:spcBef>
                        <a:spcAft>
                          <a:spcPct val="0"/>
                        </a:spcAft>
                        <a:buClrTx/>
                        <a:buSzTx/>
                        <a:buFontTx/>
                        <a:buNone/>
                        <a:tabLst/>
                      </a:pPr>
                      <a:r>
                        <a:rPr kumimoji="0" lang="fr-FR" sz="2200" b="1" i="0" u="none" strike="noStrike" cap="none" normalizeH="0" baseline="0" dirty="0" smtClean="0">
                          <a:ln>
                            <a:noFill/>
                          </a:ln>
                          <a:solidFill>
                            <a:srgbClr val="C00000"/>
                          </a:solidFill>
                          <a:effectLst/>
                          <a:latin typeface="Calibri" pitchFamily="34" charset="0"/>
                          <a:cs typeface="+mj-cs"/>
                        </a:rPr>
                        <a:t>2021</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1E0"/>
                    </a:solidFill>
                  </a:tcPr>
                </a:tc>
                <a:tc>
                  <a:txBody>
                    <a:bodyPr/>
                    <a:lstStyle/>
                    <a:p>
                      <a:pPr marL="0" marR="0" lvl="0" indent="0" algn="ctr" defTabSz="912813" rtl="1" eaLnBrk="1" fontAlgn="base" latinLnBrk="0" hangingPunct="1">
                        <a:lnSpc>
                          <a:spcPct val="90000"/>
                        </a:lnSpc>
                        <a:spcBef>
                          <a:spcPct val="20000"/>
                        </a:spcBef>
                        <a:spcAft>
                          <a:spcPct val="0"/>
                        </a:spcAft>
                        <a:buClrTx/>
                        <a:buSzTx/>
                        <a:buFontTx/>
                        <a:buNone/>
                        <a:tabLst/>
                      </a:pPr>
                      <a:r>
                        <a:rPr kumimoji="0" lang="ar-TN" sz="2200" b="1" i="0" u="none" strike="noStrike" cap="none" normalizeH="0" baseline="0" dirty="0" smtClean="0">
                          <a:ln>
                            <a:noFill/>
                          </a:ln>
                          <a:solidFill>
                            <a:srgbClr val="C00000"/>
                          </a:solidFill>
                          <a:effectLst/>
                          <a:latin typeface="Calibri" pitchFamily="34" charset="0"/>
                          <a:cs typeface="Calibri" pitchFamily="34" charset="0"/>
                        </a:rPr>
                        <a:t>2022</a:t>
                      </a:r>
                      <a:endParaRPr kumimoji="0" lang="fr-FR" sz="2200" b="1" i="0" u="none" strike="noStrike" cap="none" normalizeH="0" baseline="0" dirty="0" smtClean="0">
                        <a:ln>
                          <a:noFill/>
                        </a:ln>
                        <a:solidFill>
                          <a:srgbClr val="C00000"/>
                        </a:solidFill>
                        <a:effectLst/>
                        <a:latin typeface="Calibri" pitchFamily="34" charset="0"/>
                        <a:cs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1E0"/>
                    </a:solidFill>
                  </a:tcPr>
                </a:tc>
              </a:tr>
              <a:tr h="2414955">
                <a:tc>
                  <a:txBody>
                    <a:bodyPr/>
                    <a:lstStyle/>
                    <a:p>
                      <a:pPr marL="0" marR="0" lvl="0" indent="0" algn="ctr" defTabSz="912813" rtl="1" eaLnBrk="1" fontAlgn="base" latinLnBrk="0" hangingPunct="1">
                        <a:lnSpc>
                          <a:spcPct val="90000"/>
                        </a:lnSpc>
                        <a:spcBef>
                          <a:spcPct val="20000"/>
                        </a:spcBef>
                        <a:spcAft>
                          <a:spcPct val="0"/>
                        </a:spcAft>
                        <a:buClrTx/>
                        <a:buSzTx/>
                        <a:buFontTx/>
                        <a:buNone/>
                        <a:tabLst/>
                      </a:pPr>
                      <a:r>
                        <a:rPr kumimoji="0" lang="ar-TN" sz="2200" b="1" i="0" u="none" strike="noStrike" cap="none" normalizeH="0" baseline="0" dirty="0" smtClean="0">
                          <a:ln>
                            <a:noFill/>
                          </a:ln>
                          <a:solidFill>
                            <a:srgbClr val="0070C0"/>
                          </a:solidFill>
                          <a:effectLst/>
                          <a:latin typeface="Calibri" pitchFamily="34" charset="0"/>
                          <a:cs typeface="+mn-cs"/>
                        </a:rPr>
                        <a:t>تم خلال شهر </a:t>
                      </a:r>
                      <a:r>
                        <a:rPr kumimoji="0" lang="ar-TN" sz="2200" b="1" i="0" u="none" strike="noStrike" cap="none" normalizeH="0" baseline="0" dirty="0" err="1" smtClean="0">
                          <a:ln>
                            <a:noFill/>
                          </a:ln>
                          <a:solidFill>
                            <a:srgbClr val="0070C0"/>
                          </a:solidFill>
                          <a:effectLst/>
                          <a:latin typeface="Calibri" pitchFamily="34" charset="0"/>
                          <a:cs typeface="+mn-cs"/>
                        </a:rPr>
                        <a:t>جويلية</a:t>
                      </a:r>
                      <a:r>
                        <a:rPr kumimoji="0" lang="ar-TN" sz="2200" b="1" i="0" u="none" strike="noStrike" cap="none" normalizeH="0" baseline="0" dirty="0" smtClean="0">
                          <a:ln>
                            <a:noFill/>
                          </a:ln>
                          <a:solidFill>
                            <a:srgbClr val="0070C0"/>
                          </a:solidFill>
                          <a:effectLst/>
                          <a:latin typeface="Calibri" pitchFamily="34" charset="0"/>
                          <a:cs typeface="+mn-cs"/>
                        </a:rPr>
                        <a:t> إجراء اختبار تجريبي  </a:t>
                      </a:r>
                      <a:r>
                        <a:rPr kumimoji="0" lang="ar-TN" sz="2200" b="1" i="0" u="none" strike="noStrike" cap="none" normalizeH="0" baseline="0" dirty="0" smtClean="0">
                          <a:ln>
                            <a:noFill/>
                          </a:ln>
                          <a:solidFill>
                            <a:srgbClr val="FF0000"/>
                          </a:solidFill>
                          <a:effectLst/>
                          <a:latin typeface="Calibri" pitchFamily="34" charset="0"/>
                          <a:cs typeface="+mn-cs"/>
                        </a:rPr>
                        <a:t>لمنظومة تقييم الأداء الجديد </a:t>
                      </a:r>
                      <a:r>
                        <a:rPr kumimoji="0" lang="ar-TN" sz="2200" b="1" i="0" u="none" strike="noStrike" cap="none" normalizeH="0" baseline="0" dirty="0" smtClean="0">
                          <a:ln>
                            <a:noFill/>
                          </a:ln>
                          <a:solidFill>
                            <a:srgbClr val="0070C0"/>
                          </a:solidFill>
                          <a:effectLst/>
                          <a:latin typeface="Calibri" pitchFamily="34" charset="0"/>
                          <a:cs typeface="+mn-cs"/>
                        </a:rPr>
                        <a:t>على عدد من البلديات</a:t>
                      </a:r>
                    </a:p>
                    <a:p>
                      <a:pPr marL="0" marR="0" lvl="0" indent="0" algn="ctr" defTabSz="912813" rtl="1" eaLnBrk="1" fontAlgn="base" latinLnBrk="0" hangingPunct="1">
                        <a:lnSpc>
                          <a:spcPct val="90000"/>
                        </a:lnSpc>
                        <a:spcBef>
                          <a:spcPct val="20000"/>
                        </a:spcBef>
                        <a:spcAft>
                          <a:spcPct val="0"/>
                        </a:spcAft>
                        <a:buClrTx/>
                        <a:buSzTx/>
                        <a:buFontTx/>
                        <a:buNone/>
                        <a:tabLst/>
                        <a:defRPr/>
                      </a:pPr>
                      <a:r>
                        <a:rPr kumimoji="0" lang="ar-TN" sz="2200" b="1" i="0" u="none" strike="noStrike" cap="none" normalizeH="0" baseline="0" dirty="0" smtClean="0">
                          <a:ln>
                            <a:noFill/>
                          </a:ln>
                          <a:solidFill>
                            <a:srgbClr val="0070C0"/>
                          </a:solidFill>
                          <a:effectLst/>
                          <a:latin typeface="Calibri" pitchFamily="34" charset="0"/>
                          <a:cs typeface="+mn-cs"/>
                        </a:rPr>
                        <a:t>علاوة على التقييم المعمول </a:t>
                      </a:r>
                      <a:r>
                        <a:rPr kumimoji="0" lang="ar-TN" sz="2200" b="1" i="0" u="none" strike="noStrike" cap="none" normalizeH="0" baseline="0" dirty="0" err="1" smtClean="0">
                          <a:ln>
                            <a:noFill/>
                          </a:ln>
                          <a:solidFill>
                            <a:srgbClr val="0070C0"/>
                          </a:solidFill>
                          <a:effectLst/>
                          <a:latin typeface="Calibri" pitchFamily="34" charset="0"/>
                          <a:cs typeface="+mn-cs"/>
                        </a:rPr>
                        <a:t>به</a:t>
                      </a:r>
                      <a:r>
                        <a:rPr kumimoji="0" lang="ar-TN" sz="2200" b="1" i="0" u="none" strike="noStrike" cap="none" normalizeH="0" baseline="0" dirty="0" smtClean="0">
                          <a:ln>
                            <a:noFill/>
                          </a:ln>
                          <a:solidFill>
                            <a:srgbClr val="0070C0"/>
                          </a:solidFill>
                          <a:effectLst/>
                          <a:latin typeface="Calibri" pitchFamily="34" charset="0"/>
                          <a:cs typeface="+mn-cs"/>
                        </a:rPr>
                        <a:t> </a:t>
                      </a:r>
                      <a:r>
                        <a:rPr kumimoji="0" lang="ar-TN" sz="2200" b="1" i="0" u="none" strike="noStrike" kern="1200" cap="none" normalizeH="0" baseline="0" dirty="0" smtClean="0">
                          <a:ln>
                            <a:noFill/>
                          </a:ln>
                          <a:solidFill>
                            <a:srgbClr val="0070C0"/>
                          </a:solidFill>
                          <a:effectLst/>
                          <a:latin typeface="Calibri" pitchFamily="34" charset="0"/>
                          <a:ea typeface="+mn-ea"/>
                          <a:cs typeface="+mn-cs"/>
                        </a:rPr>
                        <a:t>(</a:t>
                      </a:r>
                      <a:r>
                        <a:rPr kumimoji="0" lang="ar-TN" sz="2200" b="1" i="0" u="none" strike="noStrike" kern="1200" cap="none" normalizeH="0" baseline="0" dirty="0" smtClean="0">
                          <a:ln>
                            <a:noFill/>
                          </a:ln>
                          <a:solidFill>
                            <a:srgbClr val="FF0000"/>
                          </a:solidFill>
                          <a:effectLst/>
                          <a:latin typeface="Calibri" pitchFamily="34" charset="0"/>
                          <a:ea typeface="+mn-ea"/>
                          <a:cs typeface="+mn-cs"/>
                        </a:rPr>
                        <a:t>نظام قديم</a:t>
                      </a:r>
                      <a:r>
                        <a:rPr kumimoji="0" lang="ar-TN" sz="2200" b="1" i="0" u="none" strike="noStrike" kern="1200" cap="none" normalizeH="0" baseline="0" dirty="0" smtClean="0">
                          <a:ln>
                            <a:noFill/>
                          </a:ln>
                          <a:solidFill>
                            <a:srgbClr val="0070C0"/>
                          </a:solidFill>
                          <a:effectLst/>
                          <a:latin typeface="Calibri" pitchFamily="34" charset="0"/>
                          <a:ea typeface="+mn-ea"/>
                          <a:cs typeface="+mn-cs"/>
                        </a:rPr>
                        <a:t>)</a:t>
                      </a:r>
                      <a:endParaRPr kumimoji="0" lang="fr-FR" sz="2200" b="1" i="0" u="none" strike="noStrike" kern="1200" cap="none" normalizeH="0" baseline="0" dirty="0" smtClean="0">
                        <a:ln>
                          <a:noFill/>
                        </a:ln>
                        <a:solidFill>
                          <a:srgbClr val="0070C0"/>
                        </a:solidFill>
                        <a:effectLst/>
                        <a:latin typeface="Calibri" pitchFamily="34" charset="0"/>
                        <a:ea typeface="+mn-ea"/>
                        <a:cs typeface="+mn-cs"/>
                      </a:endParaRPr>
                    </a:p>
                    <a:p>
                      <a:pPr marL="0" marR="0" lvl="0" indent="0" algn="ctr" defTabSz="912813" rtl="1" eaLnBrk="1" fontAlgn="base" latinLnBrk="0" hangingPunct="1">
                        <a:lnSpc>
                          <a:spcPct val="90000"/>
                        </a:lnSpc>
                        <a:spcBef>
                          <a:spcPct val="20000"/>
                        </a:spcBef>
                        <a:spcAft>
                          <a:spcPct val="0"/>
                        </a:spcAft>
                        <a:buClrTx/>
                        <a:buSzTx/>
                        <a:buFontTx/>
                        <a:buNone/>
                        <a:tabLst/>
                      </a:pPr>
                      <a:endParaRPr kumimoji="0" lang="fr-FR" sz="2200" b="1" i="0" u="none" strike="noStrike" cap="none" normalizeH="0" baseline="0" dirty="0" smtClean="0">
                        <a:ln>
                          <a:noFill/>
                        </a:ln>
                        <a:solidFill>
                          <a:srgbClr val="0070C0"/>
                        </a:solidFill>
                        <a:effectLst/>
                        <a:latin typeface="Calibri" pitchFamily="34" charset="0"/>
                        <a:cs typeface="+mn-cs"/>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1" eaLnBrk="1" fontAlgn="base" latinLnBrk="0" hangingPunct="1">
                        <a:lnSpc>
                          <a:spcPct val="90000"/>
                        </a:lnSpc>
                        <a:spcBef>
                          <a:spcPct val="20000"/>
                        </a:spcBef>
                        <a:spcAft>
                          <a:spcPct val="0"/>
                        </a:spcAft>
                        <a:buClrTx/>
                        <a:buSzTx/>
                        <a:buFontTx/>
                        <a:buNone/>
                        <a:tabLst/>
                        <a:defRPr/>
                      </a:pPr>
                      <a:r>
                        <a:rPr kumimoji="0" lang="ar-TN" sz="2200" b="1" i="0" u="none" strike="noStrike" kern="1200" cap="none" normalizeH="0" baseline="0" dirty="0" smtClean="0">
                          <a:ln>
                            <a:noFill/>
                          </a:ln>
                          <a:solidFill>
                            <a:srgbClr val="0070C0"/>
                          </a:solidFill>
                          <a:effectLst/>
                          <a:latin typeface="Calibri" pitchFamily="34" charset="0"/>
                          <a:ea typeface="+mn-ea"/>
                          <a:cs typeface="+mn-cs"/>
                        </a:rPr>
                        <a:t>توزيع المساعدة حسب نتائج تقييم سنة 2019 </a:t>
                      </a:r>
                    </a:p>
                    <a:p>
                      <a:pPr marL="0" marR="0" lvl="0" indent="0" algn="ctr" defTabSz="912813" rtl="1" eaLnBrk="1" fontAlgn="base" latinLnBrk="0" hangingPunct="1">
                        <a:lnSpc>
                          <a:spcPct val="90000"/>
                        </a:lnSpc>
                        <a:spcBef>
                          <a:spcPct val="20000"/>
                        </a:spcBef>
                        <a:spcAft>
                          <a:spcPct val="0"/>
                        </a:spcAft>
                        <a:buClrTx/>
                        <a:buSzTx/>
                        <a:buFontTx/>
                        <a:buNone/>
                        <a:tabLst/>
                        <a:defRPr/>
                      </a:pPr>
                      <a:r>
                        <a:rPr kumimoji="0" lang="ar-TN" sz="2200" b="1" i="0" u="none" strike="noStrike" kern="1200" cap="none" normalizeH="0" baseline="0" dirty="0" smtClean="0">
                          <a:ln>
                            <a:noFill/>
                          </a:ln>
                          <a:solidFill>
                            <a:srgbClr val="0070C0"/>
                          </a:solidFill>
                          <a:effectLst/>
                          <a:latin typeface="Calibri" pitchFamily="34" charset="0"/>
                          <a:ea typeface="+mn-ea"/>
                          <a:cs typeface="+mn-cs"/>
                        </a:rPr>
                        <a:t>(</a:t>
                      </a:r>
                      <a:r>
                        <a:rPr kumimoji="0" lang="ar-TN" sz="2200" b="1" i="0" u="none" strike="noStrike" kern="1200" cap="none" normalizeH="0" baseline="0" dirty="0" smtClean="0">
                          <a:ln>
                            <a:noFill/>
                          </a:ln>
                          <a:solidFill>
                            <a:srgbClr val="FF0000"/>
                          </a:solidFill>
                          <a:effectLst/>
                          <a:latin typeface="Calibri" pitchFamily="34" charset="0"/>
                          <a:ea typeface="+mn-ea"/>
                          <a:cs typeface="+mn-cs"/>
                        </a:rPr>
                        <a:t>نظام قديم</a:t>
                      </a:r>
                      <a:r>
                        <a:rPr kumimoji="0" lang="ar-TN" sz="2200" b="1" i="0" u="none" strike="noStrike" kern="1200" cap="none" normalizeH="0" baseline="0" dirty="0" smtClean="0">
                          <a:ln>
                            <a:noFill/>
                          </a:ln>
                          <a:solidFill>
                            <a:srgbClr val="0070C0"/>
                          </a:solidFill>
                          <a:effectLst/>
                          <a:latin typeface="Calibri" pitchFamily="34" charset="0"/>
                          <a:ea typeface="+mn-ea"/>
                          <a:cs typeface="+mn-cs"/>
                        </a:rPr>
                        <a:t>)</a:t>
                      </a:r>
                    </a:p>
                    <a:p>
                      <a:pPr marL="0" marR="0" lvl="0" indent="0" algn="ctr" defTabSz="912813" rtl="1" eaLnBrk="1" fontAlgn="base" latinLnBrk="0" hangingPunct="1">
                        <a:lnSpc>
                          <a:spcPct val="90000"/>
                        </a:lnSpc>
                        <a:spcBef>
                          <a:spcPct val="20000"/>
                        </a:spcBef>
                        <a:spcAft>
                          <a:spcPct val="0"/>
                        </a:spcAft>
                        <a:buClrTx/>
                        <a:buSzTx/>
                        <a:buFontTx/>
                        <a:buNone/>
                        <a:tabLst/>
                        <a:defRPr/>
                      </a:pPr>
                      <a:endParaRPr kumimoji="0" lang="ar-TN" sz="2200" b="1" i="0" u="none" strike="noStrike" kern="1200" cap="none" normalizeH="0" baseline="0" dirty="0" smtClean="0">
                        <a:ln>
                          <a:noFill/>
                        </a:ln>
                        <a:solidFill>
                          <a:srgbClr val="0070C0"/>
                        </a:solidFill>
                        <a:effectLst/>
                        <a:latin typeface="Calibri" pitchFamily="34" charset="0"/>
                        <a:ea typeface="+mn-ea"/>
                        <a:cs typeface="+mn-cs"/>
                      </a:endParaRPr>
                    </a:p>
                    <a:p>
                      <a:pPr marL="0" marR="0" lvl="0" indent="0" algn="ctr" defTabSz="912813" rtl="1" eaLnBrk="1" fontAlgn="base" latinLnBrk="0" hangingPunct="1">
                        <a:lnSpc>
                          <a:spcPct val="90000"/>
                        </a:lnSpc>
                        <a:spcBef>
                          <a:spcPct val="20000"/>
                        </a:spcBef>
                        <a:spcAft>
                          <a:spcPct val="0"/>
                        </a:spcAft>
                        <a:buClrTx/>
                        <a:buSzTx/>
                        <a:buFontTx/>
                        <a:buNone/>
                        <a:tabLst/>
                        <a:defRPr/>
                      </a:pPr>
                      <a:r>
                        <a:rPr kumimoji="0" lang="ar-TN" sz="2200" b="1" i="0" u="none" strike="noStrike" kern="1200" cap="none" normalizeH="0" baseline="0" dirty="0" smtClean="0">
                          <a:ln>
                            <a:noFill/>
                          </a:ln>
                          <a:solidFill>
                            <a:srgbClr val="0033CC"/>
                          </a:solidFill>
                          <a:effectLst/>
                          <a:latin typeface="Calibri" pitchFamily="34" charset="0"/>
                          <a:ea typeface="+mn-ea"/>
                          <a:cs typeface="+mn-cs"/>
                        </a:rPr>
                        <a:t>والانطلاق الفعلي بنظام التقييم الجديد</a:t>
                      </a:r>
                      <a:endParaRPr kumimoji="0" lang="fr-FR" sz="2200" b="1" i="0" u="none" strike="noStrike" kern="1200" cap="none" normalizeH="0" baseline="0" dirty="0" smtClean="0">
                        <a:ln>
                          <a:noFill/>
                        </a:ln>
                        <a:solidFill>
                          <a:srgbClr val="0033CC"/>
                        </a:solidFill>
                        <a:effectLst/>
                        <a:latin typeface="Calibri" pitchFamily="34" charset="0"/>
                        <a:ea typeface="+mn-ea"/>
                        <a:cs typeface="+mn-cs"/>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1" eaLnBrk="1" fontAlgn="base" latinLnBrk="0" hangingPunct="1">
                        <a:lnSpc>
                          <a:spcPct val="90000"/>
                        </a:lnSpc>
                        <a:spcBef>
                          <a:spcPct val="20000"/>
                        </a:spcBef>
                        <a:spcAft>
                          <a:spcPct val="0"/>
                        </a:spcAft>
                        <a:buClrTx/>
                        <a:buSzTx/>
                        <a:buFontTx/>
                        <a:buNone/>
                        <a:tabLst/>
                      </a:pPr>
                      <a:r>
                        <a:rPr kumimoji="0" lang="ar-TN" sz="2200" b="1" i="0" u="none" strike="noStrike" kern="1200" cap="none" normalizeH="0" baseline="0" dirty="0" smtClean="0">
                          <a:ln>
                            <a:noFill/>
                          </a:ln>
                          <a:solidFill>
                            <a:srgbClr val="0070C0"/>
                          </a:solidFill>
                          <a:effectLst/>
                          <a:latin typeface="Calibri" pitchFamily="34" charset="0"/>
                          <a:ea typeface="+mn-ea"/>
                          <a:cs typeface="+mn-cs"/>
                        </a:rPr>
                        <a:t>توزيع المساعدة حسب نتائج تقييم سنة 2020</a:t>
                      </a:r>
                      <a:endParaRPr kumimoji="0" lang="fr-FR" sz="2200" b="1" i="0" u="none" strike="noStrike" kern="1200" cap="none" normalizeH="0" baseline="0" dirty="0" smtClean="0">
                        <a:ln>
                          <a:noFill/>
                        </a:ln>
                        <a:solidFill>
                          <a:srgbClr val="0070C0"/>
                        </a:solidFill>
                        <a:effectLst/>
                        <a:latin typeface="Calibri" pitchFamily="34" charset="0"/>
                        <a:ea typeface="+mn-ea"/>
                        <a:cs typeface="+mn-cs"/>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1" eaLnBrk="1" fontAlgn="base" latinLnBrk="0" hangingPunct="1">
                        <a:lnSpc>
                          <a:spcPct val="90000"/>
                        </a:lnSpc>
                        <a:spcBef>
                          <a:spcPct val="20000"/>
                        </a:spcBef>
                        <a:spcAft>
                          <a:spcPct val="0"/>
                        </a:spcAft>
                        <a:buClrTx/>
                        <a:buSzTx/>
                        <a:buFontTx/>
                        <a:buNone/>
                        <a:tabLst/>
                      </a:pPr>
                      <a:r>
                        <a:rPr kumimoji="0" lang="ar-TN" sz="2200" b="1" i="0" u="none" strike="noStrike" kern="1200" cap="none" normalizeH="0" baseline="0" dirty="0" smtClean="0">
                          <a:ln>
                            <a:noFill/>
                          </a:ln>
                          <a:solidFill>
                            <a:srgbClr val="0070C0"/>
                          </a:solidFill>
                          <a:effectLst/>
                          <a:latin typeface="Calibri" pitchFamily="34" charset="0"/>
                          <a:ea typeface="+mn-ea"/>
                          <a:cs typeface="+mn-cs"/>
                        </a:rPr>
                        <a:t>توزيع المساعدة حسب نتائج تقييم سنة 2021</a:t>
                      </a:r>
                      <a:endParaRPr kumimoji="0" lang="fr-FR" sz="2200" b="1" i="0" u="none" strike="noStrike" kern="1200" cap="none" normalizeH="0" baseline="0" dirty="0" smtClean="0">
                        <a:ln>
                          <a:noFill/>
                        </a:ln>
                        <a:solidFill>
                          <a:srgbClr val="0070C0"/>
                        </a:solidFill>
                        <a:effectLst/>
                        <a:latin typeface="Calibri" pitchFamily="34" charset="0"/>
                        <a:ea typeface="+mn-ea"/>
                        <a:cs typeface="+mn-cs"/>
                      </a:endParaRP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 name="Titre 2"/>
          <p:cNvSpPr txBox="1">
            <a:spLocks/>
          </p:cNvSpPr>
          <p:nvPr/>
        </p:nvSpPr>
        <p:spPr>
          <a:xfrm>
            <a:off x="0" y="917848"/>
            <a:ext cx="9144000" cy="710952"/>
          </a:xfrm>
          <a:prstGeom prst="rect">
            <a:avLst/>
          </a:prstGeom>
        </p:spPr>
        <p:txBody>
          <a:bodyPr vert="horz" lIns="91440" tIns="45720" rIns="91440" bIns="45720" rtlCol="0" anchor="ctr">
            <a:normAutofit fontScale="97500"/>
          </a:bodyPr>
          <a:lstStyle/>
          <a:p>
            <a:pPr lvl="0" algn="ctr" rtl="1" fontAlgn="auto">
              <a:spcAft>
                <a:spcPts val="0"/>
              </a:spcAft>
              <a:defRPr/>
            </a:pPr>
            <a:r>
              <a:rPr lang="ar-TN" sz="3500" b="1" dirty="0" smtClean="0">
                <a:solidFill>
                  <a:srgbClr val="1A842C"/>
                </a:solidFill>
                <a:effectLst>
                  <a:outerShdw blurRad="38100" dist="38100" dir="2700000" algn="tl">
                    <a:srgbClr val="C0C0C0"/>
                  </a:outerShdw>
                </a:effectLst>
              </a:rPr>
              <a:t>3- نظام تقييم الأداء الجديد</a:t>
            </a:r>
            <a:endParaRPr lang="fr-FR" sz="3500" b="1" dirty="0" smtClean="0">
              <a:solidFill>
                <a:srgbClr val="1A842C"/>
              </a:solidFill>
              <a:effectLst>
                <a:outerShdw blurRad="38100" dist="38100" dir="2700000" algn="tl">
                  <a:srgbClr val="C0C0C0"/>
                </a:outerShdw>
              </a:effectLst>
            </a:endParaRPr>
          </a:p>
        </p:txBody>
      </p:sp>
      <p:sp>
        <p:nvSpPr>
          <p:cNvPr id="9" name="Flèche gauche 8"/>
          <p:cNvSpPr/>
          <p:nvPr/>
        </p:nvSpPr>
        <p:spPr>
          <a:xfrm>
            <a:off x="1142976" y="5000636"/>
            <a:ext cx="4572032" cy="64294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TN" sz="2000" dirty="0" smtClean="0">
                <a:solidFill>
                  <a:schemeClr val="accent2">
                    <a:lumMod val="50000"/>
                  </a:schemeClr>
                </a:solidFill>
              </a:rPr>
              <a:t>نظام تقييم الأداء الجديد </a:t>
            </a:r>
            <a:endParaRPr lang="ar-TN" sz="2000" dirty="0">
              <a:solidFill>
                <a:schemeClr val="accent2">
                  <a:lumMod val="50000"/>
                </a:schemeClr>
              </a:solidFill>
            </a:endParaRPr>
          </a:p>
        </p:txBody>
      </p:sp>
    </p:spTree>
    <p:extLst>
      <p:ext uri="{BB962C8B-B14F-4D97-AF65-F5344CB8AC3E}">
        <p14:creationId xmlns="" xmlns:p14="http://schemas.microsoft.com/office/powerpoint/2010/main" val="2943090186"/>
      </p:ext>
    </p:extLst>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6"/>
          <p:cNvSpPr>
            <a:spLocks noChangeArrowheads="1"/>
          </p:cNvSpPr>
          <p:nvPr/>
        </p:nvSpPr>
        <p:spPr bwMode="auto">
          <a:xfrm>
            <a:off x="428654" y="357166"/>
            <a:ext cx="8358188" cy="523220"/>
          </a:xfrm>
          <a:prstGeom prst="rect">
            <a:avLst/>
          </a:prstGeom>
          <a:noFill/>
          <a:ln w="9525" algn="ctr">
            <a:noFill/>
            <a:miter lim="800000"/>
            <a:headEnd/>
            <a:tailEnd/>
          </a:ln>
          <a:effectLst/>
        </p:spPr>
        <p:txBody>
          <a:bodyPr lIns="0" tIns="0" rIns="0" bIns="0">
            <a:spAutoFit/>
          </a:bodyPr>
          <a:lstStyle/>
          <a:p>
            <a:pPr algn="ctr" rtl="1" fontAlgn="auto">
              <a:spcBef>
                <a:spcPct val="20000"/>
              </a:spcBef>
              <a:spcAft>
                <a:spcPts val="0"/>
              </a:spcAft>
              <a:buClr>
                <a:schemeClr val="accent1"/>
              </a:buClr>
              <a:defRPr/>
            </a:pPr>
            <a:r>
              <a:rPr lang="ar-TN" altLang="fr-FR" sz="3400" b="1" dirty="0" smtClean="0">
                <a:solidFill>
                  <a:srgbClr val="1A842C"/>
                </a:solidFill>
                <a:effectLst>
                  <a:outerShdw blurRad="38100" dist="38100" dir="2700000" algn="tl">
                    <a:srgbClr val="C0C0C0"/>
                  </a:outerShdw>
                </a:effectLst>
              </a:rPr>
              <a:t>خصائص نظام تقييم الأداء</a:t>
            </a:r>
            <a:endParaRPr lang="fr-FR" altLang="fr-FR" sz="3400" b="1" dirty="0" smtClean="0">
              <a:solidFill>
                <a:srgbClr val="1A842C"/>
              </a:solidFill>
              <a:effectLst>
                <a:outerShdw blurRad="38100" dist="38100" dir="2700000" algn="tl">
                  <a:srgbClr val="C0C0C0"/>
                </a:outerShdw>
              </a:effectLst>
            </a:endParaRPr>
          </a:p>
        </p:txBody>
      </p:sp>
      <p:sp>
        <p:nvSpPr>
          <p:cNvPr id="20" name="Rectangle 19"/>
          <p:cNvSpPr/>
          <p:nvPr/>
        </p:nvSpPr>
        <p:spPr>
          <a:xfrm>
            <a:off x="791194" y="1214422"/>
            <a:ext cx="7500990" cy="4540282"/>
          </a:xfrm>
          <a:prstGeom prst="rect">
            <a:avLst/>
          </a:prstGeom>
        </p:spPr>
        <p:txBody>
          <a:bodyPr wrap="square">
            <a:spAutoFit/>
          </a:bodyPr>
          <a:lstStyle/>
          <a:p>
            <a:pPr marL="185738" indent="-185738" algn="just" rtl="1">
              <a:lnSpc>
                <a:spcPts val="3500"/>
              </a:lnSpc>
            </a:pPr>
            <a:r>
              <a:rPr lang="fr-FR" sz="2400" dirty="0" smtClean="0">
                <a:solidFill>
                  <a:schemeClr val="dk1"/>
                </a:solidFill>
              </a:rPr>
              <a:t>-</a:t>
            </a:r>
            <a:r>
              <a:rPr lang="ar-TN" sz="2400" dirty="0" smtClean="0">
                <a:solidFill>
                  <a:schemeClr val="dk1"/>
                </a:solidFill>
              </a:rPr>
              <a:t> تساعد الجماعة المحلية على </a:t>
            </a:r>
            <a:r>
              <a:rPr lang="ar-TN" sz="2400" b="1" dirty="0" smtClean="0">
                <a:solidFill>
                  <a:srgbClr val="0066FF"/>
                </a:solidFill>
              </a:rPr>
              <a:t>تشخيص النقائص </a:t>
            </a:r>
            <a:r>
              <a:rPr lang="ar-TN" sz="2400" b="1" dirty="0" err="1" smtClean="0">
                <a:solidFill>
                  <a:srgbClr val="0066FF"/>
                </a:solidFill>
              </a:rPr>
              <a:t>والإخلالات</a:t>
            </a:r>
            <a:r>
              <a:rPr lang="ar-TN" sz="2400" b="1" dirty="0" smtClean="0">
                <a:solidFill>
                  <a:srgbClr val="0066FF"/>
                </a:solidFill>
              </a:rPr>
              <a:t> </a:t>
            </a:r>
            <a:r>
              <a:rPr lang="ar-TN" sz="2400" dirty="0" smtClean="0">
                <a:solidFill>
                  <a:schemeClr val="dk1"/>
                </a:solidFill>
              </a:rPr>
              <a:t>في مستوى التصرف الإداري والمالي .</a:t>
            </a:r>
          </a:p>
          <a:p>
            <a:pPr marL="185738" indent="-185738" algn="just" rtl="1">
              <a:lnSpc>
                <a:spcPts val="3500"/>
              </a:lnSpc>
            </a:pPr>
            <a:r>
              <a:rPr lang="ar-TN" sz="2400" dirty="0" smtClean="0">
                <a:solidFill>
                  <a:schemeClr val="dk1"/>
                </a:solidFill>
              </a:rPr>
              <a:t>- تساهم في </a:t>
            </a:r>
            <a:r>
              <a:rPr lang="ar-TN" sz="2400" b="1" dirty="0" smtClean="0">
                <a:solidFill>
                  <a:srgbClr val="0066FF"/>
                </a:solidFill>
              </a:rPr>
              <a:t>الرفع من مستوى كفاءة </a:t>
            </a:r>
            <a:r>
              <a:rPr lang="ar-TN" sz="2400" dirty="0" smtClean="0">
                <a:solidFill>
                  <a:schemeClr val="dk1"/>
                </a:solidFill>
              </a:rPr>
              <a:t>الجماعة المحلية . </a:t>
            </a:r>
          </a:p>
          <a:p>
            <a:pPr marL="185738" indent="-185738" algn="just" rtl="1">
              <a:lnSpc>
                <a:spcPts val="3500"/>
              </a:lnSpc>
            </a:pPr>
            <a:r>
              <a:rPr lang="ar-TN" sz="2400" dirty="0" smtClean="0">
                <a:solidFill>
                  <a:schemeClr val="dk1"/>
                </a:solidFill>
              </a:rPr>
              <a:t>- </a:t>
            </a:r>
            <a:r>
              <a:rPr lang="ar-TN" sz="2400" b="1" dirty="0" smtClean="0">
                <a:solidFill>
                  <a:srgbClr val="0066FF"/>
                </a:solidFill>
              </a:rPr>
              <a:t>تخلق مناخ تنافسي </a:t>
            </a:r>
            <a:r>
              <a:rPr lang="ar-TN" sz="2400" dirty="0" smtClean="0">
                <a:solidFill>
                  <a:schemeClr val="dk1"/>
                </a:solidFill>
              </a:rPr>
              <a:t>بين الجماعات المحلية </a:t>
            </a:r>
            <a:r>
              <a:rPr lang="ar-TN" sz="2400" dirty="0" err="1" smtClean="0">
                <a:solidFill>
                  <a:schemeClr val="dk1"/>
                </a:solidFill>
              </a:rPr>
              <a:t>للإنتفاع</a:t>
            </a:r>
            <a:r>
              <a:rPr lang="ar-TN" sz="2400" dirty="0" smtClean="0">
                <a:solidFill>
                  <a:schemeClr val="dk1"/>
                </a:solidFill>
              </a:rPr>
              <a:t> بالمساعدات المرصودة لفائدتها من قبل الدولة مع ضمان المساواة .</a:t>
            </a:r>
          </a:p>
          <a:p>
            <a:pPr marL="185738" indent="-185738" algn="just" rtl="1">
              <a:lnSpc>
                <a:spcPts val="3500"/>
              </a:lnSpc>
            </a:pPr>
            <a:r>
              <a:rPr lang="ar-TN" sz="2400" dirty="0" smtClean="0">
                <a:solidFill>
                  <a:schemeClr val="dk1"/>
                </a:solidFill>
              </a:rPr>
              <a:t>- </a:t>
            </a:r>
            <a:r>
              <a:rPr lang="ar-TN" sz="2400" b="1" dirty="0" smtClean="0">
                <a:solidFill>
                  <a:srgbClr val="0066FF"/>
                </a:solidFill>
              </a:rPr>
              <a:t>تكرس مبادئ الشفافية والمساءلة </a:t>
            </a:r>
            <a:r>
              <a:rPr lang="ar-TN" sz="2400" dirty="0" smtClean="0">
                <a:solidFill>
                  <a:schemeClr val="dk1"/>
                </a:solidFill>
              </a:rPr>
              <a:t>.</a:t>
            </a:r>
          </a:p>
          <a:p>
            <a:pPr marL="185738" indent="-185738" algn="just" rtl="1">
              <a:lnSpc>
                <a:spcPts val="3500"/>
              </a:lnSpc>
            </a:pPr>
            <a:r>
              <a:rPr lang="ar-TN" sz="2400" dirty="0" smtClean="0">
                <a:solidFill>
                  <a:schemeClr val="dk1"/>
                </a:solidFill>
              </a:rPr>
              <a:t>- تدعم </a:t>
            </a:r>
            <a:r>
              <a:rPr lang="ar-TN" sz="2400" b="1" dirty="0" smtClean="0">
                <a:solidFill>
                  <a:srgbClr val="0066FF"/>
                </a:solidFill>
              </a:rPr>
              <a:t>تطبيق المقاربة </a:t>
            </a:r>
            <a:r>
              <a:rPr lang="ar-TN" sz="2400" b="1" dirty="0" err="1" smtClean="0">
                <a:solidFill>
                  <a:srgbClr val="0066FF"/>
                </a:solidFill>
              </a:rPr>
              <a:t>التشاركية</a:t>
            </a:r>
            <a:r>
              <a:rPr lang="ar-TN" sz="2400" b="1" dirty="0" smtClean="0">
                <a:solidFill>
                  <a:srgbClr val="0066FF"/>
                </a:solidFill>
              </a:rPr>
              <a:t> وتضمن </a:t>
            </a:r>
            <a:r>
              <a:rPr lang="ar-TN" sz="2400" b="1" dirty="0" err="1" smtClean="0">
                <a:solidFill>
                  <a:srgbClr val="0066FF"/>
                </a:solidFill>
              </a:rPr>
              <a:t>الحوكمة</a:t>
            </a:r>
            <a:r>
              <a:rPr lang="ar-TN" sz="2400" b="1" dirty="0" smtClean="0">
                <a:solidFill>
                  <a:srgbClr val="0066FF"/>
                </a:solidFill>
              </a:rPr>
              <a:t> المحلية</a:t>
            </a:r>
            <a:r>
              <a:rPr lang="ar-TN" sz="2400" dirty="0" smtClean="0">
                <a:solidFill>
                  <a:schemeClr val="dk1"/>
                </a:solidFill>
              </a:rPr>
              <a:t>. </a:t>
            </a:r>
            <a:endParaRPr lang="ar-TN" sz="2400" b="1" dirty="0" smtClean="0">
              <a:solidFill>
                <a:schemeClr val="dk1"/>
              </a:solidFill>
            </a:endParaRPr>
          </a:p>
          <a:p>
            <a:pPr marL="185738" indent="-185738" algn="just" rtl="1">
              <a:lnSpc>
                <a:spcPts val="3500"/>
              </a:lnSpc>
            </a:pPr>
            <a:r>
              <a:rPr lang="ar-TN" sz="2400" b="1" dirty="0" smtClean="0">
                <a:solidFill>
                  <a:schemeClr val="dk1"/>
                </a:solidFill>
              </a:rPr>
              <a:t>- </a:t>
            </a:r>
            <a:r>
              <a:rPr lang="ar-TN" sz="2400" dirty="0" smtClean="0">
                <a:solidFill>
                  <a:schemeClr val="dk1"/>
                </a:solidFill>
              </a:rPr>
              <a:t>تخول للجماعة المحلية </a:t>
            </a:r>
            <a:r>
              <a:rPr lang="ar-TN" sz="2400" b="1" dirty="0" err="1" smtClean="0">
                <a:solidFill>
                  <a:srgbClr val="0066FF"/>
                </a:solidFill>
              </a:rPr>
              <a:t>الإنتفاع</a:t>
            </a:r>
            <a:r>
              <a:rPr lang="ar-TN" sz="2400" b="1" dirty="0" smtClean="0">
                <a:solidFill>
                  <a:srgbClr val="0066FF"/>
                </a:solidFill>
              </a:rPr>
              <a:t> بالقسط التحفيزي من مقدار المساعدة السنوية غير الموظفة </a:t>
            </a:r>
            <a:r>
              <a:rPr lang="ar-TN" sz="2400" dirty="0" smtClean="0">
                <a:solidFill>
                  <a:schemeClr val="dk1"/>
                </a:solidFill>
              </a:rPr>
              <a:t>المرصودة لفائدتها </a:t>
            </a:r>
            <a:r>
              <a:rPr lang="ar-TN" sz="2400" b="1" dirty="0" smtClean="0">
                <a:solidFill>
                  <a:schemeClr val="dk1"/>
                </a:solidFill>
              </a:rPr>
              <a:t>من</a:t>
            </a:r>
            <a:r>
              <a:rPr lang="fr-FR" sz="2400" b="1" dirty="0" smtClean="0">
                <a:solidFill>
                  <a:schemeClr val="dk1"/>
                </a:solidFill>
              </a:rPr>
              <a:t>  </a:t>
            </a:r>
            <a:r>
              <a:rPr lang="ar-TN" sz="2400" dirty="0" smtClean="0">
                <a:solidFill>
                  <a:schemeClr val="dk1"/>
                </a:solidFill>
              </a:rPr>
              <a:t>قبل الدولة </a:t>
            </a:r>
            <a:r>
              <a:rPr lang="ar-TN" sz="2400" b="1" dirty="0" smtClean="0">
                <a:solidFill>
                  <a:srgbClr val="0066FF"/>
                </a:solidFill>
              </a:rPr>
              <a:t>شريطة حصولها على تقييم إيجابي </a:t>
            </a:r>
            <a:r>
              <a:rPr lang="ar-TN" sz="2400" b="1" dirty="0" err="1" smtClean="0">
                <a:solidFill>
                  <a:srgbClr val="0066FF"/>
                </a:solidFill>
              </a:rPr>
              <a:t>لأداءها</a:t>
            </a:r>
            <a:r>
              <a:rPr lang="ar-TN" sz="2400" b="1" dirty="0" smtClean="0">
                <a:solidFill>
                  <a:schemeClr val="dk1"/>
                </a:solidFill>
              </a:rPr>
              <a:t> .</a:t>
            </a:r>
            <a:endParaRPr lang="fr-FR" sz="2400" dirty="0" smtClean="0"/>
          </a:p>
        </p:txBody>
      </p:sp>
      <p:sp>
        <p:nvSpPr>
          <p:cNvPr id="7" name="Espace réservé du numéro de diapositive 6"/>
          <p:cNvSpPr>
            <a:spLocks noGrp="1"/>
          </p:cNvSpPr>
          <p:nvPr>
            <p:ph type="sldNum" sz="quarter" idx="4294967295"/>
          </p:nvPr>
        </p:nvSpPr>
        <p:spPr>
          <a:xfrm>
            <a:off x="7524328" y="6237312"/>
            <a:ext cx="762000" cy="365125"/>
          </a:xfrm>
          <a:prstGeom prst="rect">
            <a:avLst/>
          </a:prstGeom>
        </p:spPr>
        <p:txBody>
          <a:bodyPr/>
          <a:lstStyle/>
          <a:p>
            <a:fld id="{2754ED01-E2A0-4C1E-8E21-014B99041579}" type="slidenum">
              <a:rPr lang="en-US" smtClean="0"/>
              <a:pPr/>
              <a:t>48</a:t>
            </a:fld>
            <a:endParaRPr lang="en-US" dirty="0"/>
          </a:p>
        </p:txBody>
      </p:sp>
    </p:spTree>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51"/>
          <p:cNvSpPr>
            <a:spLocks noChangeArrowheads="1"/>
          </p:cNvSpPr>
          <p:nvPr/>
        </p:nvSpPr>
        <p:spPr bwMode="auto">
          <a:xfrm>
            <a:off x="876064" y="1428736"/>
            <a:ext cx="7296336" cy="720080"/>
          </a:xfrm>
          <a:prstGeom prst="roundRect">
            <a:avLst>
              <a:gd name="adj" fmla="val 16667"/>
            </a:avLst>
          </a:prstGeom>
          <a:solidFill>
            <a:schemeClr val="bg2">
              <a:lumMod val="60000"/>
              <a:lumOff val="40000"/>
            </a:schemeClr>
          </a:solidFill>
          <a:ln w="9525">
            <a:noFill/>
            <a:round/>
            <a:headEnd/>
            <a:tailEnd/>
          </a:ln>
          <a:scene3d>
            <a:camera prst="orthographicFront"/>
            <a:lightRig rig="threePt" dir="t"/>
          </a:scene3d>
          <a:sp3d>
            <a:bevelT w="165100" prst="coolSlant"/>
          </a:sp3d>
        </p:spPr>
        <p:txBody>
          <a:bodyPr wrap="none" anchor="ctr"/>
          <a:lstStyle/>
          <a:p>
            <a:pPr algn="ctr" rtl="1"/>
            <a:r>
              <a:rPr lang="ar-TN" sz="2800" b="1" dirty="0" smtClean="0"/>
              <a:t>12مؤشر في ثلاث مجالات : </a:t>
            </a:r>
            <a:r>
              <a:rPr lang="fr-FR" sz="2800" b="1" dirty="0" smtClean="0"/>
              <a:t>100</a:t>
            </a:r>
            <a:r>
              <a:rPr lang="ar-TN" sz="2800" b="1" dirty="0" smtClean="0"/>
              <a:t> نقطة </a:t>
            </a:r>
          </a:p>
        </p:txBody>
      </p:sp>
      <p:sp>
        <p:nvSpPr>
          <p:cNvPr id="8" name="AutoShape 51"/>
          <p:cNvSpPr>
            <a:spLocks noChangeArrowheads="1"/>
          </p:cNvSpPr>
          <p:nvPr/>
        </p:nvSpPr>
        <p:spPr bwMode="auto">
          <a:xfrm>
            <a:off x="4283968" y="2571744"/>
            <a:ext cx="4217122" cy="1415904"/>
          </a:xfrm>
          <a:prstGeom prst="roundRect">
            <a:avLst>
              <a:gd name="adj" fmla="val 16667"/>
            </a:avLst>
          </a:prstGeom>
          <a:solidFill>
            <a:srgbClr val="99FF99"/>
          </a:solidFill>
          <a:ln w="9525">
            <a:noFill/>
            <a:round/>
            <a:headEnd/>
            <a:tailEnd/>
          </a:ln>
          <a:scene3d>
            <a:camera prst="orthographicFront"/>
            <a:lightRig rig="threePt" dir="t"/>
          </a:scene3d>
          <a:sp3d>
            <a:bevelT w="165100" prst="coolSlant"/>
          </a:sp3d>
        </p:spPr>
        <p:txBody>
          <a:bodyPr wrap="square" anchor="ctr"/>
          <a:lstStyle/>
          <a:p>
            <a:pPr marL="179388" indent="-179388" algn="ctr" rtl="1">
              <a:lnSpc>
                <a:spcPct val="150000"/>
              </a:lnSpc>
            </a:pPr>
            <a:r>
              <a:rPr lang="ar-TN" sz="2800" b="1" dirty="0" smtClean="0">
                <a:solidFill>
                  <a:srgbClr val="0000FF"/>
                </a:solidFill>
              </a:rPr>
              <a:t>تقييم إيجابي</a:t>
            </a:r>
          </a:p>
          <a:p>
            <a:pPr marL="179388" indent="-179388" algn="ctr" rtl="1">
              <a:lnSpc>
                <a:spcPct val="150000"/>
              </a:lnSpc>
            </a:pPr>
            <a:r>
              <a:rPr lang="ar-TN" sz="2300" b="1" dirty="0" smtClean="0"/>
              <a:t>حاصل أعداد يساوي أو يفوق </a:t>
            </a:r>
            <a:r>
              <a:rPr lang="fr-FR" sz="2300" b="1" dirty="0" smtClean="0"/>
              <a:t>50</a:t>
            </a:r>
            <a:r>
              <a:rPr lang="ar-TN" sz="2300" b="1" dirty="0" smtClean="0"/>
              <a:t> نقطة</a:t>
            </a:r>
          </a:p>
        </p:txBody>
      </p:sp>
      <p:sp>
        <p:nvSpPr>
          <p:cNvPr id="9" name="AutoShape 51"/>
          <p:cNvSpPr>
            <a:spLocks noChangeArrowheads="1"/>
          </p:cNvSpPr>
          <p:nvPr/>
        </p:nvSpPr>
        <p:spPr bwMode="auto">
          <a:xfrm>
            <a:off x="4283968" y="4249808"/>
            <a:ext cx="4288560" cy="1347062"/>
          </a:xfrm>
          <a:prstGeom prst="roundRect">
            <a:avLst>
              <a:gd name="adj" fmla="val 16667"/>
            </a:avLst>
          </a:prstGeom>
          <a:solidFill>
            <a:schemeClr val="accent1">
              <a:lumMod val="20000"/>
              <a:lumOff val="80000"/>
            </a:schemeClr>
          </a:solidFill>
          <a:ln w="9525">
            <a:noFill/>
            <a:round/>
            <a:headEnd/>
            <a:tailEnd/>
          </a:ln>
          <a:scene3d>
            <a:camera prst="orthographicFront"/>
            <a:lightRig rig="threePt" dir="t"/>
          </a:scene3d>
          <a:sp3d>
            <a:bevelT w="165100" prst="coolSlant"/>
          </a:sp3d>
        </p:spPr>
        <p:txBody>
          <a:bodyPr wrap="none" anchor="ctr"/>
          <a:lstStyle/>
          <a:p>
            <a:pPr marL="179388" indent="-179388" algn="ctr" rtl="1">
              <a:lnSpc>
                <a:spcPct val="150000"/>
              </a:lnSpc>
            </a:pPr>
            <a:r>
              <a:rPr lang="ar-TN" sz="2800" b="1" dirty="0" smtClean="0">
                <a:solidFill>
                  <a:srgbClr val="0000FF"/>
                </a:solidFill>
              </a:rPr>
              <a:t>تقييم سلبي</a:t>
            </a:r>
          </a:p>
          <a:p>
            <a:pPr marL="179388" indent="-179388" algn="ctr" rtl="1">
              <a:lnSpc>
                <a:spcPct val="150000"/>
              </a:lnSpc>
            </a:pPr>
            <a:r>
              <a:rPr lang="ar-TN" sz="2200" b="1" dirty="0"/>
              <a:t>حاصل أعداد </a:t>
            </a:r>
            <a:r>
              <a:rPr lang="ar-TN" sz="2200" b="1" dirty="0" smtClean="0"/>
              <a:t> أقل من </a:t>
            </a:r>
            <a:r>
              <a:rPr lang="fr-FR" sz="2200" b="1" dirty="0" smtClean="0"/>
              <a:t>50</a:t>
            </a:r>
            <a:r>
              <a:rPr lang="ar-TN" sz="2200" b="1" dirty="0" smtClean="0"/>
              <a:t> نقطة</a:t>
            </a:r>
          </a:p>
        </p:txBody>
      </p:sp>
      <p:sp>
        <p:nvSpPr>
          <p:cNvPr id="10" name="AutoShape 25"/>
          <p:cNvSpPr>
            <a:spLocks noChangeArrowheads="1"/>
          </p:cNvSpPr>
          <p:nvPr/>
        </p:nvSpPr>
        <p:spPr bwMode="auto">
          <a:xfrm>
            <a:off x="827584" y="2687830"/>
            <a:ext cx="2131170" cy="2901410"/>
          </a:xfrm>
          <a:prstGeom prst="roundRect">
            <a:avLst>
              <a:gd name="adj" fmla="val 16667"/>
            </a:avLst>
          </a:prstGeom>
          <a:solidFill>
            <a:srgbClr val="99CCFF"/>
          </a:solidFill>
          <a:ln w="9525">
            <a:noFill/>
            <a:round/>
            <a:headEnd/>
            <a:tailEnd/>
          </a:ln>
          <a:scene3d>
            <a:camera prst="orthographicFront"/>
            <a:lightRig rig="threePt" dir="t"/>
          </a:scene3d>
          <a:sp3d>
            <a:bevelT/>
          </a:sp3d>
        </p:spPr>
        <p:txBody>
          <a:bodyPr wrap="square" anchor="ctr"/>
          <a:lstStyle/>
          <a:p>
            <a:pPr marL="22225" lvl="1" indent="-22225" algn="ctr" rtl="1" fontAlgn="base">
              <a:lnSpc>
                <a:spcPts val="4500"/>
              </a:lnSpc>
              <a:spcBef>
                <a:spcPct val="20000"/>
              </a:spcBef>
              <a:spcAft>
                <a:spcPct val="0"/>
              </a:spcAft>
              <a:buClr>
                <a:schemeClr val="accent1"/>
              </a:buClr>
              <a:buSzPct val="68000"/>
            </a:pPr>
            <a:r>
              <a:rPr lang="ar-TN" sz="2400" b="1" dirty="0" smtClean="0">
                <a:solidFill>
                  <a:srgbClr val="392BF5"/>
                </a:solidFill>
              </a:rPr>
              <a:t>التمتع </a:t>
            </a:r>
            <a:r>
              <a:rPr lang="ar-TN" sz="2400" b="1" dirty="0" smtClean="0">
                <a:solidFill>
                  <a:srgbClr val="0000FF"/>
                </a:solidFill>
              </a:rPr>
              <a:t>بالمساعدة غير الموظفة</a:t>
            </a:r>
            <a:endParaRPr lang="fr-FR" sz="2400" b="1" dirty="0" smtClean="0">
              <a:solidFill>
                <a:srgbClr val="0000FF"/>
              </a:solidFill>
            </a:endParaRPr>
          </a:p>
          <a:p>
            <a:pPr marL="22225" lvl="1" indent="-22225" algn="ctr" rtl="1" fontAlgn="base">
              <a:lnSpc>
                <a:spcPts val="4500"/>
              </a:lnSpc>
              <a:spcBef>
                <a:spcPct val="20000"/>
              </a:spcBef>
              <a:spcAft>
                <a:spcPct val="0"/>
              </a:spcAft>
              <a:buClr>
                <a:schemeClr val="accent1"/>
              </a:buClr>
              <a:buSzPct val="68000"/>
            </a:pPr>
            <a:r>
              <a:rPr lang="ar-TN" sz="2400" b="1" dirty="0" smtClean="0"/>
              <a:t>نسبيا</a:t>
            </a:r>
            <a:r>
              <a:rPr lang="ar-TN" sz="2400" b="1" dirty="0" smtClean="0">
                <a:solidFill>
                  <a:srgbClr val="0000FF"/>
                </a:solidFill>
              </a:rPr>
              <a:t> حسب سلم للدرجات</a:t>
            </a:r>
            <a:endParaRPr lang="fr-FR" sz="2400" b="1" dirty="0" smtClean="0">
              <a:solidFill>
                <a:srgbClr val="392BF5"/>
              </a:solidFill>
            </a:endParaRPr>
          </a:p>
        </p:txBody>
      </p:sp>
      <p:sp>
        <p:nvSpPr>
          <p:cNvPr id="11" name="Flèche vers le bas 10"/>
          <p:cNvSpPr/>
          <p:nvPr/>
        </p:nvSpPr>
        <p:spPr>
          <a:xfrm rot="5400000">
            <a:off x="3267021" y="2996097"/>
            <a:ext cx="576064" cy="823625"/>
          </a:xfrm>
          <a:prstGeom prst="downArrow">
            <a:avLst/>
          </a:prstGeom>
          <a:solidFill>
            <a:srgbClr val="EF77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Flèche vers le bas 11"/>
          <p:cNvSpPr/>
          <p:nvPr/>
        </p:nvSpPr>
        <p:spPr>
          <a:xfrm rot="5400000">
            <a:off x="3267021" y="4464977"/>
            <a:ext cx="576064" cy="823626"/>
          </a:xfrm>
          <a:prstGeom prst="downArrow">
            <a:avLst/>
          </a:prstGeom>
          <a:solidFill>
            <a:srgbClr val="EF77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3174778" y="3623934"/>
            <a:ext cx="936104" cy="461665"/>
          </a:xfrm>
          <a:prstGeom prst="rect">
            <a:avLst/>
          </a:prstGeom>
          <a:noFill/>
        </p:spPr>
        <p:txBody>
          <a:bodyPr wrap="square" rtlCol="0">
            <a:spAutoFit/>
          </a:bodyPr>
          <a:lstStyle/>
          <a:p>
            <a:pPr algn="ctr" rtl="1"/>
            <a:r>
              <a:rPr lang="ar-TN" sz="2400" b="1" dirty="0" smtClean="0"/>
              <a:t>تنتفع</a:t>
            </a:r>
            <a:endParaRPr lang="fr-FR" sz="2400" b="1" dirty="0"/>
          </a:p>
        </p:txBody>
      </p:sp>
      <p:sp>
        <p:nvSpPr>
          <p:cNvPr id="14" name="ZoneTexte 13"/>
          <p:cNvSpPr txBox="1"/>
          <p:nvPr/>
        </p:nvSpPr>
        <p:spPr>
          <a:xfrm>
            <a:off x="3028768" y="5131437"/>
            <a:ext cx="1195066" cy="461665"/>
          </a:xfrm>
          <a:prstGeom prst="rect">
            <a:avLst/>
          </a:prstGeom>
          <a:noFill/>
        </p:spPr>
        <p:txBody>
          <a:bodyPr wrap="square" rtlCol="0">
            <a:spAutoFit/>
          </a:bodyPr>
          <a:lstStyle/>
          <a:p>
            <a:pPr algn="ctr" rtl="1"/>
            <a:r>
              <a:rPr lang="ar-TN" sz="2400" b="1" dirty="0" smtClean="0"/>
              <a:t>لا </a:t>
            </a:r>
            <a:r>
              <a:rPr lang="ar-TN" sz="2400" b="1" dirty="0" err="1" smtClean="0"/>
              <a:t>تنتفع *</a:t>
            </a:r>
            <a:endParaRPr lang="fr-FR" sz="2400" b="1" dirty="0"/>
          </a:p>
        </p:txBody>
      </p:sp>
      <p:sp>
        <p:nvSpPr>
          <p:cNvPr id="15" name="ZoneTexte 14"/>
          <p:cNvSpPr txBox="1"/>
          <p:nvPr/>
        </p:nvSpPr>
        <p:spPr>
          <a:xfrm>
            <a:off x="3491880" y="5661248"/>
            <a:ext cx="4680520" cy="461665"/>
          </a:xfrm>
          <a:prstGeom prst="rect">
            <a:avLst/>
          </a:prstGeom>
          <a:noFill/>
        </p:spPr>
        <p:txBody>
          <a:bodyPr wrap="square" rtlCol="0">
            <a:spAutoFit/>
          </a:bodyPr>
          <a:lstStyle/>
          <a:p>
            <a:pPr algn="r" rtl="1"/>
            <a:r>
              <a:rPr lang="ar-TN" dirty="0" smtClean="0"/>
              <a:t>* مع تأجيل ذلك القسط بسنة واحدة فقط</a:t>
            </a:r>
            <a:endParaRPr lang="fr-FR" dirty="0"/>
          </a:p>
        </p:txBody>
      </p:sp>
      <p:sp>
        <p:nvSpPr>
          <p:cNvPr id="17" name="Espace réservé du numéro de diapositive 16"/>
          <p:cNvSpPr>
            <a:spLocks noGrp="1"/>
          </p:cNvSpPr>
          <p:nvPr>
            <p:ph type="sldNum" sz="quarter" idx="4294967295"/>
          </p:nvPr>
        </p:nvSpPr>
        <p:spPr>
          <a:xfrm>
            <a:off x="7524328" y="6237312"/>
            <a:ext cx="762000" cy="365125"/>
          </a:xfrm>
          <a:prstGeom prst="rect">
            <a:avLst/>
          </a:prstGeom>
        </p:spPr>
        <p:txBody>
          <a:bodyPr/>
          <a:lstStyle/>
          <a:p>
            <a:fld id="{2754ED01-E2A0-4C1E-8E21-014B99041579}" type="slidenum">
              <a:rPr lang="en-US" smtClean="0"/>
              <a:pPr/>
              <a:t>49</a:t>
            </a:fld>
            <a:endParaRPr lang="en-US" dirty="0"/>
          </a:p>
        </p:txBody>
      </p:sp>
      <p:sp>
        <p:nvSpPr>
          <p:cNvPr id="19" name="Rectangle 6"/>
          <p:cNvSpPr>
            <a:spLocks noChangeArrowheads="1"/>
          </p:cNvSpPr>
          <p:nvPr/>
        </p:nvSpPr>
        <p:spPr bwMode="auto">
          <a:xfrm>
            <a:off x="428654" y="642918"/>
            <a:ext cx="8358188" cy="523220"/>
          </a:xfrm>
          <a:prstGeom prst="rect">
            <a:avLst/>
          </a:prstGeom>
          <a:noFill/>
          <a:ln w="9525" algn="ctr">
            <a:noFill/>
            <a:miter lim="800000"/>
            <a:headEnd/>
            <a:tailEnd/>
          </a:ln>
          <a:effectLst/>
        </p:spPr>
        <p:txBody>
          <a:bodyPr lIns="0" tIns="0" rIns="0" bIns="0">
            <a:spAutoFit/>
          </a:bodyPr>
          <a:lstStyle/>
          <a:p>
            <a:pPr algn="ctr" rtl="1" fontAlgn="auto">
              <a:spcBef>
                <a:spcPct val="20000"/>
              </a:spcBef>
              <a:spcAft>
                <a:spcPts val="0"/>
              </a:spcAft>
              <a:buClr>
                <a:schemeClr val="accent1"/>
              </a:buClr>
              <a:defRPr/>
            </a:pPr>
            <a:r>
              <a:rPr lang="ar-TN" altLang="fr-FR" sz="3400" b="1" dirty="0" smtClean="0">
                <a:solidFill>
                  <a:srgbClr val="C00000"/>
                </a:solidFill>
                <a:effectLst>
                  <a:outerShdw blurRad="38100" dist="38100" dir="2700000" algn="tl">
                    <a:srgbClr val="C0C0C0"/>
                  </a:outerShdw>
                </a:effectLst>
              </a:rPr>
              <a:t>خصائص نظام تقييم الأداء</a:t>
            </a:r>
            <a:endParaRPr lang="fr-FR" altLang="fr-FR" sz="3400" b="1" dirty="0" smtClean="0">
              <a:solidFill>
                <a:srgbClr val="C00000"/>
              </a:solidFill>
              <a:effectLst>
                <a:outerShdw blurRad="38100" dist="38100" dir="2700000" algn="tl">
                  <a:srgbClr val="C0C0C0"/>
                </a:outerShdw>
              </a:effectLst>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Afficher l'image d'origine"/>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27296" r="26569"/>
          <a:stretch>
            <a:fillRect/>
          </a:stretch>
        </p:blipFill>
        <p:spPr bwMode="auto">
          <a:xfrm>
            <a:off x="8032750" y="0"/>
            <a:ext cx="638175" cy="836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ZoneTexte 8"/>
          <p:cNvSpPr txBox="1">
            <a:spLocks noChangeArrowheads="1"/>
          </p:cNvSpPr>
          <p:nvPr/>
        </p:nvSpPr>
        <p:spPr bwMode="auto">
          <a:xfrm>
            <a:off x="7540625" y="836613"/>
            <a:ext cx="158432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TN" sz="1400" dirty="0">
                <a:latin typeface="Sakkal Majalla" pitchFamily="2" charset="-78"/>
                <a:cs typeface="Sakkal Majalla" pitchFamily="2" charset="-78"/>
              </a:rPr>
              <a:t>الجمهورية التونسية </a:t>
            </a:r>
          </a:p>
          <a:p>
            <a:pPr algn="ctr" rtl="1" eaLnBrk="1" hangingPunct="1"/>
            <a:r>
              <a:rPr lang="ar-TN" sz="1400" dirty="0">
                <a:latin typeface="Sakkal Majalla" pitchFamily="2" charset="-78"/>
                <a:cs typeface="Sakkal Majalla" pitchFamily="2" charset="-78"/>
              </a:rPr>
              <a:t>وزارة ا</a:t>
            </a:r>
            <a:r>
              <a:rPr lang="ar-DZ" sz="1400" dirty="0">
                <a:latin typeface="Sakkal Majalla" pitchFamily="2" charset="-78"/>
                <a:cs typeface="Sakkal Majalla" pitchFamily="2" charset="-78"/>
              </a:rPr>
              <a:t>لشؤون المحلية</a:t>
            </a:r>
            <a:r>
              <a:rPr lang="ar-TN" sz="1400" dirty="0">
                <a:latin typeface="Sakkal Majalla" pitchFamily="2" charset="-78"/>
                <a:cs typeface="Sakkal Majalla" pitchFamily="2" charset="-78"/>
              </a:rPr>
              <a:t> </a:t>
            </a:r>
            <a:endParaRPr lang="fr-FR" sz="1400" dirty="0">
              <a:latin typeface="Sakkal Majalla" pitchFamily="2" charset="-78"/>
              <a:cs typeface="Sakkal Majalla" pitchFamily="2" charset="-78"/>
            </a:endParaRPr>
          </a:p>
        </p:txBody>
      </p:sp>
      <p:sp>
        <p:nvSpPr>
          <p:cNvPr id="9" name="ZoneTexte 8"/>
          <p:cNvSpPr txBox="1"/>
          <p:nvPr/>
        </p:nvSpPr>
        <p:spPr>
          <a:xfrm>
            <a:off x="323529" y="332656"/>
            <a:ext cx="7344815" cy="923330"/>
          </a:xfrm>
          <a:prstGeom prst="rect">
            <a:avLst/>
          </a:prstGeom>
          <a:noFill/>
        </p:spPr>
        <p:txBody>
          <a:bodyPr wrap="square" rtlCol="0">
            <a:spAutoFit/>
          </a:bodyPr>
          <a:lstStyle/>
          <a:p>
            <a:pPr algn="ctr" rtl="1"/>
            <a:r>
              <a:rPr lang="ar-DZ" sz="5400" b="1" u="sng" dirty="0" smtClean="0">
                <a:solidFill>
                  <a:srgbClr val="00B050"/>
                </a:solidFill>
                <a:latin typeface="Sakkal Majalla" pitchFamily="2" charset="-78"/>
                <a:cs typeface="Sakkal Majalla" pitchFamily="2" charset="-78"/>
              </a:rPr>
              <a:t>الجلسة العامة  التشاركية</a:t>
            </a:r>
            <a:r>
              <a:rPr lang="ar-TN" sz="5400" b="1" u="sng" dirty="0" smtClean="0">
                <a:solidFill>
                  <a:srgbClr val="00B050"/>
                </a:solidFill>
                <a:latin typeface="Sakkal Majalla" pitchFamily="2" charset="-78"/>
                <a:cs typeface="Sakkal Majalla" pitchFamily="2" charset="-78"/>
              </a:rPr>
              <a:t> الأولى</a:t>
            </a:r>
            <a:endParaRPr lang="fr-FR" sz="5400" b="1" u="sng" dirty="0">
              <a:solidFill>
                <a:srgbClr val="00B050"/>
              </a:solidFill>
              <a:latin typeface="Sakkal Majalla" pitchFamily="2" charset="-78"/>
              <a:cs typeface="Sakkal Majalla" pitchFamily="2" charset="-78"/>
            </a:endParaRPr>
          </a:p>
        </p:txBody>
      </p:sp>
      <p:sp>
        <p:nvSpPr>
          <p:cNvPr id="2" name="ZoneTexte 1"/>
          <p:cNvSpPr txBox="1"/>
          <p:nvPr/>
        </p:nvSpPr>
        <p:spPr>
          <a:xfrm>
            <a:off x="0" y="1225713"/>
            <a:ext cx="8858279" cy="5632311"/>
          </a:xfrm>
          <a:prstGeom prst="rect">
            <a:avLst/>
          </a:prstGeom>
          <a:noFill/>
        </p:spPr>
        <p:txBody>
          <a:bodyPr wrap="square" rtlCol="0">
            <a:spAutoFit/>
          </a:bodyPr>
          <a:lstStyle/>
          <a:p>
            <a:pPr marL="342900" indent="-342900" algn="r" rtl="1">
              <a:buFont typeface="Wingdings" pitchFamily="2" charset="2"/>
              <a:buChar char="q"/>
            </a:pPr>
            <a:r>
              <a:rPr lang="ar-DZ" sz="2400" dirty="0" smtClean="0">
                <a:latin typeface="Sakkal Majalla" pitchFamily="2" charset="-78"/>
                <a:cs typeface="Sakkal Majalla" pitchFamily="2" charset="-78"/>
              </a:rPr>
              <a:t>استقبال المشاركين وتسجيل أسمائهم حسب:</a:t>
            </a:r>
          </a:p>
          <a:p>
            <a:pPr marL="800100" lvl="1" indent="-342900" algn="r" rtl="1">
              <a:buFont typeface="Wingdings" pitchFamily="2" charset="2"/>
              <a:buChar char="ü"/>
            </a:pPr>
            <a:r>
              <a:rPr lang="ar-DZ" sz="2400" dirty="0" smtClean="0">
                <a:latin typeface="Sakkal Majalla" pitchFamily="2" charset="-78"/>
                <a:cs typeface="Sakkal Majalla" pitchFamily="2" charset="-78"/>
              </a:rPr>
              <a:t>الجنس </a:t>
            </a:r>
          </a:p>
          <a:p>
            <a:pPr marL="800100" lvl="1" indent="-342900" algn="r" rtl="1">
              <a:buFont typeface="Wingdings" pitchFamily="2" charset="2"/>
              <a:buChar char="ü"/>
            </a:pPr>
            <a:r>
              <a:rPr lang="ar-DZ" sz="2400" dirty="0" smtClean="0">
                <a:latin typeface="Sakkal Majalla" pitchFamily="2" charset="-78"/>
                <a:cs typeface="Sakkal Majalla" pitchFamily="2" charset="-78"/>
              </a:rPr>
              <a:t>العمر </a:t>
            </a:r>
          </a:p>
          <a:p>
            <a:pPr marL="800100" lvl="1" indent="-342900" algn="r" rtl="1">
              <a:buFont typeface="Wingdings" pitchFamily="2" charset="2"/>
              <a:buChar char="ü"/>
            </a:pPr>
            <a:r>
              <a:rPr lang="ar-DZ" sz="2400" dirty="0" smtClean="0">
                <a:latin typeface="Sakkal Majalla" pitchFamily="2" charset="-78"/>
                <a:cs typeface="Sakkal Majalla" pitchFamily="2" charset="-78"/>
              </a:rPr>
              <a:t>المنطقة التي ينتمون إليها </a:t>
            </a:r>
          </a:p>
          <a:p>
            <a:pPr marL="342900" indent="-342900" algn="r" rtl="1">
              <a:buFont typeface="Wingdings" pitchFamily="2" charset="2"/>
              <a:buChar char="q"/>
            </a:pPr>
            <a:r>
              <a:rPr lang="ar-DZ" sz="2400" dirty="0" smtClean="0">
                <a:latin typeface="Sakkal Majalla" pitchFamily="2" charset="-78"/>
                <a:cs typeface="Sakkal Majalla" pitchFamily="2" charset="-78"/>
              </a:rPr>
              <a:t>تقديم الإطار العام للجلسة </a:t>
            </a:r>
          </a:p>
          <a:p>
            <a:pPr marL="342900" indent="-342900" algn="r" rtl="1">
              <a:buFont typeface="Wingdings" pitchFamily="2" charset="2"/>
              <a:buChar char="q"/>
            </a:pPr>
            <a:r>
              <a:rPr lang="ar-DZ" sz="2400" dirty="0" smtClean="0">
                <a:latin typeface="Sakkal Majalla" pitchFamily="2" charset="-78"/>
                <a:cs typeface="Sakkal Majalla" pitchFamily="2" charset="-78"/>
              </a:rPr>
              <a:t>تقديم منهجية  تقسيم البلدية إلى مناطق (معايير جغرافية</a:t>
            </a:r>
            <a:r>
              <a:rPr lang="fr-FR" sz="2400" dirty="0" smtClean="0">
                <a:latin typeface="Sakkal Majalla" pitchFamily="2" charset="-78"/>
                <a:cs typeface="Sakkal Majalla" pitchFamily="2" charset="-78"/>
              </a:rPr>
              <a:t> </a:t>
            </a:r>
            <a:r>
              <a:rPr lang="ar-DZ" sz="2400" dirty="0" smtClean="0">
                <a:latin typeface="Sakkal Majalla" pitchFamily="2" charset="-78"/>
                <a:cs typeface="Sakkal Majalla" pitchFamily="2" charset="-78"/>
              </a:rPr>
              <a:t>/</a:t>
            </a:r>
            <a:r>
              <a:rPr lang="fr-FR" sz="2400" dirty="0" smtClean="0">
                <a:latin typeface="Sakkal Majalla" pitchFamily="2" charset="-78"/>
                <a:cs typeface="Sakkal Majalla" pitchFamily="2" charset="-78"/>
              </a:rPr>
              <a:t> </a:t>
            </a:r>
            <a:r>
              <a:rPr lang="ar-DZ" sz="2400" dirty="0" err="1" smtClean="0">
                <a:latin typeface="Sakkal Majalla" pitchFamily="2" charset="-78"/>
                <a:cs typeface="Sakkal Majalla" pitchFamily="2" charset="-78"/>
              </a:rPr>
              <a:t>ديمغرافية</a:t>
            </a:r>
            <a:r>
              <a:rPr lang="fr-FR" sz="2400" dirty="0" smtClean="0">
                <a:latin typeface="Sakkal Majalla" pitchFamily="2" charset="-78"/>
                <a:cs typeface="Sakkal Majalla" pitchFamily="2" charset="-78"/>
              </a:rPr>
              <a:t> </a:t>
            </a:r>
            <a:r>
              <a:rPr lang="ar-DZ" sz="2400" dirty="0" smtClean="0">
                <a:latin typeface="Sakkal Majalla" pitchFamily="2" charset="-78"/>
                <a:cs typeface="Sakkal Majalla" pitchFamily="2" charset="-78"/>
              </a:rPr>
              <a:t>/</a:t>
            </a:r>
            <a:r>
              <a:rPr lang="fr-FR" sz="2400" dirty="0" smtClean="0">
                <a:latin typeface="Sakkal Majalla" pitchFamily="2" charset="-78"/>
                <a:cs typeface="Sakkal Majalla" pitchFamily="2" charset="-78"/>
              </a:rPr>
              <a:t> </a:t>
            </a:r>
            <a:r>
              <a:rPr lang="ar-DZ" sz="2400" dirty="0" smtClean="0">
                <a:latin typeface="Sakkal Majalla" pitchFamily="2" charset="-78"/>
                <a:cs typeface="Sakkal Majalla" pitchFamily="2" charset="-78"/>
              </a:rPr>
              <a:t>اجتماعية)</a:t>
            </a:r>
            <a:r>
              <a:rPr lang="fr-FR" sz="2400" dirty="0" smtClean="0">
                <a:latin typeface="Sakkal Majalla" pitchFamily="2" charset="-78"/>
                <a:cs typeface="Sakkal Majalla" pitchFamily="2" charset="-78"/>
              </a:rPr>
              <a:t> </a:t>
            </a:r>
            <a:r>
              <a:rPr lang="ar-DZ" sz="2400" dirty="0" smtClean="0">
                <a:latin typeface="Sakkal Majalla" pitchFamily="2" charset="-78"/>
                <a:cs typeface="Sakkal Majalla" pitchFamily="2" charset="-78"/>
              </a:rPr>
              <a:t>ونتائجها</a:t>
            </a:r>
          </a:p>
          <a:p>
            <a:pPr marL="342900" indent="-342900" algn="r" rtl="1">
              <a:buFont typeface="Wingdings" pitchFamily="2" charset="2"/>
              <a:buChar char="q"/>
            </a:pPr>
            <a:r>
              <a:rPr lang="ar-DZ" sz="2400" dirty="0" smtClean="0">
                <a:latin typeface="Sakkal Majalla" pitchFamily="2" charset="-78"/>
                <a:cs typeface="Sakkal Majalla" pitchFamily="2" charset="-78"/>
              </a:rPr>
              <a:t>تقديم نتائج التشخيص الفني للمنطقة البلدية </a:t>
            </a:r>
          </a:p>
          <a:p>
            <a:pPr marL="342900" indent="-342900" algn="r" rtl="1">
              <a:buFont typeface="Wingdings" pitchFamily="2" charset="2"/>
              <a:buChar char="q"/>
            </a:pPr>
            <a:r>
              <a:rPr lang="ar-DZ" sz="2400" b="1" dirty="0" smtClean="0">
                <a:solidFill>
                  <a:srgbClr val="C00000"/>
                </a:solidFill>
                <a:latin typeface="Sakkal Majalla" pitchFamily="2" charset="-78"/>
                <a:cs typeface="Sakkal Majalla" pitchFamily="2" charset="-78"/>
              </a:rPr>
              <a:t>تقديم المشاريع المتواصلة</a:t>
            </a:r>
            <a:r>
              <a:rPr lang="fr-FR" sz="2400" b="1" dirty="0" smtClean="0">
                <a:solidFill>
                  <a:srgbClr val="C00000"/>
                </a:solidFill>
                <a:latin typeface="Sakkal Majalla" pitchFamily="2" charset="-78"/>
                <a:cs typeface="Sakkal Majalla" pitchFamily="2" charset="-78"/>
              </a:rPr>
              <a:t> </a:t>
            </a:r>
            <a:r>
              <a:rPr lang="ar-TN" sz="2400" b="1" dirty="0" smtClean="0">
                <a:solidFill>
                  <a:srgbClr val="C00000"/>
                </a:solidFill>
                <a:latin typeface="Sakkal Majalla" pitchFamily="2" charset="-78"/>
                <a:cs typeface="Sakkal Majalla" pitchFamily="2" charset="-78"/>
              </a:rPr>
              <a:t>ومدى تقدم إنجازها والإشكاليات التي تعترضها إن وجدت بكل دقة</a:t>
            </a:r>
            <a:endParaRPr lang="ar-DZ" sz="2400" b="1" dirty="0" smtClean="0">
              <a:solidFill>
                <a:srgbClr val="C00000"/>
              </a:solidFill>
              <a:latin typeface="Sakkal Majalla" pitchFamily="2" charset="-78"/>
              <a:cs typeface="Sakkal Majalla" pitchFamily="2" charset="-78"/>
            </a:endParaRPr>
          </a:p>
          <a:p>
            <a:pPr marL="342900" indent="-342900" algn="r" rtl="1">
              <a:buFont typeface="Wingdings" pitchFamily="2" charset="2"/>
              <a:buChar char="q"/>
            </a:pPr>
            <a:r>
              <a:rPr lang="ar-DZ" sz="2400" dirty="0" smtClean="0">
                <a:latin typeface="Sakkal Majalla" pitchFamily="2" charset="-78"/>
                <a:cs typeface="Sakkal Majalla" pitchFamily="2" charset="-78"/>
              </a:rPr>
              <a:t>تقديم المشاريع الوطنية والجهوية الأخرى سواء كانت متواصلة أو مبرمجة </a:t>
            </a:r>
          </a:p>
          <a:p>
            <a:pPr marL="342900" indent="-342900" algn="r" rtl="1">
              <a:buFont typeface="Wingdings" pitchFamily="2" charset="2"/>
              <a:buChar char="q"/>
            </a:pPr>
            <a:r>
              <a:rPr lang="ar-DZ" sz="2400" dirty="0" smtClean="0">
                <a:latin typeface="Sakkal Majalla" pitchFamily="2" charset="-78"/>
                <a:cs typeface="Sakkal Majalla" pitchFamily="2" charset="-78"/>
              </a:rPr>
              <a:t>تقديم نتائج التشخيص المالي مع ذكر كل الموارد المالية</a:t>
            </a:r>
            <a:r>
              <a:rPr lang="fr-FR" sz="2400" dirty="0" smtClean="0">
                <a:latin typeface="Sakkal Majalla" pitchFamily="2" charset="-78"/>
                <a:cs typeface="Sakkal Majalla" pitchFamily="2" charset="-78"/>
              </a:rPr>
              <a:t> </a:t>
            </a:r>
            <a:r>
              <a:rPr lang="ar-TN" sz="2400" dirty="0" smtClean="0">
                <a:latin typeface="Sakkal Majalla" pitchFamily="2" charset="-78"/>
                <a:cs typeface="Sakkal Majalla" pitchFamily="2" charset="-78"/>
              </a:rPr>
              <a:t>المتاحة </a:t>
            </a:r>
            <a:r>
              <a:rPr lang="ar-TN" sz="2400" dirty="0" err="1" smtClean="0">
                <a:latin typeface="Sakkal Majalla" pitchFamily="2" charset="-78"/>
                <a:cs typeface="Sakkal Majalla" pitchFamily="2" charset="-78"/>
              </a:rPr>
              <a:t>و</a:t>
            </a:r>
            <a:r>
              <a:rPr lang="ar-DZ" sz="2400" dirty="0" smtClean="0">
                <a:latin typeface="Sakkal Majalla" pitchFamily="2" charset="-78"/>
                <a:cs typeface="Sakkal Majalla" pitchFamily="2" charset="-78"/>
              </a:rPr>
              <a:t>المخصصة </a:t>
            </a:r>
            <a:r>
              <a:rPr lang="ar-TN" sz="2400" dirty="0" smtClean="0">
                <a:latin typeface="Sakkal Majalla" pitchFamily="2" charset="-78"/>
                <a:cs typeface="Sakkal Majalla" pitchFamily="2" charset="-78"/>
              </a:rPr>
              <a:t>للبرنامج </a:t>
            </a:r>
            <a:r>
              <a:rPr lang="ar-DZ" sz="2400" dirty="0" smtClean="0">
                <a:latin typeface="Sakkal Majalla" pitchFamily="2" charset="-78"/>
                <a:cs typeface="Sakkal Majalla" pitchFamily="2" charset="-78"/>
              </a:rPr>
              <a:t>سواء كانت ذاتية أو دعم أو قروض أو مساهمات أخرى أي كان مصدرها </a:t>
            </a:r>
          </a:p>
          <a:p>
            <a:pPr marL="342900" indent="-342900" algn="r" rtl="1">
              <a:buFont typeface="Wingdings" pitchFamily="2" charset="2"/>
              <a:buChar char="q"/>
            </a:pPr>
            <a:r>
              <a:rPr lang="ar-DZ" sz="2400" dirty="0" smtClean="0">
                <a:latin typeface="Sakkal Majalla" pitchFamily="2" charset="-78"/>
                <a:cs typeface="Sakkal Majalla" pitchFamily="2" charset="-78"/>
              </a:rPr>
              <a:t>تقديم توزيع الموارد المالية على مختلف التدخلات والمناطق </a:t>
            </a:r>
          </a:p>
          <a:p>
            <a:pPr marL="342900" indent="-342900" algn="r" rtl="1">
              <a:buFont typeface="Wingdings" pitchFamily="2" charset="2"/>
              <a:buChar char="q"/>
            </a:pPr>
            <a:r>
              <a:rPr lang="ar-DZ" sz="2400" dirty="0" smtClean="0">
                <a:latin typeface="Sakkal Majalla" pitchFamily="2" charset="-78"/>
                <a:cs typeface="Sakkal Majalla" pitchFamily="2" charset="-78"/>
              </a:rPr>
              <a:t>نقاش عام (</a:t>
            </a:r>
            <a:r>
              <a:rPr lang="ar-TN" sz="2400" dirty="0" smtClean="0">
                <a:latin typeface="Sakkal Majalla" pitchFamily="2" charset="-78"/>
                <a:cs typeface="Sakkal Majalla" pitchFamily="2" charset="-78"/>
              </a:rPr>
              <a:t>وفي </a:t>
            </a:r>
            <a:r>
              <a:rPr lang="ar-TN" sz="2400" dirty="0">
                <a:latin typeface="Sakkal Majalla" pitchFamily="2" charset="-78"/>
                <a:cs typeface="Sakkal Majalla" pitchFamily="2" charset="-78"/>
              </a:rPr>
              <a:t>حال وجود </a:t>
            </a:r>
            <a:r>
              <a:rPr lang="ar-TN" sz="2400" dirty="0" err="1">
                <a:latin typeface="Sakkal Majalla" pitchFamily="2" charset="-78"/>
                <a:cs typeface="Sakkal Majalla" pitchFamily="2" charset="-78"/>
              </a:rPr>
              <a:t>إعتراضات</a:t>
            </a:r>
            <a:r>
              <a:rPr lang="ar-TN" sz="2400" dirty="0">
                <a:latin typeface="Sakkal Majalla" pitchFamily="2" charset="-78"/>
                <a:cs typeface="Sakkal Majalla" pitchFamily="2" charset="-78"/>
              </a:rPr>
              <a:t> جوهرية على المقترحات </a:t>
            </a:r>
            <a:r>
              <a:rPr lang="ar-TN" sz="2400" dirty="0" smtClean="0">
                <a:latin typeface="Sakkal Majalla" pitchFamily="2" charset="-78"/>
                <a:cs typeface="Sakkal Majalla" pitchFamily="2" charset="-78"/>
              </a:rPr>
              <a:t>والنت</a:t>
            </a:r>
            <a:r>
              <a:rPr lang="ar-DZ" sz="2400" dirty="0" smtClean="0">
                <a:latin typeface="Sakkal Majalla" pitchFamily="2" charset="-78"/>
                <a:cs typeface="Sakkal Majalla" pitchFamily="2" charset="-78"/>
              </a:rPr>
              <a:t>ا</a:t>
            </a:r>
            <a:r>
              <a:rPr lang="ar-TN" sz="2400" dirty="0" err="1" smtClean="0">
                <a:latin typeface="Sakkal Majalla" pitchFamily="2" charset="-78"/>
                <a:cs typeface="Sakkal Majalla" pitchFamily="2" charset="-78"/>
              </a:rPr>
              <a:t>ئج</a:t>
            </a:r>
            <a:r>
              <a:rPr lang="ar-TN" sz="2400" dirty="0" smtClean="0">
                <a:latin typeface="Sakkal Majalla" pitchFamily="2" charset="-78"/>
                <a:cs typeface="Sakkal Majalla" pitchFamily="2" charset="-78"/>
              </a:rPr>
              <a:t> </a:t>
            </a:r>
            <a:r>
              <a:rPr lang="ar-TN" sz="2400" dirty="0">
                <a:latin typeface="Sakkal Majalla" pitchFamily="2" charset="-78"/>
                <a:cs typeface="Sakkal Majalla" pitchFamily="2" charset="-78"/>
              </a:rPr>
              <a:t>المقدمة من طرف البلدية يتم اللجوء للتصويت </a:t>
            </a:r>
            <a:r>
              <a:rPr lang="ar-TN" sz="2400" dirty="0" err="1">
                <a:latin typeface="Sakkal Majalla" pitchFamily="2" charset="-78"/>
                <a:cs typeface="Sakkal Majalla" pitchFamily="2" charset="-78"/>
              </a:rPr>
              <a:t>بالإعتماد</a:t>
            </a:r>
            <a:r>
              <a:rPr lang="ar-TN" sz="2400" dirty="0">
                <a:latin typeface="Sakkal Majalla" pitchFamily="2" charset="-78"/>
                <a:cs typeface="Sakkal Majalla" pitchFamily="2" charset="-78"/>
              </a:rPr>
              <a:t> على قائمة الحضور. </a:t>
            </a:r>
            <a:r>
              <a:rPr lang="ar-DZ" sz="2400" dirty="0" smtClean="0">
                <a:latin typeface="Sakkal Majalla" pitchFamily="2" charset="-78"/>
                <a:cs typeface="Sakkal Majalla" pitchFamily="2" charset="-78"/>
              </a:rPr>
              <a:t>)</a:t>
            </a:r>
          </a:p>
          <a:p>
            <a:pPr algn="r" rtl="1"/>
            <a:endParaRPr lang="fr-FR" sz="2400" dirty="0">
              <a:latin typeface="Sakkal Majalla" pitchFamily="2" charset="-78"/>
              <a:cs typeface="Sakkal Majalla" pitchFamily="2" charset="-78"/>
            </a:endParaRPr>
          </a:p>
        </p:txBody>
      </p:sp>
    </p:spTree>
    <p:extLst>
      <p:ext uri="{BB962C8B-B14F-4D97-AF65-F5344CB8AC3E}">
        <p14:creationId xmlns:p14="http://schemas.microsoft.com/office/powerpoint/2010/main" xmlns="" val="23597260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4294967295"/>
          </p:nvPr>
        </p:nvSpPr>
        <p:spPr>
          <a:xfrm>
            <a:off x="7620000" y="5687568"/>
            <a:ext cx="762000" cy="365125"/>
          </a:xfrm>
          <a:prstGeom prst="rect">
            <a:avLst/>
          </a:prstGeom>
        </p:spPr>
        <p:txBody>
          <a:bodyPr/>
          <a:lstStyle/>
          <a:p>
            <a:fld id="{2754ED01-E2A0-4C1E-8E21-014B99041579}" type="slidenum">
              <a:rPr lang="en-US" smtClean="0"/>
              <a:pPr/>
              <a:t>50</a:t>
            </a:fld>
            <a:endParaRPr lang="en-US"/>
          </a:p>
        </p:txBody>
      </p:sp>
      <p:graphicFrame>
        <p:nvGraphicFramePr>
          <p:cNvPr id="4" name="Tableau 3"/>
          <p:cNvGraphicFramePr>
            <a:graphicFrameLocks noGrp="1"/>
          </p:cNvGraphicFramePr>
          <p:nvPr/>
        </p:nvGraphicFramePr>
        <p:xfrm>
          <a:off x="1524000" y="1361114"/>
          <a:ext cx="6096000" cy="3710960"/>
        </p:xfrm>
        <a:graphic>
          <a:graphicData uri="http://schemas.openxmlformats.org/drawingml/2006/table">
            <a:tbl>
              <a:tblPr rtl="1"/>
              <a:tblGrid>
                <a:gridCol w="874291"/>
                <a:gridCol w="2121951"/>
                <a:gridCol w="3099758"/>
              </a:tblGrid>
              <a:tr h="714380">
                <a:tc>
                  <a:txBody>
                    <a:bodyPr/>
                    <a:lstStyle/>
                    <a:p>
                      <a:pPr algn="ctr" rtl="1">
                        <a:spcAft>
                          <a:spcPts val="0"/>
                        </a:spcAft>
                        <a:tabLst>
                          <a:tab pos="4037330" algn="l"/>
                        </a:tabLst>
                      </a:pPr>
                      <a:r>
                        <a:rPr lang="ar-TN" sz="1400" b="1" dirty="0">
                          <a:latin typeface="Times New Roman"/>
                          <a:ea typeface="Times New Roman"/>
                          <a:cs typeface="Simplified Arabic"/>
                        </a:rPr>
                        <a:t>سلم الدرجات</a:t>
                      </a:r>
                      <a:endParaRPr lang="en-US" sz="1200" dirty="0">
                        <a:latin typeface="Times New Roman"/>
                        <a:ea typeface="Times New Roman"/>
                        <a:cs typeface="Arial"/>
                      </a:endParaRPr>
                    </a:p>
                  </a:txBody>
                  <a:tcPr marL="68324" marR="68324"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rtl="1">
                        <a:spcAft>
                          <a:spcPts val="0"/>
                        </a:spcAft>
                        <a:tabLst>
                          <a:tab pos="4037330" algn="l"/>
                        </a:tabLst>
                      </a:pPr>
                      <a:r>
                        <a:rPr lang="ar-TN" sz="1400" b="1" dirty="0">
                          <a:latin typeface="Times New Roman"/>
                          <a:ea typeface="Times New Roman"/>
                          <a:cs typeface="Simplified Arabic"/>
                        </a:rPr>
                        <a:t>حاصل النقاط</a:t>
                      </a:r>
                      <a:endParaRPr lang="en-US" sz="1200" dirty="0">
                        <a:latin typeface="Times New Roman"/>
                        <a:ea typeface="Times New Roman"/>
                        <a:cs typeface="Arial"/>
                      </a:endParaRPr>
                    </a:p>
                  </a:txBody>
                  <a:tcPr marL="68324" marR="683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rtl="1">
                        <a:spcAft>
                          <a:spcPts val="0"/>
                        </a:spcAft>
                        <a:tabLst>
                          <a:tab pos="4037330" algn="l"/>
                        </a:tabLst>
                      </a:pPr>
                      <a:endParaRPr lang="ar-TN" sz="1400" b="1" dirty="0" smtClean="0">
                        <a:latin typeface="Times New Roman"/>
                        <a:ea typeface="Times New Roman"/>
                        <a:cs typeface="Simplified Arabic"/>
                      </a:endParaRPr>
                    </a:p>
                    <a:p>
                      <a:pPr algn="ctr" rtl="1">
                        <a:spcAft>
                          <a:spcPts val="0"/>
                        </a:spcAft>
                        <a:tabLst>
                          <a:tab pos="4037330" algn="l"/>
                        </a:tabLst>
                      </a:pPr>
                      <a:r>
                        <a:rPr lang="ar-TN" sz="1400" b="1" dirty="0" smtClean="0">
                          <a:latin typeface="Times New Roman"/>
                          <a:ea typeface="Times New Roman"/>
                          <a:cs typeface="Simplified Arabic"/>
                        </a:rPr>
                        <a:t>النسبة </a:t>
                      </a:r>
                      <a:r>
                        <a:rPr lang="ar-TN" sz="1400" b="1" dirty="0">
                          <a:latin typeface="Times New Roman"/>
                          <a:ea typeface="Times New Roman"/>
                          <a:cs typeface="Simplified Arabic"/>
                        </a:rPr>
                        <a:t>من حجم المساعدة غير الموظفة المخصصة للبلدية </a:t>
                      </a:r>
                      <a:r>
                        <a:rPr lang="ar-TN" sz="1400" b="1" dirty="0" smtClean="0">
                          <a:latin typeface="Times New Roman"/>
                          <a:ea typeface="Times New Roman"/>
                          <a:cs typeface="Simplified Arabic"/>
                        </a:rPr>
                        <a:t>( </a:t>
                      </a:r>
                      <a:r>
                        <a:rPr lang="ar-TN" sz="1400" b="1" dirty="0">
                          <a:latin typeface="Times New Roman"/>
                          <a:ea typeface="Times New Roman"/>
                          <a:cs typeface="Simplified Arabic"/>
                        </a:rPr>
                        <a:t>قسم تقييم الأداء) بعنوان سنة </a:t>
                      </a:r>
                      <a:r>
                        <a:rPr lang="ar-TN" sz="1400" b="1" dirty="0" smtClean="0">
                          <a:latin typeface="Times New Roman"/>
                          <a:ea typeface="Times New Roman"/>
                          <a:cs typeface="Simplified Arabic"/>
                        </a:rPr>
                        <a:t>الانتفاع </a:t>
                      </a:r>
                      <a:r>
                        <a:rPr lang="ar-TN" sz="1400" b="1" dirty="0">
                          <a:latin typeface="Times New Roman"/>
                          <a:ea typeface="Times New Roman"/>
                          <a:cs typeface="Simplified Arabic"/>
                        </a:rPr>
                        <a:t>(</a:t>
                      </a:r>
                      <a:r>
                        <a:rPr lang="ar-TN" sz="1400" b="1" dirty="0">
                          <a:latin typeface="Calibri"/>
                          <a:ea typeface="Times New Roman"/>
                          <a:cs typeface="Simplified Arabic"/>
                        </a:rPr>
                        <a:t>%</a:t>
                      </a:r>
                      <a:r>
                        <a:rPr lang="ar-TN" sz="1400" b="1" dirty="0">
                          <a:latin typeface="Times New Roman"/>
                          <a:ea typeface="Times New Roman"/>
                          <a:cs typeface="Simplified Arabic"/>
                        </a:rPr>
                        <a:t>)</a:t>
                      </a:r>
                      <a:endParaRPr lang="en-US" sz="1200" dirty="0">
                        <a:latin typeface="Times New Roman"/>
                        <a:ea typeface="Times New Roman"/>
                        <a:cs typeface="Arial"/>
                      </a:endParaRPr>
                    </a:p>
                  </a:txBody>
                  <a:tcPr marL="68324" marR="68324" marT="0" marB="0">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r>
              <a:tr h="357190">
                <a:tc>
                  <a:txBody>
                    <a:bodyPr/>
                    <a:lstStyle/>
                    <a:p>
                      <a:pPr algn="ctr" rtl="1">
                        <a:spcAft>
                          <a:spcPts val="0"/>
                        </a:spcAft>
                        <a:tabLst>
                          <a:tab pos="4037330" algn="l"/>
                        </a:tabLst>
                      </a:pPr>
                      <a:r>
                        <a:rPr lang="ar-TN" sz="1400" b="1" dirty="0">
                          <a:latin typeface="Times New Roman"/>
                          <a:ea typeface="Times New Roman"/>
                          <a:cs typeface="Simplified Arabic"/>
                        </a:rPr>
                        <a:t>الدرجة 1</a:t>
                      </a:r>
                      <a:endParaRPr lang="en-US" sz="1200" b="1" dirty="0">
                        <a:latin typeface="Times New Roman"/>
                        <a:ea typeface="Times New Roman"/>
                        <a:cs typeface="Arial"/>
                      </a:endParaRPr>
                    </a:p>
                  </a:txBody>
                  <a:tcPr marL="68324" marR="68324"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tabLst>
                          <a:tab pos="4037330" algn="l"/>
                        </a:tabLst>
                      </a:pPr>
                      <a:r>
                        <a:rPr lang="ar-TN" sz="1400" b="1" dirty="0">
                          <a:latin typeface="Times New Roman"/>
                          <a:ea typeface="Times New Roman"/>
                          <a:cs typeface="Simplified Arabic"/>
                        </a:rPr>
                        <a:t>أقل من 50 نقطة</a:t>
                      </a:r>
                      <a:endParaRPr lang="en-US" sz="1200" b="1" dirty="0">
                        <a:latin typeface="Times New Roman"/>
                        <a:ea typeface="Times New Roman"/>
                        <a:cs typeface="Arial"/>
                      </a:endParaRPr>
                    </a:p>
                  </a:txBody>
                  <a:tcPr marL="68324" marR="683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tabLst>
                          <a:tab pos="4037330" algn="l"/>
                        </a:tabLst>
                      </a:pPr>
                      <a:r>
                        <a:rPr lang="ar-TN" sz="2000" b="1" dirty="0">
                          <a:solidFill>
                            <a:schemeClr val="tx1"/>
                          </a:solidFill>
                          <a:latin typeface="Times New Roman"/>
                          <a:ea typeface="Times New Roman"/>
                          <a:cs typeface="Simplified Arabic"/>
                        </a:rPr>
                        <a:t>0</a:t>
                      </a:r>
                      <a:endParaRPr lang="en-US" sz="1800" b="1" dirty="0">
                        <a:solidFill>
                          <a:schemeClr val="tx1"/>
                        </a:solidFill>
                        <a:latin typeface="Times New Roman"/>
                        <a:ea typeface="Times New Roman"/>
                        <a:cs typeface="Arial"/>
                      </a:endParaRPr>
                    </a:p>
                  </a:txBody>
                  <a:tcPr marL="68324" marR="68324"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4380">
                <a:tc>
                  <a:txBody>
                    <a:bodyPr/>
                    <a:lstStyle/>
                    <a:p>
                      <a:pPr algn="ctr" rtl="1">
                        <a:spcAft>
                          <a:spcPts val="0"/>
                        </a:spcAft>
                      </a:pPr>
                      <a:r>
                        <a:rPr lang="ar-TN" sz="1400" b="1" dirty="0">
                          <a:latin typeface="Times New Roman"/>
                          <a:ea typeface="Times New Roman"/>
                          <a:cs typeface="Simplified Arabic"/>
                        </a:rPr>
                        <a:t>الدرجة 2</a:t>
                      </a:r>
                      <a:endParaRPr lang="en-US" sz="1200" b="1" dirty="0">
                        <a:latin typeface="Times New Roman"/>
                        <a:ea typeface="Times New Roman"/>
                        <a:cs typeface="Arial"/>
                      </a:endParaRPr>
                    </a:p>
                  </a:txBody>
                  <a:tcPr marL="68324" marR="68324"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tabLst>
                          <a:tab pos="4037330" algn="l"/>
                        </a:tabLst>
                      </a:pPr>
                      <a:r>
                        <a:rPr lang="ar-TN" sz="1400" b="1" dirty="0">
                          <a:latin typeface="Times New Roman"/>
                          <a:ea typeface="Times New Roman"/>
                          <a:cs typeface="Simplified Arabic"/>
                        </a:rPr>
                        <a:t>من 50 نقطة إلى 59 نقطة</a:t>
                      </a:r>
                      <a:endParaRPr lang="en-US" sz="1200" b="1" dirty="0">
                        <a:latin typeface="Times New Roman"/>
                        <a:ea typeface="Times New Roman"/>
                        <a:cs typeface="Arial"/>
                      </a:endParaRPr>
                    </a:p>
                  </a:txBody>
                  <a:tcPr marL="68324" marR="683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tabLst>
                          <a:tab pos="4037330" algn="l"/>
                        </a:tabLst>
                      </a:pPr>
                      <a:r>
                        <a:rPr lang="ar-TN" sz="2000" b="1" dirty="0">
                          <a:solidFill>
                            <a:schemeClr val="tx1"/>
                          </a:solidFill>
                          <a:latin typeface="Times New Roman"/>
                          <a:ea typeface="Times New Roman"/>
                          <a:cs typeface="Simplified Arabic"/>
                        </a:rPr>
                        <a:t>60</a:t>
                      </a:r>
                      <a:endParaRPr lang="en-US" sz="1800" b="1" dirty="0">
                        <a:solidFill>
                          <a:schemeClr val="tx1"/>
                        </a:solidFill>
                        <a:latin typeface="Times New Roman"/>
                        <a:ea typeface="Times New Roman"/>
                        <a:cs typeface="Arial"/>
                      </a:endParaRPr>
                    </a:p>
                  </a:txBody>
                  <a:tcPr marL="68324" marR="68324"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4380">
                <a:tc>
                  <a:txBody>
                    <a:bodyPr/>
                    <a:lstStyle/>
                    <a:p>
                      <a:pPr algn="ctr" rtl="1">
                        <a:spcAft>
                          <a:spcPts val="0"/>
                        </a:spcAft>
                      </a:pPr>
                      <a:r>
                        <a:rPr lang="ar-TN" sz="1400" b="1" dirty="0">
                          <a:latin typeface="Times New Roman"/>
                          <a:ea typeface="Times New Roman"/>
                          <a:cs typeface="Simplified Arabic"/>
                        </a:rPr>
                        <a:t>الدرجة 3</a:t>
                      </a:r>
                      <a:endParaRPr lang="en-US" sz="1200" b="1" dirty="0">
                        <a:latin typeface="Times New Roman"/>
                        <a:ea typeface="Times New Roman"/>
                        <a:cs typeface="Arial"/>
                      </a:endParaRPr>
                    </a:p>
                  </a:txBody>
                  <a:tcPr marL="68324" marR="68324"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tabLst>
                          <a:tab pos="4037330" algn="l"/>
                        </a:tabLst>
                      </a:pPr>
                      <a:r>
                        <a:rPr lang="ar-TN" sz="1400" b="1" dirty="0">
                          <a:latin typeface="Times New Roman"/>
                          <a:ea typeface="Times New Roman"/>
                          <a:cs typeface="Simplified Arabic"/>
                        </a:rPr>
                        <a:t>من 60 نقطة إلى 69 نقطة</a:t>
                      </a:r>
                      <a:endParaRPr lang="en-US" sz="1200" b="1" dirty="0">
                        <a:latin typeface="Times New Roman"/>
                        <a:ea typeface="Times New Roman"/>
                        <a:cs typeface="Arial"/>
                      </a:endParaRPr>
                    </a:p>
                  </a:txBody>
                  <a:tcPr marL="68324" marR="683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tabLst>
                          <a:tab pos="4037330" algn="l"/>
                        </a:tabLst>
                      </a:pPr>
                      <a:r>
                        <a:rPr lang="ar-TN" sz="2000" b="1" dirty="0">
                          <a:solidFill>
                            <a:schemeClr val="tx1"/>
                          </a:solidFill>
                          <a:latin typeface="Times New Roman"/>
                          <a:ea typeface="Times New Roman"/>
                          <a:cs typeface="Simplified Arabic"/>
                        </a:rPr>
                        <a:t>70</a:t>
                      </a:r>
                      <a:endParaRPr lang="en-US" sz="1800" b="1" dirty="0">
                        <a:solidFill>
                          <a:schemeClr val="tx1"/>
                        </a:solidFill>
                        <a:latin typeface="Times New Roman"/>
                        <a:ea typeface="Times New Roman"/>
                        <a:cs typeface="Arial"/>
                      </a:endParaRPr>
                    </a:p>
                  </a:txBody>
                  <a:tcPr marL="68324" marR="68324"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4380">
                <a:tc>
                  <a:txBody>
                    <a:bodyPr/>
                    <a:lstStyle/>
                    <a:p>
                      <a:pPr algn="ctr" rtl="1">
                        <a:spcAft>
                          <a:spcPts val="0"/>
                        </a:spcAft>
                      </a:pPr>
                      <a:r>
                        <a:rPr lang="ar-TN" sz="1400" b="1" dirty="0">
                          <a:latin typeface="Times New Roman"/>
                          <a:ea typeface="Times New Roman"/>
                          <a:cs typeface="Simplified Arabic"/>
                        </a:rPr>
                        <a:t>الدرجة 4</a:t>
                      </a:r>
                      <a:endParaRPr lang="en-US" sz="1200" b="1" dirty="0">
                        <a:latin typeface="Times New Roman"/>
                        <a:ea typeface="Times New Roman"/>
                        <a:cs typeface="Arial"/>
                      </a:endParaRPr>
                    </a:p>
                  </a:txBody>
                  <a:tcPr marL="68324" marR="68324"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tabLst>
                          <a:tab pos="4037330" algn="l"/>
                        </a:tabLst>
                      </a:pPr>
                      <a:r>
                        <a:rPr lang="ar-TN" sz="1400" b="1" dirty="0">
                          <a:latin typeface="Times New Roman"/>
                          <a:ea typeface="Times New Roman"/>
                          <a:cs typeface="Simplified Arabic"/>
                        </a:rPr>
                        <a:t>من 70 نقطة إلى 79 نقطة</a:t>
                      </a:r>
                      <a:endParaRPr lang="en-US" sz="1200" b="1" dirty="0">
                        <a:latin typeface="Times New Roman"/>
                        <a:ea typeface="Times New Roman"/>
                        <a:cs typeface="Arial"/>
                      </a:endParaRPr>
                    </a:p>
                  </a:txBody>
                  <a:tcPr marL="68324" marR="683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tabLst>
                          <a:tab pos="4037330" algn="l"/>
                        </a:tabLst>
                      </a:pPr>
                      <a:r>
                        <a:rPr lang="ar-TN" sz="2000" b="1" dirty="0">
                          <a:solidFill>
                            <a:schemeClr val="tx1"/>
                          </a:solidFill>
                          <a:latin typeface="Times New Roman"/>
                          <a:ea typeface="Times New Roman"/>
                          <a:cs typeface="Simplified Arabic"/>
                        </a:rPr>
                        <a:t>80</a:t>
                      </a:r>
                      <a:endParaRPr lang="en-US" sz="1800" b="1" dirty="0">
                        <a:solidFill>
                          <a:schemeClr val="tx1"/>
                        </a:solidFill>
                        <a:latin typeface="Times New Roman"/>
                        <a:ea typeface="Times New Roman"/>
                        <a:cs typeface="Arial"/>
                      </a:endParaRPr>
                    </a:p>
                  </a:txBody>
                  <a:tcPr marL="68324" marR="68324"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190">
                <a:tc>
                  <a:txBody>
                    <a:bodyPr/>
                    <a:lstStyle/>
                    <a:p>
                      <a:pPr algn="ctr" rtl="1">
                        <a:spcAft>
                          <a:spcPts val="0"/>
                        </a:spcAft>
                      </a:pPr>
                      <a:r>
                        <a:rPr lang="ar-TN" sz="1400" b="1" dirty="0">
                          <a:latin typeface="Times New Roman"/>
                          <a:ea typeface="Times New Roman"/>
                          <a:cs typeface="Simplified Arabic"/>
                        </a:rPr>
                        <a:t>الدرجة 5</a:t>
                      </a:r>
                      <a:endParaRPr lang="en-US" sz="1200" b="1" dirty="0">
                        <a:latin typeface="Times New Roman"/>
                        <a:ea typeface="Times New Roman"/>
                        <a:cs typeface="Arial"/>
                      </a:endParaRPr>
                    </a:p>
                  </a:txBody>
                  <a:tcPr marL="68324" marR="68324"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spcAft>
                          <a:spcPts val="0"/>
                        </a:spcAft>
                        <a:tabLst>
                          <a:tab pos="4037330" algn="l"/>
                        </a:tabLst>
                      </a:pPr>
                      <a:r>
                        <a:rPr lang="ar-TN" sz="1400" b="1" dirty="0">
                          <a:latin typeface="Times New Roman"/>
                          <a:ea typeface="Times New Roman"/>
                          <a:cs typeface="Simplified Arabic"/>
                        </a:rPr>
                        <a:t>يساوي أو يفوق 80 نقطة </a:t>
                      </a:r>
                      <a:endParaRPr lang="en-US" sz="1200" b="1" dirty="0">
                        <a:latin typeface="Times New Roman"/>
                        <a:ea typeface="Times New Roman"/>
                        <a:cs typeface="Arial"/>
                      </a:endParaRPr>
                    </a:p>
                  </a:txBody>
                  <a:tcPr marL="68324" marR="683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spcAft>
                          <a:spcPts val="0"/>
                        </a:spcAft>
                        <a:tabLst>
                          <a:tab pos="4037330" algn="l"/>
                        </a:tabLst>
                      </a:pPr>
                      <a:r>
                        <a:rPr lang="ar-TN" sz="2000" b="1" dirty="0">
                          <a:solidFill>
                            <a:schemeClr val="tx1"/>
                          </a:solidFill>
                          <a:latin typeface="Times New Roman"/>
                          <a:ea typeface="Times New Roman"/>
                          <a:cs typeface="Simplified Arabic"/>
                        </a:rPr>
                        <a:t>100</a:t>
                      </a:r>
                      <a:endParaRPr lang="en-US" sz="1800" b="1" dirty="0">
                        <a:solidFill>
                          <a:schemeClr val="tx1"/>
                        </a:solidFill>
                        <a:latin typeface="Times New Roman"/>
                        <a:ea typeface="Times New Roman"/>
                        <a:cs typeface="Arial"/>
                      </a:endParaRPr>
                    </a:p>
                  </a:txBody>
                  <a:tcPr marL="68324" marR="68324"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sp>
        <p:nvSpPr>
          <p:cNvPr id="5" name="ZoneTexte 4"/>
          <p:cNvSpPr txBox="1"/>
          <p:nvPr/>
        </p:nvSpPr>
        <p:spPr>
          <a:xfrm>
            <a:off x="2928926" y="681319"/>
            <a:ext cx="3214710" cy="461665"/>
          </a:xfrm>
          <a:prstGeom prst="rect">
            <a:avLst/>
          </a:prstGeom>
          <a:solidFill>
            <a:srgbClr val="CCECFF"/>
          </a:solidFill>
        </p:spPr>
        <p:style>
          <a:lnRef idx="1">
            <a:schemeClr val="accent1"/>
          </a:lnRef>
          <a:fillRef idx="2">
            <a:schemeClr val="accent1"/>
          </a:fillRef>
          <a:effectRef idx="1">
            <a:schemeClr val="accent1"/>
          </a:effectRef>
          <a:fontRef idx="minor">
            <a:schemeClr val="dk1"/>
          </a:fontRef>
        </p:style>
        <p:txBody>
          <a:bodyPr wrap="square" rtlCol="1">
            <a:spAutoFit/>
          </a:bodyPr>
          <a:lstStyle/>
          <a:p>
            <a:pPr algn="ctr"/>
            <a:r>
              <a:rPr lang="ar-TN" b="1" dirty="0" smtClean="0"/>
              <a:t>سلم الدرجات</a:t>
            </a:r>
            <a:endParaRPr lang="ar-TN" b="1" dirty="0"/>
          </a:p>
        </p:txBody>
      </p:sp>
      <p:sp>
        <p:nvSpPr>
          <p:cNvPr id="6" name="ZoneTexte 5"/>
          <p:cNvSpPr txBox="1"/>
          <p:nvPr/>
        </p:nvSpPr>
        <p:spPr>
          <a:xfrm>
            <a:off x="1285852" y="5143512"/>
            <a:ext cx="6429420" cy="830997"/>
          </a:xfrm>
          <a:prstGeom prst="rect">
            <a:avLst/>
          </a:prstGeom>
          <a:solidFill>
            <a:srgbClr val="99FF99"/>
          </a:solidFill>
        </p:spPr>
        <p:txBody>
          <a:bodyPr wrap="square" rtlCol="1">
            <a:spAutoFit/>
          </a:bodyPr>
          <a:lstStyle/>
          <a:p>
            <a:pPr algn="r" rtl="1"/>
            <a:r>
              <a:rPr lang="ar-TN" b="1" dirty="0" smtClean="0">
                <a:solidFill>
                  <a:srgbClr val="FF0000"/>
                </a:solidFill>
              </a:rPr>
              <a:t>للتذكير</a:t>
            </a:r>
            <a:r>
              <a:rPr lang="ar-TN" dirty="0" smtClean="0"/>
              <a:t> : </a:t>
            </a:r>
            <a:r>
              <a:rPr lang="ar-TN" b="1" dirty="0" smtClean="0"/>
              <a:t>تتحصل البلدية على </a:t>
            </a:r>
            <a:r>
              <a:rPr lang="ar-TN" b="1" dirty="0" err="1" smtClean="0"/>
              <a:t>منابها</a:t>
            </a:r>
            <a:r>
              <a:rPr lang="ar-TN" b="1" dirty="0" smtClean="0"/>
              <a:t> من المساعدة غير الموظفة شريطة استيفائها للشروط الدنيا</a:t>
            </a:r>
            <a:endParaRPr lang="ar-TN" b="1" dirty="0"/>
          </a:p>
        </p:txBody>
      </p:sp>
    </p:spTree>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4294967295"/>
          </p:nvPr>
        </p:nvSpPr>
        <p:spPr>
          <a:xfrm>
            <a:off x="7620000" y="5687568"/>
            <a:ext cx="762000" cy="365125"/>
          </a:xfrm>
          <a:prstGeom prst="rect">
            <a:avLst/>
          </a:prstGeom>
        </p:spPr>
        <p:txBody>
          <a:bodyPr/>
          <a:lstStyle/>
          <a:p>
            <a:fld id="{2754ED01-E2A0-4C1E-8E21-014B99041579}" type="slidenum">
              <a:rPr lang="en-US" smtClean="0"/>
              <a:pPr/>
              <a:t>51</a:t>
            </a:fld>
            <a:endParaRPr lang="en-US"/>
          </a:p>
        </p:txBody>
      </p:sp>
      <p:sp>
        <p:nvSpPr>
          <p:cNvPr id="49153" name="Rectangle 1"/>
          <p:cNvSpPr>
            <a:spLocks noChangeArrowheads="1"/>
          </p:cNvSpPr>
          <p:nvPr/>
        </p:nvSpPr>
        <p:spPr bwMode="auto">
          <a:xfrm>
            <a:off x="142844" y="928670"/>
            <a:ext cx="8786874" cy="5262979"/>
          </a:xfrm>
          <a:prstGeom prst="rect">
            <a:avLst/>
          </a:prstGeom>
          <a:solidFill>
            <a:schemeClr val="accent3">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TN"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وفي صورة عدم الاستجابة لهذه الشروط، فإنه يتم تأجيل الانتفاع بالمساعدة المذكورة </a:t>
            </a:r>
            <a:r>
              <a:rPr kumimoji="0" lang="ar-TN" sz="2800" b="1"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لمدة سنة واحدة فقط  بصفة</a:t>
            </a:r>
            <a:r>
              <a:rPr lang="ar-TN" sz="2800" b="1" dirty="0" smtClean="0">
                <a:solidFill>
                  <a:srgbClr val="FF0000"/>
                </a:solidFill>
                <a:latin typeface="Simplified Arabic" pitchFamily="18" charset="-78"/>
                <a:ea typeface="Times New Roman" pitchFamily="18" charset="0"/>
                <a:cs typeface="Simplified Arabic" pitchFamily="18" charset="-78"/>
              </a:rPr>
              <a:t>:</a:t>
            </a:r>
          </a:p>
          <a:p>
            <a:pPr marL="0" marR="0" lvl="0" indent="0" algn="justLow" defTabSz="914400" rtl="1" eaLnBrk="1" fontAlgn="base" latinLnBrk="0" hangingPunct="1">
              <a:lnSpc>
                <a:spcPct val="100000"/>
              </a:lnSpc>
              <a:spcBef>
                <a:spcPct val="0"/>
              </a:spcBef>
              <a:spcAft>
                <a:spcPct val="0"/>
              </a:spcAft>
              <a:buClrTx/>
              <a:buSzTx/>
              <a:buFontTx/>
              <a:buChar char="-"/>
              <a:tabLst/>
            </a:pPr>
            <a:r>
              <a:rPr kumimoji="0" lang="ar-TN" sz="2800" b="1"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كلية في صورة حصول البلدية على أقل من 50 نقطة أو </a:t>
            </a:r>
          </a:p>
          <a:p>
            <a:pPr marL="0" marR="0" lvl="0" indent="0" algn="justLow" defTabSz="914400" rtl="1" eaLnBrk="1" fontAlgn="base" latinLnBrk="0" hangingPunct="1">
              <a:lnSpc>
                <a:spcPct val="100000"/>
              </a:lnSpc>
              <a:spcBef>
                <a:spcPct val="0"/>
              </a:spcBef>
              <a:spcAft>
                <a:spcPct val="0"/>
              </a:spcAft>
              <a:buClrTx/>
              <a:buSzTx/>
              <a:buFontTx/>
              <a:buChar char="-"/>
              <a:tabLst/>
            </a:pPr>
            <a:r>
              <a:rPr kumimoji="0" lang="ar-TN" sz="2800" b="1"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جزئية عند تسجيل فارق بين المناب المخصص للبلدية وما تحصلت عليه فعليا</a:t>
            </a:r>
            <a:r>
              <a:rPr kumimoji="0" lang="ar-TN"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p>
          <a:p>
            <a:pPr marL="0" marR="0" lvl="0" indent="0" algn="justLow" defTabSz="914400" rtl="1" eaLnBrk="1" fontAlgn="base" latinLnBrk="0" hangingPunct="1">
              <a:lnSpc>
                <a:spcPct val="100000"/>
              </a:lnSpc>
              <a:spcBef>
                <a:spcPct val="0"/>
              </a:spcBef>
              <a:spcAft>
                <a:spcPct val="0"/>
              </a:spcAft>
              <a:buClrTx/>
              <a:buSzTx/>
              <a:tabLst/>
            </a:pPr>
            <a:r>
              <a:rPr kumimoji="0" lang="ar-TN"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وإذا تواصل عدم الاستجابة للشرطين المذكورين </a:t>
            </a:r>
            <a:r>
              <a:rPr kumimoji="0" lang="ar-TN" sz="2800" b="1" i="0" u="sng"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خلال السنة الموالية</a:t>
            </a:r>
            <a:r>
              <a:rPr kumimoji="0" lang="ar-TN"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(سنة الانتفاع بالتأجيل) بعد تطبيق سلم الدرجات، </a:t>
            </a:r>
            <a:r>
              <a:rPr kumimoji="0" lang="ar-TN" sz="2800" b="1" i="0" strike="noStrike" cap="none" normalizeH="0" baseline="0" dirty="0" smtClean="0">
                <a:ln>
                  <a:noFill/>
                </a:ln>
                <a:solidFill>
                  <a:srgbClr val="0033CC"/>
                </a:solidFill>
                <a:effectLst/>
                <a:latin typeface="Simplified Arabic" pitchFamily="18" charset="-78"/>
                <a:ea typeface="Times New Roman" pitchFamily="18" charset="0"/>
                <a:cs typeface="Simplified Arabic" pitchFamily="18" charset="-78"/>
              </a:rPr>
              <a:t>فإنه يتم إلغاء المساعدة نهائيا للبلدية المعنية وإعادة توزيع تلك المبالغ على البلديات </a:t>
            </a:r>
            <a:r>
              <a:rPr kumimoji="0" lang="ar-TN" sz="2800" b="1" i="0" strike="noStrike" cap="none" normalizeH="0" baseline="0" dirty="0" err="1" smtClean="0">
                <a:ln>
                  <a:noFill/>
                </a:ln>
                <a:solidFill>
                  <a:srgbClr val="0033CC"/>
                </a:solidFill>
                <a:effectLst/>
                <a:latin typeface="Simplified Arabic" pitchFamily="18" charset="-78"/>
                <a:ea typeface="Times New Roman" pitchFamily="18" charset="0"/>
                <a:cs typeface="Simplified Arabic" pitchFamily="18" charset="-78"/>
              </a:rPr>
              <a:t>المتحصلة</a:t>
            </a:r>
            <a:r>
              <a:rPr kumimoji="0" lang="ar-TN" sz="2800" b="1" i="0" strike="noStrike" cap="none" normalizeH="0" baseline="0" dirty="0" smtClean="0">
                <a:ln>
                  <a:noFill/>
                </a:ln>
                <a:solidFill>
                  <a:srgbClr val="0033CC"/>
                </a:solidFill>
                <a:effectLst/>
                <a:latin typeface="Simplified Arabic" pitchFamily="18" charset="-78"/>
                <a:ea typeface="Times New Roman" pitchFamily="18" charset="0"/>
                <a:cs typeface="Simplified Arabic" pitchFamily="18" charset="-78"/>
              </a:rPr>
              <a:t> على حاصل </a:t>
            </a:r>
            <a:r>
              <a:rPr kumimoji="0" lang="ar-TN" sz="2800" b="1" i="0"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90 نقطة فأكثر بالتساوي بينها </a:t>
            </a:r>
            <a:r>
              <a:rPr kumimoji="0" lang="ar-TN" sz="2800" b="1" i="0" strike="noStrike" cap="none" normalizeH="0" baseline="0" dirty="0" smtClean="0">
                <a:ln>
                  <a:noFill/>
                </a:ln>
                <a:solidFill>
                  <a:srgbClr val="0033CC"/>
                </a:solidFill>
                <a:effectLst/>
                <a:latin typeface="Simplified Arabic" pitchFamily="18" charset="-78"/>
                <a:ea typeface="Times New Roman" pitchFamily="18" charset="0"/>
                <a:cs typeface="Simplified Arabic" pitchFamily="18" charset="-78"/>
              </a:rPr>
              <a:t>على ألا تتجاوز هذه المبالغ 50 % من حجم المساعدة غير الموظفة المتحصل عليها بعنوان نفس السنة، وفي خلاف ذلك يتم إعادة توظيفها ضمن المبالغ الراجعة لكافة البلديات بعنوان مساعدات غير موظفة إلى السنة الموالية.</a:t>
            </a:r>
            <a:endParaRPr kumimoji="0" lang="ar-TN" sz="2800" b="1" i="0" strike="noStrike" cap="none" normalizeH="0" baseline="0" dirty="0" smtClean="0">
              <a:ln>
                <a:noFill/>
              </a:ln>
              <a:solidFill>
                <a:srgbClr val="0033CC"/>
              </a:solidFill>
              <a:effectLst/>
              <a:latin typeface="Simplified Arabic" pitchFamily="18" charset="-78"/>
              <a:cs typeface="Simplified Arabic" pitchFamily="18" charset="-78"/>
            </a:endParaRPr>
          </a:p>
        </p:txBody>
      </p:sp>
      <p:sp>
        <p:nvSpPr>
          <p:cNvPr id="5" name="AutoShape 51"/>
          <p:cNvSpPr>
            <a:spLocks noChangeArrowheads="1"/>
          </p:cNvSpPr>
          <p:nvPr/>
        </p:nvSpPr>
        <p:spPr bwMode="auto">
          <a:xfrm>
            <a:off x="857224" y="71414"/>
            <a:ext cx="7296336" cy="785818"/>
          </a:xfrm>
          <a:prstGeom prst="roundRect">
            <a:avLst>
              <a:gd name="adj" fmla="val 16667"/>
            </a:avLst>
          </a:prstGeom>
          <a:solidFill>
            <a:srgbClr val="FFC000"/>
          </a:solidFill>
          <a:ln w="9525">
            <a:noFill/>
            <a:round/>
            <a:headEnd/>
            <a:tailEnd/>
          </a:ln>
          <a:scene3d>
            <a:camera prst="orthographicFront"/>
            <a:lightRig rig="threePt" dir="t"/>
          </a:scene3d>
          <a:sp3d>
            <a:bevelT w="165100" prst="coolSlant"/>
          </a:sp3d>
        </p:spPr>
        <p:txBody>
          <a:bodyPr wrap="none" anchor="ctr"/>
          <a:lstStyle/>
          <a:p>
            <a:pPr algn="ctr" rtl="1"/>
            <a:r>
              <a:rPr lang="ar-TN" sz="4800" b="1" dirty="0" smtClean="0"/>
              <a:t>ملاحظة</a:t>
            </a:r>
          </a:p>
        </p:txBody>
      </p:sp>
    </p:spTree>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6"/>
          <p:cNvSpPr>
            <a:spLocks noChangeArrowheads="1"/>
          </p:cNvSpPr>
          <p:nvPr/>
        </p:nvSpPr>
        <p:spPr bwMode="auto">
          <a:xfrm>
            <a:off x="714348" y="1037756"/>
            <a:ext cx="7643866" cy="569067"/>
          </a:xfrm>
          <a:prstGeom prst="rect">
            <a:avLst/>
          </a:prstGeom>
          <a:noFill/>
          <a:ln w="9525">
            <a:noFill/>
            <a:miter lim="800000"/>
            <a:headEnd/>
            <a:tailEnd/>
          </a:ln>
        </p:spPr>
        <p:txBody>
          <a:bodyPr wrap="square">
            <a:spAutoFit/>
          </a:bodyPr>
          <a:lstStyle/>
          <a:p>
            <a:pPr algn="ctr" rtl="1" fontAlgn="auto">
              <a:lnSpc>
                <a:spcPts val="4000"/>
              </a:lnSpc>
              <a:spcAft>
                <a:spcPts val="0"/>
              </a:spcAft>
              <a:buClr>
                <a:schemeClr val="accent1"/>
              </a:buClr>
              <a:defRPr/>
            </a:pPr>
            <a:r>
              <a:rPr lang="ar-TN" sz="2800" b="1" dirty="0" smtClean="0">
                <a:solidFill>
                  <a:srgbClr val="0070C0"/>
                </a:solidFill>
                <a:latin typeface="+mj-lt"/>
                <a:ea typeface="+mj-ea"/>
              </a:rPr>
              <a:t>يتم </a:t>
            </a:r>
            <a:r>
              <a:rPr lang="ar-TN" sz="2800" b="1" dirty="0" err="1" smtClean="0">
                <a:solidFill>
                  <a:srgbClr val="0070C0"/>
                </a:solidFill>
                <a:latin typeface="+mj-lt"/>
                <a:ea typeface="+mj-ea"/>
              </a:rPr>
              <a:t>إعتماد</a:t>
            </a:r>
            <a:r>
              <a:rPr lang="ar-TN" sz="2800" b="1" dirty="0" smtClean="0">
                <a:solidFill>
                  <a:srgbClr val="0070C0"/>
                </a:solidFill>
                <a:latin typeface="+mj-lt"/>
                <a:ea typeface="+mj-ea"/>
              </a:rPr>
              <a:t> عمليات التقييم ضمن ثلاث مجالات رئيسية </a:t>
            </a:r>
            <a:r>
              <a:rPr lang="ar-TN" sz="2800" b="1" dirty="0" err="1" smtClean="0">
                <a:solidFill>
                  <a:srgbClr val="0070C0"/>
                </a:solidFill>
                <a:latin typeface="+mj-lt"/>
                <a:ea typeface="+mj-ea"/>
              </a:rPr>
              <a:t>وهي :</a:t>
            </a:r>
            <a:endParaRPr lang="fr-FR" sz="2800" b="1" dirty="0">
              <a:solidFill>
                <a:srgbClr val="0070C0"/>
              </a:solidFill>
              <a:latin typeface="+mj-lt"/>
              <a:ea typeface="+mj-ea"/>
            </a:endParaRPr>
          </a:p>
        </p:txBody>
      </p:sp>
      <p:sp>
        <p:nvSpPr>
          <p:cNvPr id="58" name="Rectangle à coins arrondis 57"/>
          <p:cNvSpPr/>
          <p:nvPr/>
        </p:nvSpPr>
        <p:spPr>
          <a:xfrm>
            <a:off x="357158" y="4862320"/>
            <a:ext cx="2603688" cy="781258"/>
          </a:xfrm>
          <a:prstGeom prst="roundRect">
            <a:avLst/>
          </a:prstGeom>
          <a:solidFill>
            <a:srgbClr val="99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TN" sz="2800" b="1" dirty="0" smtClean="0">
                <a:solidFill>
                  <a:schemeClr val="tx1"/>
                </a:solidFill>
              </a:rPr>
              <a:t>تحسين الموارد: 32 نقطة</a:t>
            </a:r>
            <a:endParaRPr lang="fr-FR" sz="2800" b="1" dirty="0">
              <a:solidFill>
                <a:schemeClr val="tx1"/>
              </a:solidFill>
            </a:endParaRPr>
          </a:p>
        </p:txBody>
      </p:sp>
      <p:sp>
        <p:nvSpPr>
          <p:cNvPr id="59" name="Rectangle à coins arrondis 58"/>
          <p:cNvSpPr/>
          <p:nvPr/>
        </p:nvSpPr>
        <p:spPr>
          <a:xfrm>
            <a:off x="2857488" y="3286124"/>
            <a:ext cx="2866640" cy="928694"/>
          </a:xfrm>
          <a:prstGeom prst="roundRect">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TN" sz="2800" b="1" dirty="0" smtClean="0">
                <a:solidFill>
                  <a:schemeClr val="tx1"/>
                </a:solidFill>
              </a:rPr>
              <a:t>المشاركة والشفافية: 34 نقطة</a:t>
            </a:r>
            <a:endParaRPr lang="fr-FR" sz="2800" b="1" dirty="0">
              <a:solidFill>
                <a:schemeClr val="tx1"/>
              </a:solidFill>
            </a:endParaRPr>
          </a:p>
        </p:txBody>
      </p:sp>
      <p:sp>
        <p:nvSpPr>
          <p:cNvPr id="60" name="Rectangle à coins arrondis 59"/>
          <p:cNvSpPr/>
          <p:nvPr/>
        </p:nvSpPr>
        <p:spPr>
          <a:xfrm>
            <a:off x="4929190" y="2000240"/>
            <a:ext cx="3459234" cy="857256"/>
          </a:xfrm>
          <a:prstGeom prst="roundRect">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b="1" dirty="0" smtClean="0">
                <a:solidFill>
                  <a:schemeClr val="tx1"/>
                </a:solidFill>
              </a:rPr>
              <a:t> </a:t>
            </a:r>
            <a:r>
              <a:rPr lang="ar-TN" sz="2800" b="1" dirty="0" smtClean="0">
                <a:solidFill>
                  <a:schemeClr val="tx1"/>
                </a:solidFill>
              </a:rPr>
              <a:t> تحسين الخدمات </a:t>
            </a:r>
            <a:r>
              <a:rPr lang="ar-TN" sz="2800" b="1" dirty="0" err="1" smtClean="0">
                <a:solidFill>
                  <a:schemeClr val="tx1"/>
                </a:solidFill>
              </a:rPr>
              <a:t>المسداة</a:t>
            </a:r>
            <a:r>
              <a:rPr lang="ar-TN" sz="2800" b="1" dirty="0" smtClean="0">
                <a:solidFill>
                  <a:schemeClr val="tx1"/>
                </a:solidFill>
              </a:rPr>
              <a:t> : 34 نقطة</a:t>
            </a:r>
            <a:endParaRPr lang="fr-FR" sz="2800" b="1" dirty="0">
              <a:solidFill>
                <a:schemeClr val="tx1"/>
              </a:solidFill>
            </a:endParaRPr>
          </a:p>
        </p:txBody>
      </p:sp>
      <p:sp>
        <p:nvSpPr>
          <p:cNvPr id="62" name="Espace réservé du numéro de diapositive 61"/>
          <p:cNvSpPr>
            <a:spLocks noGrp="1"/>
          </p:cNvSpPr>
          <p:nvPr>
            <p:ph type="sldNum" sz="quarter" idx="4294967295"/>
          </p:nvPr>
        </p:nvSpPr>
        <p:spPr>
          <a:xfrm>
            <a:off x="7524328" y="6237312"/>
            <a:ext cx="762000" cy="365125"/>
          </a:xfrm>
          <a:prstGeom prst="rect">
            <a:avLst/>
          </a:prstGeom>
        </p:spPr>
        <p:txBody>
          <a:bodyPr/>
          <a:lstStyle/>
          <a:p>
            <a:fld id="{2754ED01-E2A0-4C1E-8E21-014B99041579}" type="slidenum">
              <a:rPr lang="en-US" smtClean="0"/>
              <a:pPr/>
              <a:t>52</a:t>
            </a:fld>
            <a:endParaRPr lang="en-US"/>
          </a:p>
        </p:txBody>
      </p:sp>
      <p:sp>
        <p:nvSpPr>
          <p:cNvPr id="21" name="Rectangle 6"/>
          <p:cNvSpPr>
            <a:spLocks noChangeArrowheads="1"/>
          </p:cNvSpPr>
          <p:nvPr/>
        </p:nvSpPr>
        <p:spPr bwMode="auto">
          <a:xfrm>
            <a:off x="428654" y="285728"/>
            <a:ext cx="8358188" cy="523220"/>
          </a:xfrm>
          <a:prstGeom prst="rect">
            <a:avLst/>
          </a:prstGeom>
          <a:noFill/>
          <a:ln w="9525" algn="ctr">
            <a:noFill/>
            <a:miter lim="800000"/>
            <a:headEnd/>
            <a:tailEnd/>
          </a:ln>
          <a:effectLst/>
        </p:spPr>
        <p:txBody>
          <a:bodyPr lIns="0" tIns="0" rIns="0" bIns="0">
            <a:spAutoFit/>
          </a:bodyPr>
          <a:lstStyle/>
          <a:p>
            <a:pPr algn="ctr" rtl="1" fontAlgn="auto">
              <a:spcBef>
                <a:spcPct val="20000"/>
              </a:spcBef>
              <a:spcAft>
                <a:spcPts val="0"/>
              </a:spcAft>
              <a:buClr>
                <a:schemeClr val="accent1"/>
              </a:buClr>
              <a:defRPr/>
            </a:pPr>
            <a:r>
              <a:rPr lang="ar-TN" altLang="fr-FR" sz="3400" b="1" dirty="0" smtClean="0">
                <a:solidFill>
                  <a:srgbClr val="1A842C"/>
                </a:solidFill>
                <a:effectLst>
                  <a:outerShdw blurRad="38100" dist="38100" dir="2700000" algn="tl">
                    <a:srgbClr val="C0C0C0"/>
                  </a:outerShdw>
                </a:effectLst>
              </a:rPr>
              <a:t>خصائص نظام تقييم الأداء</a:t>
            </a:r>
            <a:endParaRPr lang="fr-FR" altLang="fr-FR" sz="3400" b="1" dirty="0" smtClean="0">
              <a:solidFill>
                <a:srgbClr val="1A842C"/>
              </a:solidFill>
              <a:effectLst>
                <a:outerShdw blurRad="38100" dist="38100" dir="2700000" algn="tl">
                  <a:srgbClr val="C0C0C0"/>
                </a:outerShdw>
              </a:effectLst>
            </a:endParaRPr>
          </a:p>
        </p:txBody>
      </p:sp>
    </p:spTree>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Espace réservé du numéro de diapositive 23"/>
          <p:cNvSpPr>
            <a:spLocks noGrp="1"/>
          </p:cNvSpPr>
          <p:nvPr>
            <p:ph type="sldNum" sz="quarter" idx="4294967295"/>
          </p:nvPr>
        </p:nvSpPr>
        <p:spPr>
          <a:xfrm>
            <a:off x="8028384" y="6429396"/>
            <a:ext cx="762000" cy="365125"/>
          </a:xfrm>
          <a:prstGeom prst="rect">
            <a:avLst/>
          </a:prstGeom>
        </p:spPr>
        <p:txBody>
          <a:bodyPr/>
          <a:lstStyle/>
          <a:p>
            <a:fld id="{2754ED01-E2A0-4C1E-8E21-014B99041579}" type="slidenum">
              <a:rPr lang="en-US" smtClean="0"/>
              <a:pPr/>
              <a:t>53</a:t>
            </a:fld>
            <a:endParaRPr lang="en-US" dirty="0"/>
          </a:p>
        </p:txBody>
      </p:sp>
      <p:graphicFrame>
        <p:nvGraphicFramePr>
          <p:cNvPr id="7" name="Tableau 6"/>
          <p:cNvGraphicFramePr>
            <a:graphicFrameLocks noGrp="1"/>
          </p:cNvGraphicFramePr>
          <p:nvPr/>
        </p:nvGraphicFramePr>
        <p:xfrm>
          <a:off x="142843" y="500042"/>
          <a:ext cx="8858313" cy="5635695"/>
        </p:xfrm>
        <a:graphic>
          <a:graphicData uri="http://schemas.openxmlformats.org/drawingml/2006/table">
            <a:tbl>
              <a:tblPr rtl="1"/>
              <a:tblGrid>
                <a:gridCol w="309504"/>
                <a:gridCol w="1582156"/>
                <a:gridCol w="420928"/>
                <a:gridCol w="309504"/>
                <a:gridCol w="2078015"/>
                <a:gridCol w="384980"/>
                <a:gridCol w="429103"/>
                <a:gridCol w="2959143"/>
                <a:gridCol w="384980"/>
              </a:tblGrid>
              <a:tr h="693618">
                <a:tc gridSpan="2">
                  <a:txBody>
                    <a:bodyPr/>
                    <a:lstStyle/>
                    <a:p>
                      <a:pPr marL="0" algn="ctr" defTabSz="914400" rtl="1" eaLnBrk="1" latinLnBrk="0" hangingPunct="1">
                        <a:spcAft>
                          <a:spcPts val="0"/>
                        </a:spcAft>
                      </a:pPr>
                      <a:r>
                        <a:rPr lang="ar-TN" sz="1400" b="1" kern="1200" dirty="0" smtClean="0">
                          <a:solidFill>
                            <a:schemeClr val="tx1"/>
                          </a:solidFill>
                          <a:latin typeface="Times New Roman"/>
                          <a:ea typeface="Times New Roman"/>
                          <a:cs typeface="Sakkal Majalla"/>
                        </a:rPr>
                        <a:t>المجال</a:t>
                      </a:r>
                      <a:r>
                        <a:rPr lang="en-ZA" sz="1400" b="1" kern="1200" dirty="0" smtClean="0">
                          <a:solidFill>
                            <a:schemeClr val="tx1"/>
                          </a:solidFill>
                          <a:latin typeface="Times New Roman"/>
                          <a:ea typeface="Times New Roman"/>
                          <a:cs typeface="Sakkal Majalla"/>
                        </a:rPr>
                        <a:t> I</a:t>
                      </a:r>
                      <a:r>
                        <a:rPr lang="ar-TN" sz="1400" b="1" kern="1200" dirty="0">
                          <a:solidFill>
                            <a:schemeClr val="tx1"/>
                          </a:solidFill>
                          <a:latin typeface="Times New Roman"/>
                          <a:ea typeface="Times New Roman"/>
                          <a:cs typeface="Sakkal Majalla"/>
                        </a:rPr>
                        <a:t>:</a:t>
                      </a:r>
                      <a:r>
                        <a:rPr lang="fr-FR" sz="1400" b="1" kern="1200" dirty="0">
                          <a:solidFill>
                            <a:schemeClr val="tx1"/>
                          </a:solidFill>
                          <a:latin typeface="Times New Roman"/>
                          <a:ea typeface="Times New Roman"/>
                          <a:cs typeface="Sakkal Majalla"/>
                        </a:rPr>
                        <a:t>  </a:t>
                      </a:r>
                      <a:r>
                        <a:rPr lang="ar-TN" sz="1400" b="1" kern="1200" dirty="0">
                          <a:solidFill>
                            <a:schemeClr val="tx1"/>
                          </a:solidFill>
                          <a:latin typeface="Times New Roman"/>
                          <a:ea typeface="Times New Roman"/>
                          <a:cs typeface="Sakkal Majalla"/>
                        </a:rPr>
                        <a:t> تحسين الخدمات </a:t>
                      </a:r>
                      <a:r>
                        <a:rPr lang="ar-TN" sz="1400" b="1" kern="1200" dirty="0" err="1">
                          <a:solidFill>
                            <a:schemeClr val="tx1"/>
                          </a:solidFill>
                          <a:latin typeface="Times New Roman"/>
                          <a:ea typeface="Times New Roman"/>
                          <a:cs typeface="Sakkal Majalla"/>
                        </a:rPr>
                        <a:t>المسداة</a:t>
                      </a:r>
                      <a:r>
                        <a:rPr lang="ar-TN" sz="1400" b="1" kern="1200" dirty="0">
                          <a:solidFill>
                            <a:schemeClr val="tx1"/>
                          </a:solidFill>
                          <a:latin typeface="Times New Roman"/>
                          <a:ea typeface="Times New Roman"/>
                          <a:cs typeface="Sakkal Majalla"/>
                        </a:rPr>
                        <a:t>             </a:t>
                      </a:r>
                      <a:endParaRPr lang="en-US" sz="1400" b="1" kern="1200" dirty="0">
                        <a:solidFill>
                          <a:schemeClr val="tx1"/>
                        </a:solidFill>
                        <a:latin typeface="Times New Roman"/>
                        <a:ea typeface="Times New Roman"/>
                        <a:cs typeface="Sakkal Majalla"/>
                      </a:endParaRPr>
                    </a:p>
                  </a:txBody>
                  <a:tcPr marL="40378" marR="40378"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hMerge="1">
                  <a:txBody>
                    <a:bodyPr/>
                    <a:lstStyle/>
                    <a:p>
                      <a:pPr rtl="1"/>
                      <a:endParaRPr lang="ar-TN"/>
                    </a:p>
                  </a:txBody>
                  <a:tcPr/>
                </a:tc>
                <a:tc>
                  <a:txBody>
                    <a:bodyPr/>
                    <a:lstStyle/>
                    <a:p>
                      <a:pPr marL="0" algn="ctr" defTabSz="914400" rtl="1" eaLnBrk="1" latinLnBrk="0" hangingPunct="1">
                        <a:spcAft>
                          <a:spcPts val="0"/>
                        </a:spcAft>
                      </a:pPr>
                      <a:r>
                        <a:rPr lang="ar-TN" sz="1100" b="1" kern="1200" dirty="0">
                          <a:solidFill>
                            <a:schemeClr val="tx1"/>
                          </a:solidFill>
                          <a:latin typeface="Times New Roman"/>
                          <a:ea typeface="Times New Roman"/>
                          <a:cs typeface="Sakkal Majalla"/>
                        </a:rPr>
                        <a:t>عدد النقاط</a:t>
                      </a:r>
                      <a:endParaRPr lang="en-US" sz="1100" b="1" kern="1200" dirty="0">
                        <a:solidFill>
                          <a:schemeClr val="tx1"/>
                        </a:solidFill>
                        <a:latin typeface="Times New Roman"/>
                        <a:ea typeface="Times New Roman"/>
                        <a:cs typeface="Sakkal Majalla"/>
                      </a:endParaRPr>
                    </a:p>
                  </a:txBody>
                  <a:tcPr marL="40378" marR="40378"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gridSpan="2">
                  <a:txBody>
                    <a:bodyPr/>
                    <a:lstStyle/>
                    <a:p>
                      <a:pPr algn="ctr" rtl="1">
                        <a:spcAft>
                          <a:spcPts val="0"/>
                        </a:spcAft>
                      </a:pPr>
                      <a:r>
                        <a:rPr lang="ar-TN" sz="1400" b="1" dirty="0">
                          <a:latin typeface="Times New Roman"/>
                          <a:ea typeface="Times New Roman"/>
                          <a:cs typeface="Sakkal Majalla"/>
                        </a:rPr>
                        <a:t>المجال</a:t>
                      </a:r>
                      <a:r>
                        <a:rPr lang="en-ZA" sz="1400" b="1" dirty="0">
                          <a:latin typeface="Sakkal Majalla"/>
                          <a:ea typeface="Times New Roman"/>
                          <a:cs typeface="Arial"/>
                        </a:rPr>
                        <a:t> II</a:t>
                      </a:r>
                      <a:r>
                        <a:rPr lang="ar-TN" sz="1400" b="1" dirty="0">
                          <a:latin typeface="Times New Roman"/>
                          <a:ea typeface="Times New Roman"/>
                          <a:cs typeface="Sakkal Majalla"/>
                        </a:rPr>
                        <a:t>:</a:t>
                      </a:r>
                      <a:r>
                        <a:rPr lang="ar-TN" sz="1050" b="1" dirty="0">
                          <a:latin typeface="Times New Roman"/>
                          <a:ea typeface="Times New Roman"/>
                          <a:cs typeface="Sakkal Majalla"/>
                        </a:rPr>
                        <a:t> </a:t>
                      </a:r>
                      <a:r>
                        <a:rPr lang="ar-TN" sz="1600" b="1" dirty="0">
                          <a:latin typeface="Times New Roman"/>
                          <a:ea typeface="Times New Roman"/>
                          <a:cs typeface="Sakkal Majalla"/>
                        </a:rPr>
                        <a:t> </a:t>
                      </a:r>
                      <a:r>
                        <a:rPr lang="ar-TN" sz="1400" b="1" dirty="0">
                          <a:latin typeface="Times New Roman"/>
                          <a:ea typeface="Times New Roman"/>
                          <a:cs typeface="Sakkal Majalla"/>
                        </a:rPr>
                        <a:t>المشاركة والشفافية</a:t>
                      </a:r>
                      <a:endParaRPr lang="en-US" sz="1200" dirty="0">
                        <a:latin typeface="Times New Roman"/>
                        <a:ea typeface="Times New Roman"/>
                        <a:cs typeface="Arial"/>
                      </a:endParaRPr>
                    </a:p>
                  </a:txBody>
                  <a:tcPr marL="40378" marR="40378"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hMerge="1">
                  <a:txBody>
                    <a:bodyPr/>
                    <a:lstStyle/>
                    <a:p>
                      <a:pPr rtl="1"/>
                      <a:endParaRPr lang="ar-TN"/>
                    </a:p>
                  </a:txBody>
                  <a:tcPr/>
                </a:tc>
                <a:tc>
                  <a:txBody>
                    <a:bodyPr/>
                    <a:lstStyle/>
                    <a:p>
                      <a:pPr algn="ctr" rtl="1">
                        <a:spcAft>
                          <a:spcPts val="0"/>
                        </a:spcAft>
                      </a:pPr>
                      <a:r>
                        <a:rPr lang="ar-TN" sz="1100" b="1" dirty="0">
                          <a:latin typeface="Times New Roman"/>
                          <a:ea typeface="Times New Roman"/>
                          <a:cs typeface="Sakkal Majalla"/>
                        </a:rPr>
                        <a:t>عدد النقاط</a:t>
                      </a:r>
                      <a:endParaRPr lang="en-US" sz="1400" dirty="0">
                        <a:latin typeface="Times New Roman"/>
                        <a:ea typeface="Times New Roman"/>
                        <a:cs typeface="Arial"/>
                      </a:endParaRPr>
                    </a:p>
                  </a:txBody>
                  <a:tcPr marL="40378" marR="40378"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gridSpan="2">
                  <a:txBody>
                    <a:bodyPr/>
                    <a:lstStyle/>
                    <a:p>
                      <a:pPr algn="ctr" rtl="1">
                        <a:spcAft>
                          <a:spcPts val="0"/>
                        </a:spcAft>
                      </a:pPr>
                      <a:r>
                        <a:rPr lang="ar-TN" sz="1400" b="1" dirty="0">
                          <a:latin typeface="Times New Roman"/>
                          <a:ea typeface="Times New Roman"/>
                          <a:cs typeface="Sakkal Majalla"/>
                        </a:rPr>
                        <a:t>المجال </a:t>
                      </a:r>
                      <a:r>
                        <a:rPr lang="fr-FR" sz="1400" b="1" dirty="0">
                          <a:latin typeface="Sakkal Majalla"/>
                          <a:ea typeface="Times New Roman"/>
                          <a:cs typeface="Arial"/>
                        </a:rPr>
                        <a:t>I</a:t>
                      </a:r>
                      <a:r>
                        <a:rPr lang="en-ZA" sz="1400" b="1" dirty="0">
                          <a:latin typeface="Sakkal Majalla"/>
                          <a:ea typeface="Times New Roman"/>
                          <a:cs typeface="Arial"/>
                        </a:rPr>
                        <a:t>II</a:t>
                      </a:r>
                      <a:r>
                        <a:rPr lang="ar-TN" sz="1400" b="1" dirty="0">
                          <a:latin typeface="Times New Roman"/>
                          <a:ea typeface="Times New Roman"/>
                          <a:cs typeface="Sakkal Majalla"/>
                        </a:rPr>
                        <a:t>:</a:t>
                      </a:r>
                      <a:r>
                        <a:rPr lang="ar-TN" sz="1050" b="1" dirty="0">
                          <a:latin typeface="Times New Roman"/>
                          <a:ea typeface="Times New Roman"/>
                          <a:cs typeface="Sakkal Majalla"/>
                        </a:rPr>
                        <a:t> </a:t>
                      </a:r>
                      <a:r>
                        <a:rPr lang="ar-TN" sz="1400" b="1" dirty="0">
                          <a:latin typeface="Times New Roman"/>
                          <a:ea typeface="Times New Roman"/>
                          <a:cs typeface="Sakkal Majalla"/>
                        </a:rPr>
                        <a:t>تحسين الموارد</a:t>
                      </a:r>
                      <a:endParaRPr lang="en-US" sz="1200" dirty="0">
                        <a:latin typeface="Times New Roman"/>
                        <a:ea typeface="Times New Roman"/>
                        <a:cs typeface="Arial"/>
                      </a:endParaRPr>
                    </a:p>
                  </a:txBody>
                  <a:tcPr marL="40378" marR="40378"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hMerge="1">
                  <a:txBody>
                    <a:bodyPr/>
                    <a:lstStyle/>
                    <a:p>
                      <a:pPr rtl="1"/>
                      <a:endParaRPr lang="ar-TN"/>
                    </a:p>
                  </a:txBody>
                  <a:tcPr/>
                </a:tc>
                <a:tc>
                  <a:txBody>
                    <a:bodyPr/>
                    <a:lstStyle/>
                    <a:p>
                      <a:pPr algn="ctr" rtl="1">
                        <a:spcAft>
                          <a:spcPts val="0"/>
                        </a:spcAft>
                      </a:pPr>
                      <a:r>
                        <a:rPr lang="ar-TN" sz="1100" b="1" dirty="0">
                          <a:latin typeface="Times New Roman"/>
                          <a:ea typeface="Times New Roman"/>
                          <a:cs typeface="Sakkal Majalla"/>
                        </a:rPr>
                        <a:t>عدد النقاط</a:t>
                      </a:r>
                      <a:endParaRPr lang="en-US" sz="1400" dirty="0">
                        <a:latin typeface="Times New Roman"/>
                        <a:ea typeface="Times New Roman"/>
                        <a:cs typeface="Arial"/>
                      </a:endParaRPr>
                    </a:p>
                  </a:txBody>
                  <a:tcPr marL="40378" marR="40378"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1387233">
                <a:tc>
                  <a:txBody>
                    <a:bodyPr/>
                    <a:lstStyle/>
                    <a:p>
                      <a:pPr algn="ctr" rtl="1">
                        <a:spcAft>
                          <a:spcPts val="0"/>
                        </a:spcAft>
                      </a:pPr>
                      <a:r>
                        <a:rPr lang="ar-TN" sz="1600" dirty="0">
                          <a:latin typeface="Times New Roman"/>
                          <a:ea typeface="Times New Roman"/>
                          <a:cs typeface="Sakkal Majalla"/>
                        </a:rPr>
                        <a:t>1.1</a:t>
                      </a:r>
                      <a:endParaRPr lang="en-US" sz="1600" dirty="0">
                        <a:latin typeface="Times New Roman"/>
                        <a:ea typeface="Times New Roman"/>
                        <a:cs typeface="Arial"/>
                      </a:endParaRPr>
                    </a:p>
                  </a:txBody>
                  <a:tcPr marL="40378" marR="40378"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1">
                        <a:lnSpc>
                          <a:spcPct val="150000"/>
                        </a:lnSpc>
                        <a:spcAft>
                          <a:spcPts val="0"/>
                        </a:spcAft>
                      </a:pPr>
                      <a:r>
                        <a:rPr lang="ar-TN" sz="1600" u="sng" dirty="0">
                          <a:latin typeface="Times New Roman"/>
                          <a:ea typeface="Times New Roman"/>
                          <a:cs typeface="Sakkal Majalla"/>
                        </a:rPr>
                        <a:t>المقياس.1 1</a:t>
                      </a:r>
                      <a:r>
                        <a:rPr lang="ar-TN" sz="1600" dirty="0">
                          <a:latin typeface="Times New Roman"/>
                          <a:ea typeface="Times New Roman"/>
                          <a:cs typeface="Sakkal Majalla"/>
                        </a:rPr>
                        <a:t>: الإنجاز المالي لبرنامج </a:t>
                      </a:r>
                      <a:r>
                        <a:rPr lang="ar-TN" sz="1600" dirty="0" smtClean="0">
                          <a:latin typeface="Times New Roman"/>
                          <a:ea typeface="Times New Roman"/>
                          <a:cs typeface="Sakkal Majalla"/>
                        </a:rPr>
                        <a:t>الاستثمار </a:t>
                      </a:r>
                      <a:r>
                        <a:rPr lang="ar-TN" sz="1600" dirty="0">
                          <a:latin typeface="Times New Roman"/>
                          <a:ea typeface="Times New Roman"/>
                          <a:cs typeface="Sakkal Majalla"/>
                        </a:rPr>
                        <a:t>البلدي </a:t>
                      </a:r>
                      <a:endParaRPr lang="en-US" sz="1600" dirty="0">
                        <a:latin typeface="Times New Roman"/>
                        <a:ea typeface="Times New Roman"/>
                        <a:cs typeface="Arial"/>
                      </a:endParaRPr>
                    </a:p>
                  </a:txBody>
                  <a:tcPr marL="40378" marR="403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lnSpc>
                          <a:spcPct val="150000"/>
                        </a:lnSpc>
                        <a:spcAft>
                          <a:spcPts val="0"/>
                        </a:spcAft>
                      </a:pPr>
                      <a:r>
                        <a:rPr lang="ar-TN" sz="1600" b="1" dirty="0">
                          <a:latin typeface="Times New Roman"/>
                          <a:ea typeface="Times New Roman"/>
                          <a:cs typeface="Sakkal Majalla"/>
                        </a:rPr>
                        <a:t>10</a:t>
                      </a:r>
                      <a:endParaRPr lang="en-US" sz="1600" b="1" dirty="0">
                        <a:latin typeface="Times New Roman"/>
                        <a:ea typeface="Times New Roman"/>
                        <a:cs typeface="Arial"/>
                      </a:endParaRPr>
                    </a:p>
                  </a:txBody>
                  <a:tcPr marL="40378" marR="40378"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algn="ctr" defTabSz="914400" rtl="1" eaLnBrk="1" latinLnBrk="0" hangingPunct="1">
                        <a:lnSpc>
                          <a:spcPct val="150000"/>
                        </a:lnSpc>
                        <a:spcAft>
                          <a:spcPts val="0"/>
                        </a:spcAft>
                      </a:pPr>
                      <a:r>
                        <a:rPr lang="ar-TN" sz="1600" u="sng" kern="1200" dirty="0">
                          <a:solidFill>
                            <a:schemeClr val="tx1"/>
                          </a:solidFill>
                          <a:latin typeface="Times New Roman"/>
                          <a:ea typeface="Times New Roman"/>
                          <a:cs typeface="Sakkal Majalla"/>
                        </a:rPr>
                        <a:t>2.1</a:t>
                      </a:r>
                      <a:endParaRPr lang="en-US" sz="1600" u="sng" kern="1200" dirty="0">
                        <a:solidFill>
                          <a:schemeClr val="tx1"/>
                        </a:solidFill>
                        <a:latin typeface="Times New Roman"/>
                        <a:ea typeface="Times New Roman"/>
                        <a:cs typeface="Sakkal Majalla"/>
                      </a:endParaRPr>
                    </a:p>
                  </a:txBody>
                  <a:tcPr marL="40378" marR="40378"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algn="r" defTabSz="914400" rtl="1" eaLnBrk="1" latinLnBrk="0" hangingPunct="1">
                        <a:lnSpc>
                          <a:spcPct val="150000"/>
                        </a:lnSpc>
                        <a:spcAft>
                          <a:spcPts val="0"/>
                        </a:spcAft>
                      </a:pPr>
                      <a:r>
                        <a:rPr lang="ar-TN" sz="1600" u="sng" kern="1200" dirty="0">
                          <a:solidFill>
                            <a:schemeClr val="tx1"/>
                          </a:solidFill>
                          <a:latin typeface="Times New Roman"/>
                          <a:ea typeface="Times New Roman"/>
                          <a:cs typeface="Sakkal Majalla"/>
                        </a:rPr>
                        <a:t>المقياس 1.2: مشاركة المواطنين في إعداد البرنامج السنوي للإستثمار</a:t>
                      </a:r>
                      <a:endParaRPr lang="en-US" sz="1600" u="sng" kern="1200" dirty="0">
                        <a:solidFill>
                          <a:schemeClr val="tx1"/>
                        </a:solidFill>
                        <a:latin typeface="Times New Roman"/>
                        <a:ea typeface="Times New Roman"/>
                        <a:cs typeface="Sakkal Majalla"/>
                      </a:endParaRPr>
                    </a:p>
                  </a:txBody>
                  <a:tcPr marL="40378" marR="403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lnSpc>
                          <a:spcPct val="150000"/>
                        </a:lnSpc>
                        <a:spcAft>
                          <a:spcPts val="0"/>
                        </a:spcAft>
                      </a:pPr>
                      <a:r>
                        <a:rPr lang="ar-TN" sz="1600" b="1" dirty="0">
                          <a:latin typeface="Times New Roman"/>
                          <a:ea typeface="Times New Roman"/>
                          <a:cs typeface="Sakkal Majalla"/>
                        </a:rPr>
                        <a:t>8</a:t>
                      </a:r>
                      <a:endParaRPr lang="en-US" sz="1600" b="1" dirty="0">
                        <a:latin typeface="Times New Roman"/>
                        <a:ea typeface="Times New Roman"/>
                        <a:cs typeface="Arial"/>
                      </a:endParaRPr>
                    </a:p>
                  </a:txBody>
                  <a:tcPr marL="40378" marR="40378"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algn="ctr" defTabSz="914400" rtl="1" eaLnBrk="1" latinLnBrk="0" hangingPunct="1">
                        <a:lnSpc>
                          <a:spcPct val="150000"/>
                        </a:lnSpc>
                        <a:spcAft>
                          <a:spcPts val="0"/>
                        </a:spcAft>
                      </a:pPr>
                      <a:r>
                        <a:rPr lang="ar-TN" sz="1600" u="sng" kern="1200" dirty="0">
                          <a:solidFill>
                            <a:schemeClr val="tx1"/>
                          </a:solidFill>
                          <a:latin typeface="Times New Roman"/>
                          <a:ea typeface="Times New Roman"/>
                          <a:cs typeface="Sakkal Majalla"/>
                        </a:rPr>
                        <a:t>3.1</a:t>
                      </a:r>
                      <a:endParaRPr lang="en-US" sz="1600" u="sng" kern="1200" dirty="0">
                        <a:solidFill>
                          <a:schemeClr val="tx1"/>
                        </a:solidFill>
                        <a:latin typeface="Times New Roman"/>
                        <a:ea typeface="Times New Roman"/>
                        <a:cs typeface="Sakkal Majalla"/>
                      </a:endParaRPr>
                    </a:p>
                  </a:txBody>
                  <a:tcPr marL="40378" marR="40378"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algn="r" defTabSz="914400" rtl="1" eaLnBrk="1" latinLnBrk="0" hangingPunct="1">
                        <a:lnSpc>
                          <a:spcPct val="150000"/>
                        </a:lnSpc>
                        <a:spcAft>
                          <a:spcPts val="0"/>
                        </a:spcAft>
                      </a:pPr>
                      <a:r>
                        <a:rPr lang="ar-TN" sz="1600" u="sng" kern="1200" dirty="0">
                          <a:solidFill>
                            <a:schemeClr val="tx1"/>
                          </a:solidFill>
                          <a:latin typeface="Times New Roman"/>
                          <a:ea typeface="Times New Roman"/>
                          <a:cs typeface="Sakkal Majalla"/>
                        </a:rPr>
                        <a:t>المقياس 1.3:يعكس البرنامج السنوي لدعم قدرات التصرف المواضيع والمحاور التي سجلت في شأنها نقائص بالتقرير السنوي لتقييم الأداء وتقرير التدقيق المنجز من قبل دائرة المحاسبات</a:t>
                      </a:r>
                      <a:endParaRPr lang="en-US" sz="1600" u="sng" kern="1200" dirty="0">
                        <a:solidFill>
                          <a:schemeClr val="tx1"/>
                        </a:solidFill>
                        <a:latin typeface="Times New Roman"/>
                        <a:ea typeface="Times New Roman"/>
                        <a:cs typeface="Sakkal Majalla"/>
                      </a:endParaRPr>
                    </a:p>
                  </a:txBody>
                  <a:tcPr marL="40378" marR="403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spcAft>
                          <a:spcPts val="0"/>
                        </a:spcAft>
                      </a:pPr>
                      <a:r>
                        <a:rPr lang="ar-TN" sz="1600" b="1" dirty="0">
                          <a:latin typeface="Times New Roman"/>
                          <a:ea typeface="Times New Roman"/>
                          <a:cs typeface="Sakkal Majalla"/>
                        </a:rPr>
                        <a:t>7</a:t>
                      </a:r>
                      <a:endParaRPr lang="en-US" sz="1600" b="1" dirty="0">
                        <a:latin typeface="Times New Roman"/>
                        <a:ea typeface="Times New Roman"/>
                        <a:cs typeface="Arial"/>
                      </a:endParaRPr>
                    </a:p>
                  </a:txBody>
                  <a:tcPr marL="40378" marR="40378"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924823">
                <a:tc>
                  <a:txBody>
                    <a:bodyPr/>
                    <a:lstStyle/>
                    <a:p>
                      <a:pPr algn="ctr" rtl="1">
                        <a:spcAft>
                          <a:spcPts val="0"/>
                        </a:spcAft>
                      </a:pPr>
                      <a:r>
                        <a:rPr lang="ar-TN" sz="1600" dirty="0">
                          <a:latin typeface="Times New Roman"/>
                          <a:ea typeface="Times New Roman"/>
                          <a:cs typeface="Sakkal Majalla"/>
                        </a:rPr>
                        <a:t>2.1</a:t>
                      </a:r>
                      <a:endParaRPr lang="en-US" sz="1600" dirty="0">
                        <a:latin typeface="Times New Roman"/>
                        <a:ea typeface="Times New Roman"/>
                        <a:cs typeface="Arial"/>
                      </a:endParaRPr>
                    </a:p>
                  </a:txBody>
                  <a:tcPr marL="40378" marR="40378"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1">
                        <a:lnSpc>
                          <a:spcPct val="150000"/>
                        </a:lnSpc>
                        <a:spcAft>
                          <a:spcPts val="0"/>
                        </a:spcAft>
                      </a:pPr>
                      <a:r>
                        <a:rPr lang="ar-TN" sz="1600" u="sng" dirty="0">
                          <a:latin typeface="Times New Roman"/>
                          <a:ea typeface="Times New Roman"/>
                          <a:cs typeface="Sakkal Majalla"/>
                        </a:rPr>
                        <a:t>المقياس 2.1 </a:t>
                      </a:r>
                      <a:r>
                        <a:rPr lang="ar-TN" sz="1600" dirty="0">
                          <a:latin typeface="Times New Roman"/>
                          <a:ea typeface="Times New Roman"/>
                          <a:cs typeface="Sakkal Majalla"/>
                        </a:rPr>
                        <a:t>:تنفيذ المخطط التقديري للصفقات العمومية</a:t>
                      </a:r>
                      <a:endParaRPr lang="en-US" sz="1600" dirty="0">
                        <a:latin typeface="Times New Roman"/>
                        <a:ea typeface="Times New Roman"/>
                        <a:cs typeface="Arial"/>
                      </a:endParaRPr>
                    </a:p>
                  </a:txBody>
                  <a:tcPr marL="40378" marR="403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lnSpc>
                          <a:spcPct val="150000"/>
                        </a:lnSpc>
                        <a:spcAft>
                          <a:spcPts val="0"/>
                        </a:spcAft>
                      </a:pPr>
                      <a:r>
                        <a:rPr lang="ar-TN" sz="1600" b="1" dirty="0">
                          <a:latin typeface="Times New Roman"/>
                          <a:ea typeface="Times New Roman"/>
                          <a:cs typeface="Sakkal Majalla"/>
                        </a:rPr>
                        <a:t>8</a:t>
                      </a:r>
                      <a:endParaRPr lang="en-US" sz="1600" b="1" dirty="0">
                        <a:latin typeface="Times New Roman"/>
                        <a:ea typeface="Times New Roman"/>
                        <a:cs typeface="Arial"/>
                      </a:endParaRPr>
                    </a:p>
                  </a:txBody>
                  <a:tcPr marL="40378" marR="40378"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algn="ctr" defTabSz="914400" rtl="1" eaLnBrk="1" latinLnBrk="0" hangingPunct="1">
                        <a:lnSpc>
                          <a:spcPct val="150000"/>
                        </a:lnSpc>
                        <a:spcAft>
                          <a:spcPts val="0"/>
                        </a:spcAft>
                      </a:pPr>
                      <a:r>
                        <a:rPr lang="ar-TN" sz="1600" u="sng" kern="1200" dirty="0">
                          <a:solidFill>
                            <a:schemeClr val="tx1"/>
                          </a:solidFill>
                          <a:latin typeface="Times New Roman"/>
                          <a:ea typeface="Times New Roman"/>
                          <a:cs typeface="Sakkal Majalla"/>
                        </a:rPr>
                        <a:t>2.2</a:t>
                      </a:r>
                      <a:endParaRPr lang="en-US" sz="1600" u="sng" kern="1200" dirty="0">
                        <a:solidFill>
                          <a:schemeClr val="tx1"/>
                        </a:solidFill>
                        <a:latin typeface="Times New Roman"/>
                        <a:ea typeface="Times New Roman"/>
                        <a:cs typeface="Sakkal Majalla"/>
                      </a:endParaRPr>
                    </a:p>
                  </a:txBody>
                  <a:tcPr marL="40378" marR="40378"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algn="r" defTabSz="914400" rtl="1" eaLnBrk="1" latinLnBrk="0" hangingPunct="1">
                        <a:lnSpc>
                          <a:spcPct val="150000"/>
                        </a:lnSpc>
                        <a:spcAft>
                          <a:spcPts val="0"/>
                        </a:spcAft>
                      </a:pPr>
                      <a:r>
                        <a:rPr lang="ar-TN" sz="1600" u="sng" kern="1200" dirty="0">
                          <a:solidFill>
                            <a:schemeClr val="tx1"/>
                          </a:solidFill>
                          <a:latin typeface="Times New Roman"/>
                          <a:ea typeface="Times New Roman"/>
                          <a:cs typeface="Sakkal Majalla"/>
                        </a:rPr>
                        <a:t>المقياس 2.2: النفاذ إلى الوثائق البلدية</a:t>
                      </a:r>
                      <a:endParaRPr lang="en-US" sz="1600" u="sng" kern="1200" dirty="0">
                        <a:solidFill>
                          <a:schemeClr val="tx1"/>
                        </a:solidFill>
                        <a:latin typeface="Times New Roman"/>
                        <a:ea typeface="Times New Roman"/>
                        <a:cs typeface="Sakkal Majalla"/>
                      </a:endParaRPr>
                    </a:p>
                  </a:txBody>
                  <a:tcPr marL="40378" marR="403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lnSpc>
                          <a:spcPct val="150000"/>
                        </a:lnSpc>
                        <a:spcAft>
                          <a:spcPts val="0"/>
                        </a:spcAft>
                      </a:pPr>
                      <a:r>
                        <a:rPr lang="ar-TN" sz="1600" b="1" dirty="0">
                          <a:latin typeface="Times New Roman"/>
                          <a:ea typeface="Times New Roman"/>
                          <a:cs typeface="Sakkal Majalla"/>
                        </a:rPr>
                        <a:t>7</a:t>
                      </a:r>
                      <a:endParaRPr lang="en-US" sz="1600" b="1" dirty="0">
                        <a:latin typeface="Times New Roman"/>
                        <a:ea typeface="Times New Roman"/>
                        <a:cs typeface="Arial"/>
                      </a:endParaRPr>
                    </a:p>
                  </a:txBody>
                  <a:tcPr marL="40378" marR="40378"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algn="ctr" defTabSz="914400" rtl="1" eaLnBrk="1" latinLnBrk="0" hangingPunct="1">
                        <a:lnSpc>
                          <a:spcPct val="150000"/>
                        </a:lnSpc>
                        <a:spcAft>
                          <a:spcPts val="0"/>
                        </a:spcAft>
                      </a:pPr>
                      <a:r>
                        <a:rPr lang="ar-TN" sz="1600" u="sng" kern="1200" dirty="0">
                          <a:solidFill>
                            <a:schemeClr val="tx1"/>
                          </a:solidFill>
                          <a:latin typeface="Times New Roman"/>
                          <a:ea typeface="Times New Roman"/>
                          <a:cs typeface="Sakkal Majalla"/>
                        </a:rPr>
                        <a:t>3.2</a:t>
                      </a:r>
                      <a:endParaRPr lang="en-US" sz="1600" u="sng" kern="1200" dirty="0">
                        <a:solidFill>
                          <a:schemeClr val="tx1"/>
                        </a:solidFill>
                        <a:latin typeface="Times New Roman"/>
                        <a:ea typeface="Times New Roman"/>
                        <a:cs typeface="Sakkal Majalla"/>
                      </a:endParaRPr>
                    </a:p>
                  </a:txBody>
                  <a:tcPr marL="40378" marR="40378"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algn="r" defTabSz="914400" rtl="1" eaLnBrk="1" latinLnBrk="0" hangingPunct="1">
                        <a:lnSpc>
                          <a:spcPct val="150000"/>
                        </a:lnSpc>
                        <a:spcAft>
                          <a:spcPts val="0"/>
                        </a:spcAft>
                      </a:pPr>
                      <a:r>
                        <a:rPr lang="ar-TN" sz="1600" u="sng" kern="1200" dirty="0">
                          <a:solidFill>
                            <a:schemeClr val="tx1"/>
                          </a:solidFill>
                          <a:latin typeface="Times New Roman"/>
                          <a:ea typeface="Times New Roman"/>
                          <a:cs typeface="Sakkal Majalla"/>
                        </a:rPr>
                        <a:t>المقياس 2.3: اعتماد أدوات التصرف وتطبيقها في الموارد البشرية وخاصة منها وضع مخطط تقديري للمهن والكفاءات </a:t>
                      </a:r>
                      <a:endParaRPr lang="en-US" sz="1600" u="sng" kern="1200" dirty="0">
                        <a:solidFill>
                          <a:schemeClr val="tx1"/>
                        </a:solidFill>
                        <a:latin typeface="Times New Roman"/>
                        <a:ea typeface="Times New Roman"/>
                        <a:cs typeface="Sakkal Majalla"/>
                      </a:endParaRPr>
                    </a:p>
                  </a:txBody>
                  <a:tcPr marL="40378" marR="403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spcAft>
                          <a:spcPts val="0"/>
                        </a:spcAft>
                      </a:pPr>
                      <a:r>
                        <a:rPr lang="ar-TN" sz="1600" b="1" dirty="0">
                          <a:latin typeface="Times New Roman"/>
                          <a:ea typeface="Times New Roman"/>
                          <a:cs typeface="Sakkal Majalla"/>
                        </a:rPr>
                        <a:t>7</a:t>
                      </a:r>
                      <a:endParaRPr lang="en-US" sz="1600" b="1" dirty="0">
                        <a:latin typeface="Times New Roman"/>
                        <a:ea typeface="Times New Roman"/>
                        <a:cs typeface="Arial"/>
                      </a:endParaRPr>
                    </a:p>
                  </a:txBody>
                  <a:tcPr marL="40378" marR="40378"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924823">
                <a:tc>
                  <a:txBody>
                    <a:bodyPr/>
                    <a:lstStyle/>
                    <a:p>
                      <a:pPr algn="ctr" rtl="1">
                        <a:spcAft>
                          <a:spcPts val="0"/>
                        </a:spcAft>
                      </a:pPr>
                      <a:r>
                        <a:rPr lang="ar-TN" sz="1600" dirty="0">
                          <a:latin typeface="Times New Roman"/>
                          <a:ea typeface="Times New Roman"/>
                          <a:cs typeface="Sakkal Majalla"/>
                        </a:rPr>
                        <a:t>3.1</a:t>
                      </a:r>
                      <a:endParaRPr lang="en-US" sz="1600" dirty="0">
                        <a:latin typeface="Times New Roman"/>
                        <a:ea typeface="Times New Roman"/>
                        <a:cs typeface="Arial"/>
                      </a:endParaRPr>
                    </a:p>
                  </a:txBody>
                  <a:tcPr marL="40378" marR="40378"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1">
                        <a:lnSpc>
                          <a:spcPct val="150000"/>
                        </a:lnSpc>
                        <a:spcAft>
                          <a:spcPts val="0"/>
                        </a:spcAft>
                      </a:pPr>
                      <a:r>
                        <a:rPr lang="ar-TN" sz="1600" u="sng" dirty="0">
                          <a:latin typeface="Times New Roman"/>
                          <a:ea typeface="Times New Roman"/>
                          <a:cs typeface="Sakkal Majalla"/>
                        </a:rPr>
                        <a:t>المقياس 3.1</a:t>
                      </a:r>
                      <a:r>
                        <a:rPr lang="ar-TN" sz="1600" dirty="0">
                          <a:latin typeface="Times New Roman"/>
                          <a:ea typeface="Times New Roman"/>
                          <a:cs typeface="Sakkal Majalla"/>
                        </a:rPr>
                        <a:t>: تنفيذ المخطط الثلاثي التقديري للصيانة</a:t>
                      </a:r>
                      <a:endParaRPr lang="en-US" sz="1600" dirty="0">
                        <a:latin typeface="Times New Roman"/>
                        <a:ea typeface="Times New Roman"/>
                        <a:cs typeface="Arial"/>
                      </a:endParaRPr>
                    </a:p>
                  </a:txBody>
                  <a:tcPr marL="40378" marR="403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lnSpc>
                          <a:spcPct val="150000"/>
                        </a:lnSpc>
                        <a:spcAft>
                          <a:spcPts val="0"/>
                        </a:spcAft>
                      </a:pPr>
                      <a:r>
                        <a:rPr lang="ar-TN" sz="1600" b="1" dirty="0">
                          <a:latin typeface="Times New Roman"/>
                          <a:ea typeface="Times New Roman"/>
                          <a:cs typeface="Sakkal Majalla"/>
                        </a:rPr>
                        <a:t>7</a:t>
                      </a:r>
                      <a:endParaRPr lang="en-US" sz="1600" b="1" dirty="0">
                        <a:latin typeface="Times New Roman"/>
                        <a:ea typeface="Times New Roman"/>
                        <a:cs typeface="Arial"/>
                      </a:endParaRPr>
                    </a:p>
                  </a:txBody>
                  <a:tcPr marL="40378" marR="40378"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algn="ctr" defTabSz="914400" rtl="1" eaLnBrk="1" latinLnBrk="0" hangingPunct="1">
                        <a:lnSpc>
                          <a:spcPct val="150000"/>
                        </a:lnSpc>
                        <a:spcAft>
                          <a:spcPts val="0"/>
                        </a:spcAft>
                      </a:pPr>
                      <a:r>
                        <a:rPr lang="ar-TN" sz="1600" u="sng" kern="1200" dirty="0">
                          <a:solidFill>
                            <a:schemeClr val="tx1"/>
                          </a:solidFill>
                          <a:latin typeface="Times New Roman"/>
                          <a:ea typeface="Times New Roman"/>
                          <a:cs typeface="Sakkal Majalla"/>
                        </a:rPr>
                        <a:t>3.2</a:t>
                      </a:r>
                      <a:endParaRPr lang="en-US" sz="1600" u="sng" kern="1200" dirty="0">
                        <a:solidFill>
                          <a:schemeClr val="tx1"/>
                        </a:solidFill>
                        <a:latin typeface="Times New Roman"/>
                        <a:ea typeface="Times New Roman"/>
                        <a:cs typeface="Sakkal Majalla"/>
                      </a:endParaRPr>
                    </a:p>
                  </a:txBody>
                  <a:tcPr marL="40378" marR="40378"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algn="r" defTabSz="914400" rtl="1" eaLnBrk="1" latinLnBrk="0" hangingPunct="1">
                        <a:lnSpc>
                          <a:spcPct val="150000"/>
                        </a:lnSpc>
                        <a:spcAft>
                          <a:spcPts val="0"/>
                        </a:spcAft>
                      </a:pPr>
                      <a:r>
                        <a:rPr lang="ar-TN" sz="1600" u="sng" kern="1200" dirty="0">
                          <a:solidFill>
                            <a:schemeClr val="tx1"/>
                          </a:solidFill>
                          <a:latin typeface="Times New Roman"/>
                          <a:ea typeface="Times New Roman"/>
                          <a:cs typeface="Sakkal Majalla"/>
                        </a:rPr>
                        <a:t>المقياس 3.2: معالجة الشكاوى في أجل أقصاه 21 يوم</a:t>
                      </a:r>
                      <a:endParaRPr lang="en-US" sz="1600" u="sng" kern="1200" dirty="0">
                        <a:solidFill>
                          <a:schemeClr val="tx1"/>
                        </a:solidFill>
                        <a:latin typeface="Times New Roman"/>
                        <a:ea typeface="Times New Roman"/>
                        <a:cs typeface="Sakkal Majalla"/>
                      </a:endParaRPr>
                    </a:p>
                  </a:txBody>
                  <a:tcPr marL="40378" marR="403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lnSpc>
                          <a:spcPct val="150000"/>
                        </a:lnSpc>
                        <a:spcAft>
                          <a:spcPts val="0"/>
                        </a:spcAft>
                      </a:pPr>
                      <a:r>
                        <a:rPr lang="ar-TN" sz="1600" b="1" dirty="0">
                          <a:latin typeface="Times New Roman"/>
                          <a:ea typeface="Times New Roman"/>
                          <a:cs typeface="Sakkal Majalla"/>
                        </a:rPr>
                        <a:t>10</a:t>
                      </a:r>
                      <a:endParaRPr lang="en-US" sz="1600" b="1" dirty="0">
                        <a:latin typeface="Times New Roman"/>
                        <a:ea typeface="Times New Roman"/>
                        <a:cs typeface="Arial"/>
                      </a:endParaRPr>
                    </a:p>
                  </a:txBody>
                  <a:tcPr marL="40378" marR="40378"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algn="ctr" defTabSz="914400" rtl="1" eaLnBrk="1" latinLnBrk="0" hangingPunct="1">
                        <a:lnSpc>
                          <a:spcPct val="150000"/>
                        </a:lnSpc>
                        <a:spcAft>
                          <a:spcPts val="0"/>
                        </a:spcAft>
                      </a:pPr>
                      <a:r>
                        <a:rPr lang="ar-TN" sz="1600" u="sng" kern="1200" dirty="0">
                          <a:solidFill>
                            <a:schemeClr val="tx1"/>
                          </a:solidFill>
                          <a:latin typeface="Times New Roman"/>
                          <a:ea typeface="Times New Roman"/>
                          <a:cs typeface="Sakkal Majalla"/>
                        </a:rPr>
                        <a:t>3.3</a:t>
                      </a:r>
                      <a:endParaRPr lang="en-US" sz="1600" u="sng" kern="1200" dirty="0">
                        <a:solidFill>
                          <a:schemeClr val="tx1"/>
                        </a:solidFill>
                        <a:latin typeface="Times New Roman"/>
                        <a:ea typeface="Times New Roman"/>
                        <a:cs typeface="Sakkal Majalla"/>
                      </a:endParaRPr>
                    </a:p>
                  </a:txBody>
                  <a:tcPr marL="40378" marR="40378"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algn="r" defTabSz="914400" rtl="1" eaLnBrk="1" latinLnBrk="0" hangingPunct="1">
                        <a:lnSpc>
                          <a:spcPct val="150000"/>
                        </a:lnSpc>
                        <a:spcAft>
                          <a:spcPts val="0"/>
                        </a:spcAft>
                      </a:pPr>
                      <a:r>
                        <a:rPr lang="ar-TN" sz="1600" u="sng" kern="1200" dirty="0">
                          <a:solidFill>
                            <a:schemeClr val="tx1"/>
                          </a:solidFill>
                          <a:latin typeface="Times New Roman"/>
                          <a:ea typeface="Times New Roman"/>
                          <a:cs typeface="Sakkal Majalla"/>
                        </a:rPr>
                        <a:t>المقياس 3.3: تسوية وضعية الديون </a:t>
                      </a:r>
                      <a:r>
                        <a:rPr lang="ar-TN" sz="1600" u="sng" kern="1200" dirty="0" err="1">
                          <a:solidFill>
                            <a:schemeClr val="tx1"/>
                          </a:solidFill>
                          <a:latin typeface="Times New Roman"/>
                          <a:ea typeface="Times New Roman"/>
                          <a:cs typeface="Sakkal Majalla"/>
                        </a:rPr>
                        <a:t>المرسمة</a:t>
                      </a:r>
                      <a:r>
                        <a:rPr lang="ar-TN" sz="1600" u="sng" kern="1200" dirty="0">
                          <a:solidFill>
                            <a:schemeClr val="tx1"/>
                          </a:solidFill>
                          <a:latin typeface="Times New Roman"/>
                          <a:ea typeface="Times New Roman"/>
                          <a:cs typeface="Sakkal Majalla"/>
                        </a:rPr>
                        <a:t> بمخطط تطهير الديون</a:t>
                      </a:r>
                      <a:endParaRPr lang="en-US" sz="1600" u="sng" kern="1200" dirty="0">
                        <a:solidFill>
                          <a:schemeClr val="tx1"/>
                        </a:solidFill>
                        <a:latin typeface="Times New Roman"/>
                        <a:ea typeface="Times New Roman"/>
                        <a:cs typeface="Sakkal Majalla"/>
                      </a:endParaRPr>
                    </a:p>
                  </a:txBody>
                  <a:tcPr marL="40378" marR="403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spcAft>
                          <a:spcPts val="0"/>
                        </a:spcAft>
                      </a:pPr>
                      <a:r>
                        <a:rPr lang="ar-TN" sz="1600" b="1" dirty="0">
                          <a:latin typeface="Times New Roman"/>
                          <a:ea typeface="Times New Roman"/>
                          <a:cs typeface="Sakkal Majalla"/>
                        </a:rPr>
                        <a:t>8</a:t>
                      </a:r>
                      <a:endParaRPr lang="en-US" sz="1600" b="1" dirty="0">
                        <a:latin typeface="Times New Roman"/>
                        <a:ea typeface="Times New Roman"/>
                        <a:cs typeface="Arial"/>
                      </a:endParaRPr>
                    </a:p>
                  </a:txBody>
                  <a:tcPr marL="40378" marR="40378"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924823">
                <a:tc>
                  <a:txBody>
                    <a:bodyPr/>
                    <a:lstStyle/>
                    <a:p>
                      <a:pPr algn="ctr" rtl="1">
                        <a:spcAft>
                          <a:spcPts val="0"/>
                        </a:spcAft>
                      </a:pPr>
                      <a:r>
                        <a:rPr lang="ar-TN" sz="1600" dirty="0">
                          <a:latin typeface="Times New Roman"/>
                          <a:ea typeface="Times New Roman"/>
                          <a:cs typeface="Sakkal Majalla"/>
                        </a:rPr>
                        <a:t>4.1</a:t>
                      </a:r>
                      <a:endParaRPr lang="en-US" sz="1600" dirty="0">
                        <a:latin typeface="Times New Roman"/>
                        <a:ea typeface="Times New Roman"/>
                        <a:cs typeface="Arial"/>
                      </a:endParaRPr>
                    </a:p>
                  </a:txBody>
                  <a:tcPr marL="40378" marR="40378"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rtl="1">
                        <a:lnSpc>
                          <a:spcPct val="150000"/>
                        </a:lnSpc>
                        <a:spcAft>
                          <a:spcPts val="0"/>
                        </a:spcAft>
                      </a:pPr>
                      <a:r>
                        <a:rPr lang="ar-TN" sz="1600" u="sng" dirty="0">
                          <a:latin typeface="Times New Roman"/>
                          <a:ea typeface="Times New Roman"/>
                          <a:cs typeface="Sakkal Majalla"/>
                        </a:rPr>
                        <a:t>المقياس 4.1</a:t>
                      </a:r>
                      <a:r>
                        <a:rPr lang="ar-TN" sz="1600" dirty="0">
                          <a:latin typeface="Times New Roman"/>
                          <a:ea typeface="Times New Roman"/>
                          <a:cs typeface="Sakkal Majalla"/>
                        </a:rPr>
                        <a:t>: مجهود البلدية في مجال النظافة</a:t>
                      </a:r>
                      <a:endParaRPr lang="en-US" sz="1600" dirty="0">
                        <a:latin typeface="Times New Roman"/>
                        <a:ea typeface="Times New Roman"/>
                        <a:cs typeface="Arial"/>
                      </a:endParaRPr>
                    </a:p>
                  </a:txBody>
                  <a:tcPr marL="40378" marR="403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lnSpc>
                          <a:spcPct val="150000"/>
                        </a:lnSpc>
                        <a:spcAft>
                          <a:spcPts val="0"/>
                        </a:spcAft>
                      </a:pPr>
                      <a:r>
                        <a:rPr lang="ar-TN" sz="1600" b="1" dirty="0">
                          <a:latin typeface="Times New Roman"/>
                          <a:ea typeface="Times New Roman"/>
                          <a:cs typeface="Sakkal Majalla"/>
                        </a:rPr>
                        <a:t>9</a:t>
                      </a:r>
                      <a:endParaRPr lang="en-US" sz="1600" b="1" dirty="0">
                        <a:latin typeface="Times New Roman"/>
                        <a:ea typeface="Times New Roman"/>
                        <a:cs typeface="Arial"/>
                      </a:endParaRPr>
                    </a:p>
                  </a:txBody>
                  <a:tcPr marL="40378" marR="40378"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algn="ctr" defTabSz="914400" rtl="1" eaLnBrk="1" latinLnBrk="0" hangingPunct="1">
                        <a:lnSpc>
                          <a:spcPct val="150000"/>
                        </a:lnSpc>
                        <a:spcAft>
                          <a:spcPts val="0"/>
                        </a:spcAft>
                      </a:pPr>
                      <a:r>
                        <a:rPr lang="ar-TN" sz="1600" u="sng" kern="1200" dirty="0">
                          <a:solidFill>
                            <a:schemeClr val="tx1"/>
                          </a:solidFill>
                          <a:latin typeface="Times New Roman"/>
                          <a:ea typeface="Times New Roman"/>
                          <a:cs typeface="Sakkal Majalla"/>
                        </a:rPr>
                        <a:t>4.2</a:t>
                      </a:r>
                      <a:endParaRPr lang="en-US" sz="1600" u="sng" kern="1200" dirty="0">
                        <a:solidFill>
                          <a:schemeClr val="tx1"/>
                        </a:solidFill>
                        <a:latin typeface="Times New Roman"/>
                        <a:ea typeface="Times New Roman"/>
                        <a:cs typeface="Sakkal Majalla"/>
                      </a:endParaRPr>
                    </a:p>
                  </a:txBody>
                  <a:tcPr marL="40378" marR="40378"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algn="r" defTabSz="914400" rtl="1" eaLnBrk="1" latinLnBrk="0" hangingPunct="1">
                        <a:lnSpc>
                          <a:spcPct val="150000"/>
                        </a:lnSpc>
                        <a:spcAft>
                          <a:spcPts val="0"/>
                        </a:spcAft>
                      </a:pPr>
                      <a:r>
                        <a:rPr lang="ar-TN" sz="1600" u="sng" kern="1200" dirty="0">
                          <a:solidFill>
                            <a:schemeClr val="tx1"/>
                          </a:solidFill>
                          <a:latin typeface="Times New Roman"/>
                          <a:ea typeface="Times New Roman"/>
                          <a:cs typeface="Sakkal Majalla"/>
                        </a:rPr>
                        <a:t>المقياس 4.2: احترام تطبيق </a:t>
                      </a:r>
                      <a:r>
                        <a:rPr lang="ar-TN" sz="1600" u="sng" kern="1200" dirty="0" smtClean="0">
                          <a:solidFill>
                            <a:schemeClr val="tx1"/>
                          </a:solidFill>
                          <a:latin typeface="Times New Roman"/>
                          <a:ea typeface="Times New Roman"/>
                          <a:cs typeface="Sakkal Majalla"/>
                        </a:rPr>
                        <a:t>الإجراءات </a:t>
                      </a:r>
                      <a:r>
                        <a:rPr lang="ar-TN" sz="1600" u="sng" kern="1200" dirty="0">
                          <a:solidFill>
                            <a:schemeClr val="tx1"/>
                          </a:solidFill>
                          <a:latin typeface="Times New Roman"/>
                          <a:ea typeface="Times New Roman"/>
                          <a:cs typeface="Sakkal Majalla"/>
                        </a:rPr>
                        <a:t>البيئية </a:t>
                      </a:r>
                      <a:r>
                        <a:rPr lang="ar-TN" sz="1600" u="sng" kern="1200" dirty="0" smtClean="0">
                          <a:solidFill>
                            <a:schemeClr val="tx1"/>
                          </a:solidFill>
                          <a:latin typeface="Times New Roman"/>
                          <a:ea typeface="Times New Roman"/>
                          <a:cs typeface="Sakkal Majalla"/>
                        </a:rPr>
                        <a:t>والاجتماعية</a:t>
                      </a:r>
                      <a:endParaRPr lang="en-US" sz="1600" u="sng" kern="1200" dirty="0">
                        <a:solidFill>
                          <a:schemeClr val="tx1"/>
                        </a:solidFill>
                        <a:latin typeface="Times New Roman"/>
                        <a:ea typeface="Times New Roman"/>
                        <a:cs typeface="Sakkal Majalla"/>
                      </a:endParaRPr>
                    </a:p>
                  </a:txBody>
                  <a:tcPr marL="40378" marR="403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lnSpc>
                          <a:spcPct val="150000"/>
                        </a:lnSpc>
                        <a:spcAft>
                          <a:spcPts val="0"/>
                        </a:spcAft>
                      </a:pPr>
                      <a:r>
                        <a:rPr lang="ar-TN" sz="1600" b="1" dirty="0">
                          <a:latin typeface="Times New Roman"/>
                          <a:ea typeface="Times New Roman"/>
                          <a:cs typeface="Sakkal Majalla"/>
                        </a:rPr>
                        <a:t>9</a:t>
                      </a:r>
                      <a:endParaRPr lang="en-US" sz="1600" b="1" dirty="0">
                        <a:latin typeface="Times New Roman"/>
                        <a:ea typeface="Times New Roman"/>
                        <a:cs typeface="Arial"/>
                      </a:endParaRPr>
                    </a:p>
                  </a:txBody>
                  <a:tcPr marL="40378" marR="40378"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algn="ctr" defTabSz="914400" rtl="1" eaLnBrk="1" latinLnBrk="0" hangingPunct="1">
                        <a:lnSpc>
                          <a:spcPct val="150000"/>
                        </a:lnSpc>
                        <a:spcAft>
                          <a:spcPts val="0"/>
                        </a:spcAft>
                      </a:pPr>
                      <a:r>
                        <a:rPr lang="fr-FR" sz="1600" u="sng" kern="1200" dirty="0">
                          <a:solidFill>
                            <a:schemeClr val="tx1"/>
                          </a:solidFill>
                          <a:latin typeface="Times New Roman"/>
                          <a:ea typeface="Times New Roman"/>
                          <a:cs typeface="Sakkal Majalla"/>
                        </a:rPr>
                        <a:t>4.3</a:t>
                      </a:r>
                      <a:endParaRPr lang="en-US" sz="1600" u="sng" kern="1200" dirty="0">
                        <a:solidFill>
                          <a:schemeClr val="tx1"/>
                        </a:solidFill>
                        <a:latin typeface="Times New Roman"/>
                        <a:ea typeface="Times New Roman"/>
                        <a:cs typeface="Sakkal Majalla"/>
                      </a:endParaRPr>
                    </a:p>
                  </a:txBody>
                  <a:tcPr marL="40378" marR="40378"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algn="r" defTabSz="914400" rtl="1" eaLnBrk="1" latinLnBrk="0" hangingPunct="1">
                        <a:lnSpc>
                          <a:spcPct val="150000"/>
                        </a:lnSpc>
                        <a:spcAft>
                          <a:spcPts val="0"/>
                        </a:spcAft>
                      </a:pPr>
                      <a:r>
                        <a:rPr lang="ar-TN" sz="1600" u="sng" kern="1200" dirty="0">
                          <a:solidFill>
                            <a:schemeClr val="tx1"/>
                          </a:solidFill>
                          <a:latin typeface="Times New Roman"/>
                          <a:ea typeface="Times New Roman"/>
                          <a:cs typeface="Sakkal Majalla"/>
                        </a:rPr>
                        <a:t>المقياس 4.3: تطور الموارد الذاتية المستخلصة</a:t>
                      </a:r>
                      <a:endParaRPr lang="en-US" sz="1600" u="sng" kern="1200" dirty="0">
                        <a:solidFill>
                          <a:schemeClr val="tx1"/>
                        </a:solidFill>
                        <a:latin typeface="Times New Roman"/>
                        <a:ea typeface="Times New Roman"/>
                        <a:cs typeface="Sakkal Majalla"/>
                      </a:endParaRPr>
                    </a:p>
                  </a:txBody>
                  <a:tcPr marL="40378" marR="403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spcAft>
                          <a:spcPts val="0"/>
                        </a:spcAft>
                      </a:pPr>
                      <a:r>
                        <a:rPr lang="ar-TN" sz="1600" b="1" dirty="0">
                          <a:latin typeface="Times New Roman"/>
                          <a:ea typeface="Times New Roman"/>
                          <a:cs typeface="Sakkal Majalla"/>
                        </a:rPr>
                        <a:t>10</a:t>
                      </a:r>
                      <a:endParaRPr lang="en-US" sz="1600" b="1" dirty="0">
                        <a:latin typeface="Times New Roman"/>
                        <a:ea typeface="Times New Roman"/>
                        <a:cs typeface="Arial"/>
                      </a:endParaRPr>
                    </a:p>
                  </a:txBody>
                  <a:tcPr marL="40378" marR="40378"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359654">
                <a:tc gridSpan="2">
                  <a:txBody>
                    <a:bodyPr/>
                    <a:lstStyle/>
                    <a:p>
                      <a:pPr algn="ctr" rtl="1">
                        <a:spcAft>
                          <a:spcPts val="0"/>
                        </a:spcAft>
                      </a:pPr>
                      <a:r>
                        <a:rPr lang="ar-TN" sz="1600" b="1" dirty="0">
                          <a:latin typeface="Times New Roman"/>
                          <a:ea typeface="Times New Roman"/>
                          <a:cs typeface="Sakkal Majalla"/>
                        </a:rPr>
                        <a:t>العدد الأقصى</a:t>
                      </a:r>
                      <a:endParaRPr lang="en-US" sz="1600" b="1" dirty="0">
                        <a:latin typeface="Times New Roman"/>
                        <a:ea typeface="Times New Roman"/>
                        <a:cs typeface="Arial"/>
                      </a:endParaRPr>
                    </a:p>
                  </a:txBody>
                  <a:tcPr marL="40378" marR="40378"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CCECFF"/>
                    </a:solidFill>
                  </a:tcPr>
                </a:tc>
                <a:tc hMerge="1">
                  <a:txBody>
                    <a:bodyPr/>
                    <a:lstStyle/>
                    <a:p>
                      <a:pPr rtl="1"/>
                      <a:endParaRPr lang="ar-TN"/>
                    </a:p>
                  </a:txBody>
                  <a:tcPr/>
                </a:tc>
                <a:tc>
                  <a:txBody>
                    <a:bodyPr/>
                    <a:lstStyle/>
                    <a:p>
                      <a:pPr algn="ctr" rtl="1">
                        <a:spcAft>
                          <a:spcPts val="0"/>
                        </a:spcAft>
                      </a:pPr>
                      <a:r>
                        <a:rPr lang="ar-TN" sz="1800" b="1">
                          <a:latin typeface="Times New Roman"/>
                          <a:ea typeface="Times New Roman"/>
                          <a:cs typeface="Sakkal Majalla"/>
                        </a:rPr>
                        <a:t>34</a:t>
                      </a:r>
                      <a:endParaRPr lang="en-US" sz="1600" b="1">
                        <a:latin typeface="Times New Roman"/>
                        <a:ea typeface="Times New Roman"/>
                        <a:cs typeface="Arial"/>
                      </a:endParaRPr>
                    </a:p>
                  </a:txBody>
                  <a:tcPr marL="40378" marR="40378"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CCECFF"/>
                    </a:solidFill>
                  </a:tcPr>
                </a:tc>
                <a:tc gridSpan="2">
                  <a:txBody>
                    <a:bodyPr/>
                    <a:lstStyle/>
                    <a:p>
                      <a:pPr algn="ctr" rtl="1">
                        <a:spcAft>
                          <a:spcPts val="0"/>
                        </a:spcAft>
                      </a:pPr>
                      <a:r>
                        <a:rPr lang="ar-TN" sz="1600" b="1" dirty="0">
                          <a:latin typeface="Times New Roman"/>
                          <a:ea typeface="Times New Roman"/>
                          <a:cs typeface="Sakkal Majalla"/>
                        </a:rPr>
                        <a:t>العدد الأقصى</a:t>
                      </a:r>
                      <a:endParaRPr lang="en-US" sz="1600" b="1" dirty="0">
                        <a:latin typeface="Times New Roman"/>
                        <a:ea typeface="Times New Roman"/>
                        <a:cs typeface="Arial"/>
                      </a:endParaRPr>
                    </a:p>
                  </a:txBody>
                  <a:tcPr marL="40378" marR="40378"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CCECFF"/>
                    </a:solidFill>
                  </a:tcPr>
                </a:tc>
                <a:tc hMerge="1">
                  <a:txBody>
                    <a:bodyPr/>
                    <a:lstStyle/>
                    <a:p>
                      <a:pPr rtl="1"/>
                      <a:endParaRPr lang="ar-TN"/>
                    </a:p>
                  </a:txBody>
                  <a:tcPr/>
                </a:tc>
                <a:tc>
                  <a:txBody>
                    <a:bodyPr/>
                    <a:lstStyle/>
                    <a:p>
                      <a:pPr algn="ctr" rtl="1">
                        <a:spcAft>
                          <a:spcPts val="0"/>
                        </a:spcAft>
                      </a:pPr>
                      <a:r>
                        <a:rPr lang="ar-TN" sz="1800" b="1" dirty="0">
                          <a:latin typeface="Times New Roman"/>
                          <a:ea typeface="Times New Roman"/>
                          <a:cs typeface="Sakkal Majalla"/>
                        </a:rPr>
                        <a:t>34</a:t>
                      </a:r>
                      <a:endParaRPr lang="en-US" sz="1600" b="1" dirty="0">
                        <a:latin typeface="Times New Roman"/>
                        <a:ea typeface="Times New Roman"/>
                        <a:cs typeface="Arial"/>
                      </a:endParaRPr>
                    </a:p>
                  </a:txBody>
                  <a:tcPr marL="40378" marR="40378"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CCECFF"/>
                    </a:solidFill>
                  </a:tcPr>
                </a:tc>
                <a:tc gridSpan="2">
                  <a:txBody>
                    <a:bodyPr/>
                    <a:lstStyle/>
                    <a:p>
                      <a:pPr algn="r" rtl="1">
                        <a:spcAft>
                          <a:spcPts val="0"/>
                        </a:spcAft>
                      </a:pPr>
                      <a:r>
                        <a:rPr lang="ar-TN" sz="1600" b="1" dirty="0">
                          <a:latin typeface="Times New Roman"/>
                          <a:ea typeface="Times New Roman"/>
                          <a:cs typeface="Sakkal Majalla"/>
                        </a:rPr>
                        <a:t>                                   العدد الأقصى </a:t>
                      </a:r>
                      <a:endParaRPr lang="en-US" sz="1600" b="1" dirty="0">
                        <a:latin typeface="Times New Roman"/>
                        <a:ea typeface="Times New Roman"/>
                        <a:cs typeface="Arial"/>
                      </a:endParaRPr>
                    </a:p>
                  </a:txBody>
                  <a:tcPr marL="40378" marR="40378"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CCECFF"/>
                    </a:solidFill>
                  </a:tcPr>
                </a:tc>
                <a:tc hMerge="1">
                  <a:txBody>
                    <a:bodyPr/>
                    <a:lstStyle/>
                    <a:p>
                      <a:pPr rtl="1"/>
                      <a:endParaRPr lang="ar-TN"/>
                    </a:p>
                  </a:txBody>
                  <a:tcPr/>
                </a:tc>
                <a:tc>
                  <a:txBody>
                    <a:bodyPr/>
                    <a:lstStyle/>
                    <a:p>
                      <a:pPr algn="ctr" rtl="1">
                        <a:spcAft>
                          <a:spcPts val="0"/>
                        </a:spcAft>
                      </a:pPr>
                      <a:r>
                        <a:rPr lang="ar-TN" sz="1800" b="1" dirty="0">
                          <a:latin typeface="Times New Roman"/>
                          <a:ea typeface="Times New Roman"/>
                          <a:cs typeface="Sakkal Majalla"/>
                        </a:rPr>
                        <a:t>32</a:t>
                      </a:r>
                      <a:endParaRPr lang="en-US" sz="1600" b="1" dirty="0">
                        <a:latin typeface="Times New Roman"/>
                        <a:ea typeface="Times New Roman"/>
                        <a:cs typeface="Arial"/>
                      </a:endParaRPr>
                    </a:p>
                  </a:txBody>
                  <a:tcPr marL="40378" marR="40378"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CCECFF"/>
                    </a:solidFill>
                  </a:tcPr>
                </a:tc>
              </a:tr>
            </a:tbl>
          </a:graphicData>
        </a:graphic>
      </p:graphicFrame>
    </p:spTree>
  </p:cSld>
  <p:clrMapOvr>
    <a:masterClrMapping/>
  </p:clrMapOvr>
  <p:transition>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6"/>
          <p:cNvSpPr>
            <a:spLocks noChangeArrowheads="1"/>
          </p:cNvSpPr>
          <p:nvPr/>
        </p:nvSpPr>
        <p:spPr bwMode="auto">
          <a:xfrm>
            <a:off x="428654" y="571480"/>
            <a:ext cx="8358188" cy="1015663"/>
          </a:xfrm>
          <a:prstGeom prst="rect">
            <a:avLst/>
          </a:prstGeom>
          <a:noFill/>
          <a:ln w="9525" algn="ctr">
            <a:noFill/>
            <a:miter lim="800000"/>
            <a:headEnd/>
            <a:tailEnd/>
          </a:ln>
          <a:effectLst/>
        </p:spPr>
        <p:txBody>
          <a:bodyPr lIns="0" tIns="0" rIns="0" bIns="0">
            <a:spAutoFit/>
          </a:bodyPr>
          <a:lstStyle/>
          <a:p>
            <a:pPr algn="ctr" rtl="1" fontAlgn="auto">
              <a:spcBef>
                <a:spcPct val="20000"/>
              </a:spcBef>
              <a:spcAft>
                <a:spcPts val="0"/>
              </a:spcAft>
              <a:buClr>
                <a:schemeClr val="accent1"/>
              </a:buClr>
              <a:defRPr/>
            </a:pPr>
            <a:r>
              <a:rPr lang="ar-TN" altLang="fr-FR" sz="6600" b="1" dirty="0" smtClean="0">
                <a:solidFill>
                  <a:srgbClr val="1A842C"/>
                </a:solidFill>
                <a:effectLst>
                  <a:outerShdw blurRad="38100" dist="38100" dir="2700000" algn="tl">
                    <a:srgbClr val="C0C0C0"/>
                  </a:outerShdw>
                </a:effectLst>
              </a:rPr>
              <a:t>ملاحظة</a:t>
            </a:r>
            <a:endParaRPr lang="fr-FR" altLang="fr-FR" sz="6600" b="1" dirty="0" smtClean="0">
              <a:solidFill>
                <a:srgbClr val="1A842C"/>
              </a:solidFill>
              <a:effectLst>
                <a:outerShdw blurRad="38100" dist="38100" dir="2700000" algn="tl">
                  <a:srgbClr val="C0C0C0"/>
                </a:outerShdw>
              </a:effectLst>
            </a:endParaRPr>
          </a:p>
        </p:txBody>
      </p:sp>
      <p:sp>
        <p:nvSpPr>
          <p:cNvPr id="20" name="Rectangle 19"/>
          <p:cNvSpPr/>
          <p:nvPr/>
        </p:nvSpPr>
        <p:spPr>
          <a:xfrm>
            <a:off x="714348" y="1539563"/>
            <a:ext cx="7664335" cy="3477875"/>
          </a:xfrm>
          <a:prstGeom prst="rect">
            <a:avLst/>
          </a:prstGeom>
        </p:spPr>
        <p:txBody>
          <a:bodyPr wrap="square">
            <a:spAutoFit/>
          </a:bodyPr>
          <a:lstStyle/>
          <a:p>
            <a:pPr marL="457200" indent="-457200" algn="just" rtl="1"/>
            <a:r>
              <a:rPr lang="ar-TN" sz="4400" dirty="0" smtClean="0"/>
              <a:t>      يهدف نظام تقييم الأداء إلي تحفيز كل الجماعات المحلية </a:t>
            </a:r>
            <a:r>
              <a:rPr lang="ar-TN" sz="4400" b="1" dirty="0" smtClean="0">
                <a:solidFill>
                  <a:srgbClr val="0066FF"/>
                </a:solidFill>
              </a:rPr>
              <a:t>لبلـــوغ مستوى معين من الكفاءة</a:t>
            </a:r>
            <a:r>
              <a:rPr lang="ar-TN" sz="4400" dirty="0" smtClean="0"/>
              <a:t>، يجعلها قادرة على تصريف شؤونها الذاتية وفق مبادئ </a:t>
            </a:r>
            <a:r>
              <a:rPr lang="ar-TN" sz="4400" b="1" dirty="0" smtClean="0">
                <a:solidFill>
                  <a:srgbClr val="0066FF"/>
                </a:solidFill>
              </a:rPr>
              <a:t>التدبير الحر والشفافية والمساءلة </a:t>
            </a:r>
            <a:r>
              <a:rPr lang="ar-TN" sz="4400" b="1" dirty="0" err="1" smtClean="0">
                <a:solidFill>
                  <a:srgbClr val="0066FF"/>
                </a:solidFill>
              </a:rPr>
              <a:t>والحوكمة</a:t>
            </a:r>
            <a:r>
              <a:rPr lang="ar-TN" sz="3600" dirty="0" smtClean="0"/>
              <a:t>.</a:t>
            </a:r>
            <a:endParaRPr lang="fr-FR" sz="4400" dirty="0"/>
          </a:p>
        </p:txBody>
      </p:sp>
      <p:sp>
        <p:nvSpPr>
          <p:cNvPr id="7" name="Espace réservé du numéro de diapositive 6"/>
          <p:cNvSpPr>
            <a:spLocks noGrp="1"/>
          </p:cNvSpPr>
          <p:nvPr>
            <p:ph type="sldNum" sz="quarter" idx="4294967295"/>
          </p:nvPr>
        </p:nvSpPr>
        <p:spPr>
          <a:xfrm>
            <a:off x="7596336" y="6237312"/>
            <a:ext cx="762000" cy="365125"/>
          </a:xfrm>
          <a:prstGeom prst="rect">
            <a:avLst/>
          </a:prstGeom>
        </p:spPr>
        <p:txBody>
          <a:bodyPr/>
          <a:lstStyle/>
          <a:p>
            <a:fld id="{2754ED01-E2A0-4C1E-8E21-014B99041579}" type="slidenum">
              <a:rPr lang="en-US" smtClean="0"/>
              <a:pPr/>
              <a:t>54</a:t>
            </a:fld>
            <a:endParaRPr lang="en-US" dirty="0"/>
          </a:p>
        </p:txBody>
      </p:sp>
    </p:spTree>
  </p:cSld>
  <p:clrMapOvr>
    <a:masterClrMapping/>
  </p:clrMapOvr>
  <p:transition>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a:spLocks noGrp="1"/>
          </p:cNvSpPr>
          <p:nvPr>
            <p:ph type="sldNum" sz="quarter" idx="4294967295"/>
          </p:nvPr>
        </p:nvSpPr>
        <p:spPr>
          <a:xfrm>
            <a:off x="7524328" y="6165304"/>
            <a:ext cx="762000" cy="365125"/>
          </a:xfrm>
          <a:prstGeom prst="rect">
            <a:avLst/>
          </a:prstGeom>
        </p:spPr>
        <p:txBody>
          <a:bodyPr/>
          <a:lstStyle/>
          <a:p>
            <a:fld id="{2754ED01-E2A0-4C1E-8E21-014B99041579}" type="slidenum">
              <a:rPr lang="en-US" smtClean="0"/>
              <a:pPr/>
              <a:t>55</a:t>
            </a:fld>
            <a:endParaRPr lang="en-US" dirty="0"/>
          </a:p>
        </p:txBody>
      </p:sp>
      <p:sp>
        <p:nvSpPr>
          <p:cNvPr id="9" name="ZoneTexte 8"/>
          <p:cNvSpPr txBox="1"/>
          <p:nvPr/>
        </p:nvSpPr>
        <p:spPr>
          <a:xfrm>
            <a:off x="1214414" y="71414"/>
            <a:ext cx="6048672" cy="615553"/>
          </a:xfrm>
          <a:prstGeom prst="rect">
            <a:avLst/>
          </a:prstGeom>
          <a:noFill/>
        </p:spPr>
        <p:txBody>
          <a:bodyPr wrap="square" rtlCol="0">
            <a:spAutoFit/>
          </a:bodyPr>
          <a:lstStyle/>
          <a:p>
            <a:pPr algn="ctr" rtl="1"/>
            <a:r>
              <a:rPr lang="ar-TN" altLang="fr-FR" sz="3400" b="1" dirty="0" smtClean="0">
                <a:solidFill>
                  <a:srgbClr val="1A842C"/>
                </a:solidFill>
                <a:effectLst>
                  <a:outerShdw blurRad="38100" dist="38100" dir="2700000" algn="tl">
                    <a:srgbClr val="C0C0C0"/>
                  </a:outerShdw>
                </a:effectLst>
              </a:rPr>
              <a:t>تقديم المقاييس الجديدة لتقييم الأداء</a:t>
            </a:r>
            <a:endParaRPr lang="fr-FR" altLang="fr-FR" sz="3400" b="1" dirty="0">
              <a:solidFill>
                <a:srgbClr val="1A842C"/>
              </a:solidFill>
              <a:effectLst>
                <a:outerShdw blurRad="38100" dist="38100" dir="2700000" algn="tl">
                  <a:srgbClr val="C0C0C0"/>
                </a:outerShdw>
              </a:effectLst>
            </a:endParaRPr>
          </a:p>
        </p:txBody>
      </p:sp>
      <p:graphicFrame>
        <p:nvGraphicFramePr>
          <p:cNvPr id="5" name="Tableau 4"/>
          <p:cNvGraphicFramePr>
            <a:graphicFrameLocks noGrp="1"/>
          </p:cNvGraphicFramePr>
          <p:nvPr/>
        </p:nvGraphicFramePr>
        <p:xfrm>
          <a:off x="785786" y="1285860"/>
          <a:ext cx="7715304" cy="4517204"/>
        </p:xfrm>
        <a:graphic>
          <a:graphicData uri="http://schemas.openxmlformats.org/drawingml/2006/table">
            <a:tbl>
              <a:tblPr rtl="1"/>
              <a:tblGrid>
                <a:gridCol w="2382068"/>
                <a:gridCol w="5333236"/>
              </a:tblGrid>
              <a:tr h="288191">
                <a:tc gridSpan="2">
                  <a:txBody>
                    <a:bodyPr/>
                    <a:lstStyle/>
                    <a:p>
                      <a:pPr algn="r" rtl="1">
                        <a:spcAft>
                          <a:spcPts val="0"/>
                        </a:spcAft>
                      </a:pPr>
                      <a:r>
                        <a:rPr lang="ar-SA" sz="2000" b="1" dirty="0">
                          <a:solidFill>
                            <a:srgbClr val="C00000"/>
                          </a:solidFill>
                          <a:latin typeface="Times New Roman"/>
                          <a:ea typeface="Times New Roman"/>
                          <a:cs typeface="Arial"/>
                        </a:rPr>
                        <a:t>المقياس 1.1 : الإنجاز المالي لبرنامج </a:t>
                      </a:r>
                      <a:r>
                        <a:rPr lang="ar-SA" sz="2000" b="1" dirty="0" smtClean="0">
                          <a:solidFill>
                            <a:srgbClr val="C00000"/>
                          </a:solidFill>
                          <a:latin typeface="Times New Roman"/>
                          <a:ea typeface="Times New Roman"/>
                          <a:cs typeface="Arial"/>
                        </a:rPr>
                        <a:t>الاستثمار </a:t>
                      </a:r>
                      <a:r>
                        <a:rPr lang="ar-SA" sz="2000" b="1" dirty="0">
                          <a:solidFill>
                            <a:srgbClr val="C00000"/>
                          </a:solidFill>
                          <a:latin typeface="Times New Roman"/>
                          <a:ea typeface="Times New Roman"/>
                          <a:cs typeface="Arial"/>
                        </a:rPr>
                        <a:t>البلدي</a:t>
                      </a:r>
                      <a:endParaRPr lang="en-US" sz="2000" dirty="0">
                        <a:solidFill>
                          <a:srgbClr val="C00000"/>
                        </a:solidFill>
                        <a:latin typeface="Times New Roman"/>
                        <a:ea typeface="Times New Roman"/>
                        <a:cs typeface="Arial"/>
                      </a:endParaRPr>
                    </a:p>
                  </a:txBody>
                  <a:tcPr marL="68260" marR="68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pPr rtl="1"/>
                      <a:endParaRPr lang="ar-TN"/>
                    </a:p>
                  </a:txBody>
                  <a:tcPr/>
                </a:tc>
              </a:tr>
              <a:tr h="1677061">
                <a:tc>
                  <a:txBody>
                    <a:bodyPr/>
                    <a:lstStyle/>
                    <a:p>
                      <a:pPr algn="just" rtl="1">
                        <a:spcAft>
                          <a:spcPts val="0"/>
                        </a:spcAft>
                      </a:pPr>
                      <a:r>
                        <a:rPr lang="ar-SA" sz="1600">
                          <a:latin typeface="Times New Roman"/>
                          <a:ea typeface="Times New Roman"/>
                          <a:cs typeface="Arial"/>
                        </a:rPr>
                        <a:t>ال</a:t>
                      </a:r>
                      <a:r>
                        <a:rPr lang="ar-TN" sz="1600">
                          <a:latin typeface="Times New Roman"/>
                          <a:ea typeface="Times New Roman"/>
                          <a:cs typeface="Arial"/>
                        </a:rPr>
                        <a:t>أ</a:t>
                      </a:r>
                      <a:r>
                        <a:rPr lang="ar-SA" sz="1600">
                          <a:latin typeface="Times New Roman"/>
                          <a:ea typeface="Times New Roman"/>
                          <a:cs typeface="Arial"/>
                        </a:rPr>
                        <a:t>سئلة التي يتعين الإجابة عليها </a:t>
                      </a:r>
                      <a:endParaRPr lang="en-US" sz="1600">
                        <a:latin typeface="Times New Roman"/>
                        <a:ea typeface="Times New Roman"/>
                        <a:cs typeface="Arial"/>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ar-SA" sz="1600" dirty="0">
                          <a:latin typeface="Arial"/>
                          <a:ea typeface="Times New Roman"/>
                          <a:cs typeface="Arial"/>
                        </a:rPr>
                        <a:t>- هل قامت البلدية بإعداد برنامج سنوي </a:t>
                      </a:r>
                      <a:r>
                        <a:rPr lang="ar-SA" sz="1600" dirty="0" smtClean="0">
                          <a:latin typeface="Arial"/>
                          <a:ea typeface="Times New Roman"/>
                          <a:cs typeface="Arial"/>
                        </a:rPr>
                        <a:t>للاستثمار</a:t>
                      </a:r>
                      <a:r>
                        <a:rPr lang="ar-TN" sz="1600" dirty="0" smtClean="0">
                          <a:latin typeface="Arial"/>
                          <a:ea typeface="Times New Roman"/>
                          <a:cs typeface="Arial"/>
                        </a:rPr>
                        <a:t>؟</a:t>
                      </a:r>
                      <a:endParaRPr lang="en-US" sz="1600" dirty="0">
                        <a:latin typeface="Times New Roman"/>
                        <a:ea typeface="Times New Roman"/>
                        <a:cs typeface="Arial"/>
                      </a:endParaRPr>
                    </a:p>
                    <a:p>
                      <a:pPr algn="just" rtl="1">
                        <a:lnSpc>
                          <a:spcPct val="150000"/>
                        </a:lnSpc>
                        <a:spcAft>
                          <a:spcPts val="0"/>
                        </a:spcAft>
                      </a:pPr>
                      <a:r>
                        <a:rPr lang="ar-SA" sz="1600" dirty="0">
                          <a:latin typeface="Arial"/>
                          <a:ea typeface="Times New Roman"/>
                          <a:cs typeface="Arial"/>
                        </a:rPr>
                        <a:t>- هل </a:t>
                      </a:r>
                      <a:r>
                        <a:rPr lang="ar-TN" sz="1600" dirty="0">
                          <a:latin typeface="Arial"/>
                          <a:ea typeface="Times New Roman"/>
                          <a:cs typeface="Arial"/>
                        </a:rPr>
                        <a:t>تولت</a:t>
                      </a:r>
                      <a:r>
                        <a:rPr lang="ar-SA" sz="1600" dirty="0">
                          <a:latin typeface="Arial"/>
                          <a:ea typeface="Times New Roman"/>
                          <a:cs typeface="Arial"/>
                        </a:rPr>
                        <a:t> البلدية إحالة تقريري تقدم تنفيذ البرنامج السنوي </a:t>
                      </a:r>
                      <a:r>
                        <a:rPr lang="ar-SA" sz="1600" dirty="0" smtClean="0">
                          <a:latin typeface="Arial"/>
                          <a:ea typeface="Times New Roman"/>
                          <a:cs typeface="Arial"/>
                        </a:rPr>
                        <a:t>للاستثمار </a:t>
                      </a:r>
                      <a:r>
                        <a:rPr lang="ar-SA" sz="1600" dirty="0">
                          <a:latin typeface="Arial"/>
                          <a:ea typeface="Times New Roman"/>
                          <a:cs typeface="Arial"/>
                        </a:rPr>
                        <a:t>إلى صندوق القروض ومساعدة الجماعات المحلية في الآجال </a:t>
                      </a:r>
                      <a:r>
                        <a:rPr lang="ar-TN" sz="1600" dirty="0">
                          <a:latin typeface="Arial"/>
                          <a:ea typeface="Times New Roman"/>
                          <a:cs typeface="Arial"/>
                        </a:rPr>
                        <a:t>؟</a:t>
                      </a:r>
                      <a:endParaRPr lang="en-US" sz="1600" dirty="0">
                        <a:latin typeface="Times New Roman"/>
                        <a:ea typeface="Times New Roman"/>
                        <a:cs typeface="Arial"/>
                      </a:endParaRPr>
                    </a:p>
                    <a:p>
                      <a:pPr algn="just" rtl="1">
                        <a:lnSpc>
                          <a:spcPct val="150000"/>
                        </a:lnSpc>
                        <a:spcAft>
                          <a:spcPts val="0"/>
                        </a:spcAft>
                      </a:pPr>
                      <a:r>
                        <a:rPr lang="ar-SA" sz="1600" dirty="0">
                          <a:latin typeface="Arial"/>
                          <a:ea typeface="Times New Roman"/>
                          <a:cs typeface="Arial"/>
                        </a:rPr>
                        <a:t>- ما هي نسبة تنفيذ البرنامج السنوي </a:t>
                      </a:r>
                      <a:r>
                        <a:rPr lang="ar-SA" sz="1600" dirty="0" smtClean="0">
                          <a:latin typeface="Arial"/>
                          <a:ea typeface="Times New Roman"/>
                          <a:cs typeface="Arial"/>
                        </a:rPr>
                        <a:t>للاستثمار</a:t>
                      </a:r>
                      <a:r>
                        <a:rPr lang="ar-TN" sz="1600" dirty="0" smtClean="0">
                          <a:latin typeface="Arial"/>
                          <a:ea typeface="Times New Roman"/>
                          <a:cs typeface="Arial"/>
                        </a:rPr>
                        <a:t>؟</a:t>
                      </a:r>
                      <a:endParaRPr lang="en-US" sz="1600" dirty="0">
                        <a:latin typeface="Times New Roman"/>
                        <a:ea typeface="Times New Roman"/>
                        <a:cs typeface="Arial"/>
                      </a:endParaRPr>
                    </a:p>
                  </a:txBody>
                  <a:tcPr marL="68260" marR="68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61650">
                <a:tc>
                  <a:txBody>
                    <a:bodyPr/>
                    <a:lstStyle/>
                    <a:p>
                      <a:pPr algn="just" rtl="1">
                        <a:spcAft>
                          <a:spcPts val="0"/>
                        </a:spcAft>
                      </a:pPr>
                      <a:r>
                        <a:rPr lang="ar-SA" sz="1600">
                          <a:latin typeface="Times New Roman"/>
                          <a:ea typeface="Times New Roman"/>
                          <a:cs typeface="Arial"/>
                        </a:rPr>
                        <a:t>طريقة الإحتساب</a:t>
                      </a:r>
                      <a:endParaRPr lang="en-US" sz="1600">
                        <a:latin typeface="Times New Roman"/>
                        <a:ea typeface="Times New Roman"/>
                        <a:cs typeface="Arial"/>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600" b="1" dirty="0">
                          <a:latin typeface="Times New Roman"/>
                          <a:ea typeface="Times New Roman"/>
                          <a:cs typeface="Arial"/>
                        </a:rPr>
                        <a:t>جملة النفقات المنجزة لسنة (</a:t>
                      </a:r>
                      <a:r>
                        <a:rPr lang="en-US" sz="1600" b="1" dirty="0">
                          <a:latin typeface="Times New Roman"/>
                          <a:ea typeface="Times New Roman"/>
                          <a:cs typeface="Arial"/>
                        </a:rPr>
                        <a:t>N-1</a:t>
                      </a:r>
                      <a:r>
                        <a:rPr lang="ar-TN" sz="1600" b="1" dirty="0">
                          <a:latin typeface="Times New Roman"/>
                          <a:ea typeface="Times New Roman"/>
                          <a:cs typeface="Arial"/>
                        </a:rPr>
                        <a:t>)في إطار البرنامج السنوي </a:t>
                      </a:r>
                      <a:r>
                        <a:rPr lang="ar-TN" sz="1600" b="1" dirty="0" err="1">
                          <a:latin typeface="Times New Roman"/>
                          <a:ea typeface="Times New Roman"/>
                          <a:cs typeface="Arial"/>
                        </a:rPr>
                        <a:t>للإستثمار</a:t>
                      </a:r>
                      <a:endParaRPr lang="en-US" sz="1600" dirty="0">
                        <a:latin typeface="Times New Roman"/>
                        <a:ea typeface="Times New Roman"/>
                        <a:cs typeface="Arial"/>
                      </a:endParaRPr>
                    </a:p>
                    <a:p>
                      <a:pPr algn="just" rtl="1">
                        <a:lnSpc>
                          <a:spcPct val="115000"/>
                        </a:lnSpc>
                        <a:spcAft>
                          <a:spcPts val="0"/>
                        </a:spcAft>
                      </a:pPr>
                      <a:r>
                        <a:rPr lang="ar-SA" sz="1600" b="1" dirty="0">
                          <a:latin typeface="Times New Roman"/>
                          <a:ea typeface="Times New Roman"/>
                          <a:cs typeface="Arial"/>
                        </a:rPr>
                        <a:t>             </a:t>
                      </a:r>
                      <a:r>
                        <a:rPr lang="fr-FR" sz="1600" b="1" dirty="0" smtClean="0">
                          <a:latin typeface="Times New Roman"/>
                          <a:ea typeface="Times New Roman"/>
                          <a:cs typeface="Arial"/>
                        </a:rPr>
                        <a:t>                        </a:t>
                      </a:r>
                      <a:r>
                        <a:rPr lang="ar-SA" sz="1600" b="1" dirty="0" smtClean="0">
                          <a:latin typeface="Times New Roman"/>
                          <a:ea typeface="Times New Roman"/>
                          <a:cs typeface="Arial"/>
                        </a:rPr>
                        <a:t> </a:t>
                      </a:r>
                      <a:r>
                        <a:rPr lang="ar-SA" sz="1600" b="1" dirty="0">
                          <a:latin typeface="Times New Roman"/>
                          <a:ea typeface="Times New Roman"/>
                          <a:cs typeface="Arial"/>
                        </a:rPr>
                        <a:t>ــــــــــــــــــــــــــــــــــــــــــــــــــــــــــــــــــــــــــــــــــــــــــــــ</a:t>
                      </a:r>
                      <a:endParaRPr lang="en-US" sz="1600" dirty="0">
                        <a:latin typeface="Times New Roman"/>
                        <a:ea typeface="Times New Roman"/>
                        <a:cs typeface="Arial"/>
                      </a:endParaRPr>
                    </a:p>
                    <a:p>
                      <a:pPr algn="ctr" rtl="1">
                        <a:lnSpc>
                          <a:spcPct val="115000"/>
                        </a:lnSpc>
                        <a:spcAft>
                          <a:spcPts val="0"/>
                        </a:spcAft>
                      </a:pPr>
                      <a:r>
                        <a:rPr lang="ar-TN" sz="1600" b="1" dirty="0">
                          <a:latin typeface="Times New Roman"/>
                          <a:ea typeface="Times New Roman"/>
                          <a:cs typeface="Arial"/>
                        </a:rPr>
                        <a:t>جملة المبالغ المبرمجة في إطار برنامج السنوي </a:t>
                      </a:r>
                      <a:r>
                        <a:rPr lang="ar-TN" sz="1600" b="1" dirty="0" err="1">
                          <a:latin typeface="Times New Roman"/>
                          <a:ea typeface="Times New Roman"/>
                          <a:cs typeface="Arial"/>
                        </a:rPr>
                        <a:t>للإستثمار</a:t>
                      </a:r>
                      <a:r>
                        <a:rPr lang="ar-TN" sz="1600" b="1" dirty="0">
                          <a:latin typeface="Times New Roman"/>
                          <a:ea typeface="Times New Roman"/>
                          <a:cs typeface="Arial"/>
                        </a:rPr>
                        <a:t> للسنة </a:t>
                      </a:r>
                      <a:r>
                        <a:rPr lang="en-US" sz="1600" b="1" dirty="0">
                          <a:latin typeface="Times New Roman"/>
                          <a:ea typeface="Times New Roman"/>
                          <a:cs typeface="Arial"/>
                        </a:rPr>
                        <a:t>(N-1)</a:t>
                      </a:r>
                      <a:endParaRPr lang="en-US" sz="1600" dirty="0">
                        <a:latin typeface="Times New Roman"/>
                        <a:ea typeface="Times New Roman"/>
                        <a:cs typeface="Arial"/>
                      </a:endParaRPr>
                    </a:p>
                    <a:p>
                      <a:pPr algn="r" rtl="1">
                        <a:lnSpc>
                          <a:spcPct val="115000"/>
                        </a:lnSpc>
                        <a:spcAft>
                          <a:spcPts val="0"/>
                        </a:spcAft>
                      </a:pPr>
                      <a:r>
                        <a:rPr lang="ar-TN" sz="1600" b="1" dirty="0">
                          <a:latin typeface="Times New Roman"/>
                          <a:ea typeface="Times New Roman"/>
                          <a:cs typeface="Arial"/>
                        </a:rPr>
                        <a:t>ويقصد بالنفقات المبرمجة ، النفقات المبرمج صرفها في سنة </a:t>
                      </a:r>
                      <a:r>
                        <a:rPr lang="en-US" sz="1600" b="1" dirty="0">
                          <a:latin typeface="Times New Roman"/>
                          <a:ea typeface="Times New Roman"/>
                          <a:cs typeface="Arial"/>
                        </a:rPr>
                        <a:t>N-1</a:t>
                      </a:r>
                      <a:r>
                        <a:rPr lang="ar-TN" sz="1600" b="1" dirty="0">
                          <a:latin typeface="Times New Roman"/>
                          <a:ea typeface="Times New Roman"/>
                          <a:cs typeface="Arial"/>
                        </a:rPr>
                        <a:t> حسب وثيقة </a:t>
                      </a:r>
                      <a:r>
                        <a:rPr lang="ar-TN" sz="1600" b="1" dirty="0" smtClean="0">
                          <a:latin typeface="Times New Roman"/>
                          <a:ea typeface="Times New Roman"/>
                          <a:cs typeface="Arial"/>
                        </a:rPr>
                        <a:t>البرنامج </a:t>
                      </a:r>
                      <a:r>
                        <a:rPr lang="ar-TN" sz="1600" b="1" dirty="0">
                          <a:latin typeface="Times New Roman"/>
                          <a:ea typeface="Times New Roman"/>
                          <a:cs typeface="Arial"/>
                        </a:rPr>
                        <a:t>السنوي </a:t>
                      </a:r>
                      <a:r>
                        <a:rPr lang="ar-TN" sz="1600" b="1" dirty="0" err="1">
                          <a:latin typeface="Times New Roman"/>
                          <a:ea typeface="Times New Roman"/>
                          <a:cs typeface="Arial"/>
                        </a:rPr>
                        <a:t>للإستثمار</a:t>
                      </a:r>
                      <a:r>
                        <a:rPr lang="ar-TN" sz="1600" b="1" dirty="0">
                          <a:latin typeface="Times New Roman"/>
                          <a:ea typeface="Times New Roman"/>
                          <a:cs typeface="Arial"/>
                        </a:rPr>
                        <a:t> .</a:t>
                      </a:r>
                      <a:endParaRPr lang="en-US" sz="1600" dirty="0">
                        <a:latin typeface="Times New Roman"/>
                        <a:ea typeface="Times New Roman"/>
                        <a:cs typeface="Arial"/>
                      </a:endParaRPr>
                    </a:p>
                  </a:txBody>
                  <a:tcPr marL="68260" marR="68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3693">
                <a:tc>
                  <a:txBody>
                    <a:bodyPr/>
                    <a:lstStyle/>
                    <a:p>
                      <a:pPr algn="just" rtl="1">
                        <a:spcAft>
                          <a:spcPts val="0"/>
                        </a:spcAft>
                      </a:pPr>
                      <a:r>
                        <a:rPr lang="ar-TN" sz="1600">
                          <a:latin typeface="Times New Roman"/>
                          <a:ea typeface="Times New Roman"/>
                          <a:cs typeface="Arial"/>
                        </a:rPr>
                        <a:t>العدد الأقصى الذي يمكن إسناده</a:t>
                      </a:r>
                      <a:endParaRPr lang="en-US" sz="1600">
                        <a:latin typeface="Times New Roman"/>
                        <a:ea typeface="Times New Roman"/>
                        <a:cs typeface="Arial"/>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TN" sz="2800" b="1" dirty="0">
                          <a:solidFill>
                            <a:srgbClr val="008080"/>
                          </a:solidFill>
                          <a:latin typeface="Times New Roman"/>
                          <a:ea typeface="Times New Roman"/>
                          <a:cs typeface="Arial"/>
                        </a:rPr>
                        <a:t>10 نقاط</a:t>
                      </a:r>
                      <a:endParaRPr lang="en-US" sz="2800" b="1" dirty="0">
                        <a:solidFill>
                          <a:srgbClr val="008080"/>
                        </a:solidFill>
                        <a:latin typeface="Times New Roman"/>
                        <a:ea typeface="Times New Roman"/>
                        <a:cs typeface="Arial"/>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Rectangle 7"/>
          <p:cNvSpPr/>
          <p:nvPr/>
        </p:nvSpPr>
        <p:spPr>
          <a:xfrm>
            <a:off x="2555262" y="714356"/>
            <a:ext cx="4073551" cy="461665"/>
          </a:xfrm>
          <a:prstGeom prst="rect">
            <a:avLst/>
          </a:prstGeom>
        </p:spPr>
        <p:txBody>
          <a:bodyPr wrap="none">
            <a:spAutoFit/>
          </a:bodyPr>
          <a:lstStyle/>
          <a:p>
            <a:r>
              <a:rPr lang="ar-SA" sz="2400" b="1" dirty="0" smtClean="0">
                <a:solidFill>
                  <a:srgbClr val="0000FF"/>
                </a:solidFill>
              </a:rPr>
              <a:t>المجال الأول : تحسين الخدمات </a:t>
            </a:r>
            <a:r>
              <a:rPr lang="ar-SA" sz="2400" b="1" dirty="0" err="1" smtClean="0">
                <a:solidFill>
                  <a:srgbClr val="0000FF"/>
                </a:solidFill>
              </a:rPr>
              <a:t>المسداة</a:t>
            </a:r>
            <a:endParaRPr lang="ar-TN" sz="2400" dirty="0">
              <a:solidFill>
                <a:srgbClr val="0000FF"/>
              </a:solidFill>
            </a:endParaRPr>
          </a:p>
        </p:txBody>
      </p:sp>
    </p:spTree>
    <p:extLst>
      <p:ext uri="{BB962C8B-B14F-4D97-AF65-F5344CB8AC3E}">
        <p14:creationId xmlns="" xmlns:p14="http://schemas.microsoft.com/office/powerpoint/2010/main" val="2943090186"/>
      </p:ext>
    </p:extLst>
  </p:cSld>
  <p:clrMapOvr>
    <a:masterClrMapping/>
  </p:clrMapOvr>
  <p:transition>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1000" y="112244"/>
            <a:ext cx="8382000" cy="387798"/>
          </a:xfrm>
        </p:spPr>
        <p:txBody>
          <a:bodyPr/>
          <a:lstStyle/>
          <a:p>
            <a:pPr algn="ctr" rtl="1"/>
            <a:r>
              <a:rPr lang="ar-SA" sz="2800" dirty="0" smtClean="0">
                <a:solidFill>
                  <a:srgbClr val="339966"/>
                </a:solidFill>
              </a:rPr>
              <a:t>نظام التنقيط المتعلق </a:t>
            </a:r>
            <a:r>
              <a:rPr lang="ar-TN" sz="2800" b="1" dirty="0" smtClean="0">
                <a:solidFill>
                  <a:srgbClr val="339966"/>
                </a:solidFill>
              </a:rPr>
              <a:t>ب</a:t>
            </a:r>
            <a:r>
              <a:rPr lang="ar-SA" sz="2800" b="1" dirty="0" smtClean="0">
                <a:solidFill>
                  <a:srgbClr val="339966"/>
                </a:solidFill>
                <a:latin typeface="Times New Roman"/>
                <a:ea typeface="Times New Roman"/>
                <a:cs typeface="Arial"/>
              </a:rPr>
              <a:t>الإنجاز المالي لبرنامج الاستثمار البلدي</a:t>
            </a:r>
            <a:endParaRPr lang="fr-FR" sz="2800" dirty="0">
              <a:solidFill>
                <a:srgbClr val="339966"/>
              </a:solidFill>
            </a:endParaRPr>
          </a:p>
        </p:txBody>
      </p:sp>
      <p:sp>
        <p:nvSpPr>
          <p:cNvPr id="3" name="Espace réservé du contenu 2"/>
          <p:cNvSpPr>
            <a:spLocks noGrp="1"/>
          </p:cNvSpPr>
          <p:nvPr>
            <p:ph idx="1"/>
          </p:nvPr>
        </p:nvSpPr>
        <p:spPr>
          <a:xfrm>
            <a:off x="142844" y="571480"/>
            <a:ext cx="8786874" cy="5395323"/>
          </a:xfrm>
        </p:spPr>
        <p:txBody>
          <a:bodyPr/>
          <a:lstStyle/>
          <a:p>
            <a:pPr algn="just" rtl="1">
              <a:spcBef>
                <a:spcPts val="1800"/>
              </a:spcBef>
              <a:spcAft>
                <a:spcPts val="1800"/>
              </a:spcAft>
            </a:pPr>
            <a:r>
              <a:rPr lang="ar-SA" sz="1800" b="1" dirty="0" smtClean="0">
                <a:solidFill>
                  <a:schemeClr val="tx2">
                    <a:lumMod val="75000"/>
                  </a:schemeClr>
                </a:solidFill>
              </a:rPr>
              <a:t> </a:t>
            </a:r>
            <a:r>
              <a:rPr lang="ar-SA" sz="2000" b="1" dirty="0" smtClean="0">
                <a:solidFill>
                  <a:schemeClr val="tx2">
                    <a:lumMod val="75000"/>
                  </a:schemeClr>
                </a:solidFill>
              </a:rPr>
              <a:t>في صورة لم تتول البلدية إعداد برنامج سنوي </a:t>
            </a:r>
            <a:r>
              <a:rPr lang="ar-SA" sz="2000" b="1" dirty="0" err="1" smtClean="0">
                <a:solidFill>
                  <a:schemeClr val="tx2">
                    <a:lumMod val="75000"/>
                  </a:schemeClr>
                </a:solidFill>
              </a:rPr>
              <a:t>للإستثمار</a:t>
            </a:r>
            <a:r>
              <a:rPr lang="ar-SA" sz="2000" b="1" dirty="0" smtClean="0">
                <a:solidFill>
                  <a:schemeClr val="tx2">
                    <a:lumMod val="75000"/>
                  </a:schemeClr>
                </a:solidFill>
              </a:rPr>
              <a:t> يسند لها 0 من النقاط</a:t>
            </a:r>
            <a:r>
              <a:rPr lang="ar-SA" sz="2000" dirty="0" smtClean="0">
                <a:solidFill>
                  <a:schemeClr val="tx2">
                    <a:lumMod val="75000"/>
                  </a:schemeClr>
                </a:solidFill>
              </a:rPr>
              <a:t> .</a:t>
            </a:r>
            <a:endParaRPr lang="fr-FR" sz="2000" dirty="0" smtClean="0">
              <a:solidFill>
                <a:schemeClr val="tx2">
                  <a:lumMod val="75000"/>
                </a:schemeClr>
              </a:solidFill>
            </a:endParaRPr>
          </a:p>
          <a:p>
            <a:pPr algn="just" rtl="1"/>
            <a:r>
              <a:rPr lang="ar-SA" sz="2000" b="1" dirty="0" smtClean="0">
                <a:solidFill>
                  <a:schemeClr val="tx2">
                    <a:lumMod val="75000"/>
                  </a:schemeClr>
                </a:solidFill>
              </a:rPr>
              <a:t>وفي خلاف ذلك ، يقع احتساب مجموع النقاط الممكن إسنادها للبلدية على </a:t>
            </a:r>
            <a:r>
              <a:rPr lang="ar-TN" sz="2000" b="1" dirty="0" smtClean="0">
                <a:solidFill>
                  <a:schemeClr val="tx2">
                    <a:lumMod val="75000"/>
                  </a:schemeClr>
                </a:solidFill>
              </a:rPr>
              <a:t> مستوى</a:t>
            </a:r>
            <a:r>
              <a:rPr lang="ar-SA" sz="2000" b="1" dirty="0" smtClean="0">
                <a:solidFill>
                  <a:schemeClr val="tx2">
                    <a:lumMod val="75000"/>
                  </a:schemeClr>
                </a:solidFill>
              </a:rPr>
              <a:t> مجالين :</a:t>
            </a:r>
            <a:endParaRPr lang="fr-FR" sz="2000" b="1" dirty="0" smtClean="0">
              <a:solidFill>
                <a:schemeClr val="tx2">
                  <a:lumMod val="75000"/>
                </a:schemeClr>
              </a:solidFill>
            </a:endParaRPr>
          </a:p>
          <a:p>
            <a:pPr marL="108000" indent="-108000" algn="just" rtl="1">
              <a:spcBef>
                <a:spcPts val="1200"/>
              </a:spcBef>
              <a:spcAft>
                <a:spcPts val="1200"/>
              </a:spcAft>
              <a:buFontTx/>
              <a:buChar char="-"/>
            </a:pPr>
            <a:r>
              <a:rPr lang="ar-SA" sz="2000" b="1" dirty="0" smtClean="0">
                <a:solidFill>
                  <a:srgbClr val="C00000"/>
                </a:solidFill>
              </a:rPr>
              <a:t>إحالة تقريري تنفيذ البرنامج السنوي للاستثمار إلى صندوق القروض ومساعدة الجماعات المحلية في الآجال :</a:t>
            </a:r>
            <a:endParaRPr lang="fr-FR" sz="2000" b="1" dirty="0" smtClean="0">
              <a:solidFill>
                <a:srgbClr val="C00000"/>
              </a:solidFill>
            </a:endParaRPr>
          </a:p>
          <a:p>
            <a:pPr algn="just" rtl="1">
              <a:buFont typeface="Wingdings" pitchFamily="2" charset="2"/>
              <a:buChar char="ü"/>
            </a:pPr>
            <a:r>
              <a:rPr lang="ar-SA" sz="1800" b="1" dirty="0" smtClean="0">
                <a:solidFill>
                  <a:srgbClr val="0000FF"/>
                </a:solidFill>
              </a:rPr>
              <a:t>2 نقاط</a:t>
            </a:r>
            <a:r>
              <a:rPr lang="ar-SA" sz="1800" dirty="0" smtClean="0">
                <a:solidFill>
                  <a:srgbClr val="0000FF"/>
                </a:solidFill>
              </a:rPr>
              <a:t> :</a:t>
            </a:r>
            <a:r>
              <a:rPr lang="ar-SA" sz="1800" dirty="0" smtClean="0">
                <a:solidFill>
                  <a:srgbClr val="008080"/>
                </a:solidFill>
              </a:rPr>
              <a:t> </a:t>
            </a:r>
            <a:r>
              <a:rPr lang="ar-SA" sz="1800" dirty="0" smtClean="0"/>
              <a:t>في صورة قيام البلدية بإحالة تقريري تقدم تنفيذ البرنامج السنوي </a:t>
            </a:r>
            <a:r>
              <a:rPr lang="ar-SA" sz="1800" dirty="0" err="1" smtClean="0"/>
              <a:t>للإستثمار</a:t>
            </a:r>
            <a:r>
              <a:rPr lang="ar-SA" sz="1800" dirty="0" smtClean="0"/>
              <a:t> (السداسي والسنوي) إلى صندوق القروض ومساعدة الجماعات المحلية في الآجال.</a:t>
            </a:r>
            <a:endParaRPr lang="fr-FR" sz="1800" dirty="0" smtClean="0"/>
          </a:p>
          <a:p>
            <a:pPr algn="just" rtl="1">
              <a:buFont typeface="Wingdings" pitchFamily="2" charset="2"/>
              <a:buChar char="ü"/>
            </a:pPr>
            <a:r>
              <a:rPr lang="ar-SA" sz="1800" b="1" dirty="0" smtClean="0">
                <a:solidFill>
                  <a:srgbClr val="0000FF"/>
                </a:solidFill>
              </a:rPr>
              <a:t>0 نقاط</a:t>
            </a:r>
            <a:r>
              <a:rPr lang="ar-SA" sz="1800" dirty="0" smtClean="0">
                <a:solidFill>
                  <a:srgbClr val="0000FF"/>
                </a:solidFill>
              </a:rPr>
              <a:t>: </a:t>
            </a:r>
            <a:r>
              <a:rPr lang="ar-SA" sz="1800" dirty="0" smtClean="0"/>
              <a:t>في في صورة </a:t>
            </a:r>
            <a:r>
              <a:rPr lang="ar-TN" sz="1800" dirty="0" smtClean="0"/>
              <a:t>عدم </a:t>
            </a:r>
            <a:r>
              <a:rPr lang="ar-TN" sz="1800" dirty="0" err="1" smtClean="0"/>
              <a:t>ال</a:t>
            </a:r>
            <a:r>
              <a:rPr lang="ar-SA" sz="1800" dirty="0" smtClean="0"/>
              <a:t>إحالة.</a:t>
            </a:r>
            <a:endParaRPr lang="fr-FR" sz="1800" dirty="0" smtClean="0"/>
          </a:p>
          <a:p>
            <a:pPr marL="108000" indent="-108000" algn="just" rtl="1">
              <a:spcBef>
                <a:spcPts val="1200"/>
              </a:spcBef>
              <a:spcAft>
                <a:spcPts val="1200"/>
              </a:spcAft>
              <a:buNone/>
            </a:pPr>
            <a:r>
              <a:rPr lang="ar-SA" sz="1800" b="1" dirty="0" smtClean="0">
                <a:solidFill>
                  <a:srgbClr val="C00000"/>
                </a:solidFill>
              </a:rPr>
              <a:t>- نسب تقدم تنفيذ البرنامج السنوي </a:t>
            </a:r>
            <a:r>
              <a:rPr lang="ar-SA" sz="1800" b="1" dirty="0" err="1" smtClean="0">
                <a:solidFill>
                  <a:srgbClr val="C00000"/>
                </a:solidFill>
              </a:rPr>
              <a:t>للإستثمار</a:t>
            </a:r>
            <a:r>
              <a:rPr lang="ar-SA" sz="1800" b="1" dirty="0" smtClean="0">
                <a:solidFill>
                  <a:srgbClr val="C00000"/>
                </a:solidFill>
              </a:rPr>
              <a:t> :</a:t>
            </a:r>
            <a:endParaRPr lang="fr-FR" sz="1800" b="1" dirty="0" smtClean="0">
              <a:solidFill>
                <a:srgbClr val="C00000"/>
              </a:solidFill>
            </a:endParaRPr>
          </a:p>
          <a:p>
            <a:pPr algn="just" rtl="1">
              <a:buFont typeface="Wingdings" pitchFamily="2" charset="2"/>
              <a:buChar char="ü"/>
            </a:pPr>
            <a:r>
              <a:rPr lang="ar-SA" sz="1800" b="1" dirty="0" smtClean="0">
                <a:solidFill>
                  <a:srgbClr val="0000FF"/>
                </a:solidFill>
              </a:rPr>
              <a:t>8 نقاط</a:t>
            </a:r>
            <a:r>
              <a:rPr lang="ar-SA" sz="1800" dirty="0" smtClean="0">
                <a:solidFill>
                  <a:srgbClr val="0000FF"/>
                </a:solidFill>
              </a:rPr>
              <a:t> : </a:t>
            </a:r>
            <a:r>
              <a:rPr lang="ar-SA" sz="1800" dirty="0" smtClean="0"/>
              <a:t>إذا كانت نسبة تنفيذ البرنامج السنوي </a:t>
            </a:r>
            <a:r>
              <a:rPr lang="ar-SA" sz="1800" dirty="0" err="1" smtClean="0"/>
              <a:t>للإستثمارللسنة</a:t>
            </a:r>
            <a:r>
              <a:rPr lang="ar-SA" sz="1800" dirty="0" smtClean="0"/>
              <a:t> </a:t>
            </a:r>
            <a:r>
              <a:rPr lang="en-US" sz="1800" dirty="0" smtClean="0"/>
              <a:t>N-1 </a:t>
            </a:r>
            <a:r>
              <a:rPr lang="ar-SA" sz="1800" dirty="0" smtClean="0"/>
              <a:t>يساوي أو يفوق 90 % وأقل من 110 %.</a:t>
            </a:r>
            <a:endParaRPr lang="fr-FR" sz="1800" dirty="0" smtClean="0"/>
          </a:p>
          <a:p>
            <a:pPr algn="just" rtl="1">
              <a:buFont typeface="Wingdings" pitchFamily="2" charset="2"/>
              <a:buChar char="ü"/>
            </a:pPr>
            <a:r>
              <a:rPr lang="ar-SA" sz="1800" b="1" dirty="0" smtClean="0">
                <a:solidFill>
                  <a:srgbClr val="0000FF"/>
                </a:solidFill>
              </a:rPr>
              <a:t>6 نقاط</a:t>
            </a:r>
            <a:r>
              <a:rPr lang="ar-SA" sz="1800" dirty="0" smtClean="0">
                <a:solidFill>
                  <a:srgbClr val="0000FF"/>
                </a:solidFill>
              </a:rPr>
              <a:t>:</a:t>
            </a:r>
            <a:r>
              <a:rPr lang="ar-SA" sz="1800" dirty="0" smtClean="0"/>
              <a:t> إذا كانت نسبة تنفيذ البرنامج السنوي </a:t>
            </a:r>
            <a:r>
              <a:rPr lang="ar-SA" sz="1800" dirty="0" err="1" smtClean="0"/>
              <a:t>للإستثمارللسنة</a:t>
            </a:r>
            <a:r>
              <a:rPr lang="ar-SA" sz="1800" dirty="0" smtClean="0"/>
              <a:t>  </a:t>
            </a:r>
            <a:r>
              <a:rPr lang="en-US" sz="1800" dirty="0" smtClean="0"/>
              <a:t>N-1</a:t>
            </a:r>
            <a:r>
              <a:rPr lang="ar-SA" sz="1800" dirty="0" smtClean="0"/>
              <a:t>تتواجد في المجال[ 70%و90%[أو في  المجال</a:t>
            </a:r>
            <a:r>
              <a:rPr lang="fr-FR" sz="1800" dirty="0" smtClean="0"/>
              <a:t> </a:t>
            </a:r>
            <a:r>
              <a:rPr lang="ar-SA" sz="1800" dirty="0" smtClean="0"/>
              <a:t> [ 110 %و 120 %[.</a:t>
            </a:r>
            <a:endParaRPr lang="fr-FR" sz="1800" dirty="0" smtClean="0"/>
          </a:p>
          <a:p>
            <a:pPr algn="just" rtl="1">
              <a:buFont typeface="Wingdings" pitchFamily="2" charset="2"/>
              <a:buChar char="ü"/>
            </a:pPr>
            <a:r>
              <a:rPr lang="ar-SA" sz="1800" b="1" dirty="0" smtClean="0">
                <a:solidFill>
                  <a:srgbClr val="0000FF"/>
                </a:solidFill>
              </a:rPr>
              <a:t>4 نقاط</a:t>
            </a:r>
            <a:r>
              <a:rPr lang="ar-SA" sz="1800" dirty="0" smtClean="0">
                <a:solidFill>
                  <a:srgbClr val="0000FF"/>
                </a:solidFill>
              </a:rPr>
              <a:t>:</a:t>
            </a:r>
            <a:r>
              <a:rPr lang="ar-SA" sz="1800" dirty="0" smtClean="0"/>
              <a:t>إذا كانت نسبة تنفيذ البرنامج السنوي </a:t>
            </a:r>
            <a:r>
              <a:rPr lang="ar-SA" sz="1800" dirty="0" err="1" smtClean="0"/>
              <a:t>للإستثمارللسنة</a:t>
            </a:r>
            <a:r>
              <a:rPr lang="ar-SA" sz="1800" dirty="0" smtClean="0"/>
              <a:t> </a:t>
            </a:r>
            <a:r>
              <a:rPr lang="en-US" sz="1800" dirty="0" smtClean="0"/>
              <a:t> N-1</a:t>
            </a:r>
            <a:r>
              <a:rPr lang="ar-SA" sz="1800" dirty="0" smtClean="0"/>
              <a:t>تتواجد في  المجال [ 60%و70%[ أو في  المجال [120%و130%[.</a:t>
            </a:r>
            <a:endParaRPr lang="fr-FR" sz="1800" dirty="0" smtClean="0"/>
          </a:p>
          <a:p>
            <a:pPr algn="just" rtl="1">
              <a:buFont typeface="Wingdings" pitchFamily="2" charset="2"/>
              <a:buChar char="ü"/>
            </a:pPr>
            <a:r>
              <a:rPr lang="fr-FR" sz="1800" b="1" dirty="0" smtClean="0">
                <a:solidFill>
                  <a:srgbClr val="0000FF"/>
                </a:solidFill>
              </a:rPr>
              <a:t>2</a:t>
            </a:r>
            <a:r>
              <a:rPr lang="ar-SA" sz="1800" b="1" dirty="0" smtClean="0">
                <a:solidFill>
                  <a:srgbClr val="0000FF"/>
                </a:solidFill>
              </a:rPr>
              <a:t> نقاط</a:t>
            </a:r>
            <a:r>
              <a:rPr lang="ar-SA" sz="1800" dirty="0" smtClean="0">
                <a:solidFill>
                  <a:srgbClr val="0000FF"/>
                </a:solidFill>
              </a:rPr>
              <a:t>:</a:t>
            </a:r>
            <a:r>
              <a:rPr lang="ar-SA" sz="1800" dirty="0" smtClean="0"/>
              <a:t> إذا كانت نسبة تنفيذ البرنامج السنوي </a:t>
            </a:r>
            <a:r>
              <a:rPr lang="ar-SA" sz="1800" dirty="0" err="1" smtClean="0"/>
              <a:t>للإستثمار</a:t>
            </a:r>
            <a:r>
              <a:rPr lang="ar-SA" sz="1800" dirty="0" smtClean="0"/>
              <a:t> للسنة  </a:t>
            </a:r>
            <a:r>
              <a:rPr lang="en-US" sz="1800" dirty="0" smtClean="0"/>
              <a:t>N-1</a:t>
            </a:r>
            <a:r>
              <a:rPr lang="ar-SA" sz="1800" dirty="0" smtClean="0"/>
              <a:t> تتواجد في  المجال [ 50%و60%[</a:t>
            </a:r>
            <a:r>
              <a:rPr lang="fr-FR" sz="1800" dirty="0" smtClean="0"/>
              <a:t>                </a:t>
            </a:r>
            <a:r>
              <a:rPr lang="ar-SA" sz="1800" dirty="0" smtClean="0"/>
              <a:t>أو في  المجال [130%و150%[.</a:t>
            </a:r>
            <a:endParaRPr lang="fr-FR" sz="1800" dirty="0" smtClean="0"/>
          </a:p>
          <a:p>
            <a:pPr algn="just" rtl="1">
              <a:buFont typeface="Wingdings" pitchFamily="2" charset="2"/>
              <a:buChar char="ü"/>
            </a:pPr>
            <a:r>
              <a:rPr lang="ar-SA" sz="1800" b="1" dirty="0" smtClean="0">
                <a:solidFill>
                  <a:srgbClr val="0000FF"/>
                </a:solidFill>
              </a:rPr>
              <a:t>0 نقاط</a:t>
            </a:r>
            <a:r>
              <a:rPr lang="ar-SA" sz="1800" dirty="0" smtClean="0">
                <a:solidFill>
                  <a:srgbClr val="0000FF"/>
                </a:solidFill>
              </a:rPr>
              <a:t>: </a:t>
            </a:r>
            <a:r>
              <a:rPr lang="ar-SA" sz="1800" dirty="0" smtClean="0"/>
              <a:t>إذا كانت نسبة تنفيذ البرنامج السنوي </a:t>
            </a:r>
            <a:r>
              <a:rPr lang="ar-SA" sz="1800" dirty="0" err="1" smtClean="0"/>
              <a:t>للإستثمارللسنة</a:t>
            </a:r>
            <a:r>
              <a:rPr lang="ar-SA" sz="1800" dirty="0" smtClean="0"/>
              <a:t>  </a:t>
            </a:r>
            <a:r>
              <a:rPr lang="en-US" sz="1800" dirty="0" smtClean="0"/>
              <a:t>N-1</a:t>
            </a:r>
            <a:r>
              <a:rPr lang="ar-SA" sz="1800" dirty="0" smtClean="0"/>
              <a:t> أقل من 50%أو تساوي أو تفوق 150%. </a:t>
            </a:r>
            <a:endParaRPr lang="fr-FR" sz="1800" dirty="0" smtClean="0"/>
          </a:p>
        </p:txBody>
      </p:sp>
    </p:spTree>
  </p:cSld>
  <p:clrMapOvr>
    <a:masterClrMapping/>
  </p:clrMapOvr>
  <p:transition>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4294967295"/>
          </p:nvPr>
        </p:nvSpPr>
        <p:spPr>
          <a:xfrm>
            <a:off x="7524328" y="6237312"/>
            <a:ext cx="762000" cy="365125"/>
          </a:xfrm>
          <a:prstGeom prst="rect">
            <a:avLst/>
          </a:prstGeom>
        </p:spPr>
        <p:txBody>
          <a:bodyPr/>
          <a:lstStyle/>
          <a:p>
            <a:fld id="{2754ED01-E2A0-4C1E-8E21-014B99041579}" type="slidenum">
              <a:rPr lang="en-US" smtClean="0"/>
              <a:pPr/>
              <a:t>57</a:t>
            </a:fld>
            <a:endParaRPr lang="en-US" dirty="0"/>
          </a:p>
        </p:txBody>
      </p:sp>
      <p:graphicFrame>
        <p:nvGraphicFramePr>
          <p:cNvPr id="5" name="Tableau 4"/>
          <p:cNvGraphicFramePr>
            <a:graphicFrameLocks noGrp="1"/>
          </p:cNvGraphicFramePr>
          <p:nvPr/>
        </p:nvGraphicFramePr>
        <p:xfrm>
          <a:off x="1142976" y="1357298"/>
          <a:ext cx="6929486" cy="2682714"/>
        </p:xfrm>
        <a:graphic>
          <a:graphicData uri="http://schemas.openxmlformats.org/drawingml/2006/table">
            <a:tbl>
              <a:tblPr rtl="1"/>
              <a:tblGrid>
                <a:gridCol w="2139450"/>
                <a:gridCol w="4790036"/>
              </a:tblGrid>
              <a:tr h="424729">
                <a:tc gridSpan="2">
                  <a:txBody>
                    <a:bodyPr/>
                    <a:lstStyle/>
                    <a:p>
                      <a:pPr algn="r" rtl="1">
                        <a:spcAft>
                          <a:spcPts val="0"/>
                        </a:spcAft>
                      </a:pPr>
                      <a:endParaRPr lang="en-US" sz="1200" dirty="0">
                        <a:latin typeface="Times New Roman"/>
                        <a:ea typeface="Times New Roman"/>
                        <a:cs typeface="Arial"/>
                      </a:endParaRPr>
                    </a:p>
                    <a:p>
                      <a:pPr algn="r" rtl="1">
                        <a:spcAft>
                          <a:spcPts val="0"/>
                        </a:spcAft>
                      </a:pPr>
                      <a:r>
                        <a:rPr lang="ar-SA" sz="1600" b="1" dirty="0">
                          <a:latin typeface="Times New Roman"/>
                          <a:ea typeface="Times New Roman"/>
                          <a:cs typeface="Arial"/>
                        </a:rPr>
                        <a:t>المقياس 2.1 : تنفيذ المخطط التقديري للصفقات العمومية</a:t>
                      </a:r>
                      <a:endParaRPr lang="en-US" sz="1200" dirty="0">
                        <a:latin typeface="Times New Roman"/>
                        <a:ea typeface="Times New Roman"/>
                        <a:cs typeface="Arial"/>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pPr rtl="1"/>
                      <a:endParaRPr lang="ar-TN"/>
                    </a:p>
                  </a:txBody>
                  <a:tcPr/>
                </a:tc>
              </a:tr>
              <a:tr h="941988">
                <a:tc>
                  <a:txBody>
                    <a:bodyPr/>
                    <a:lstStyle/>
                    <a:p>
                      <a:pPr algn="just" rtl="1">
                        <a:spcAft>
                          <a:spcPts val="0"/>
                        </a:spcAft>
                      </a:pPr>
                      <a:r>
                        <a:rPr lang="ar-SA" sz="1600" dirty="0" err="1">
                          <a:latin typeface="Times New Roman"/>
                          <a:ea typeface="Times New Roman"/>
                          <a:cs typeface="Arial"/>
                        </a:rPr>
                        <a:t>ال</a:t>
                      </a:r>
                      <a:r>
                        <a:rPr lang="ar-TN" sz="1600" dirty="0">
                          <a:latin typeface="Times New Roman"/>
                          <a:ea typeface="Times New Roman"/>
                          <a:cs typeface="Arial"/>
                        </a:rPr>
                        <a:t>أ</a:t>
                      </a:r>
                      <a:r>
                        <a:rPr lang="ar-SA" sz="1600" dirty="0" err="1">
                          <a:latin typeface="Times New Roman"/>
                          <a:ea typeface="Times New Roman"/>
                          <a:cs typeface="Arial"/>
                        </a:rPr>
                        <a:t>سئلة</a:t>
                      </a:r>
                      <a:r>
                        <a:rPr lang="ar-SA" sz="1600" dirty="0">
                          <a:latin typeface="Times New Roman"/>
                          <a:ea typeface="Times New Roman"/>
                          <a:cs typeface="Arial"/>
                        </a:rPr>
                        <a:t> التي يتعين الإجابة عليها </a:t>
                      </a:r>
                      <a:endParaRPr lang="en-US" sz="1200" dirty="0">
                        <a:latin typeface="Times New Roman"/>
                        <a:ea typeface="Times New Roman"/>
                        <a:cs typeface="Arial"/>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TN" sz="1400" dirty="0">
                          <a:latin typeface="Times New Roman"/>
                          <a:ea typeface="Times New Roman"/>
                          <a:cs typeface="Arial"/>
                        </a:rPr>
                        <a:t>- ما هي نسبة الصفقات العمومية التي تم </a:t>
                      </a:r>
                      <a:r>
                        <a:rPr lang="ar-TN" sz="1400" dirty="0" smtClean="0">
                          <a:latin typeface="Times New Roman"/>
                          <a:ea typeface="Times New Roman"/>
                          <a:cs typeface="Arial"/>
                        </a:rPr>
                        <a:t>إعلان </a:t>
                      </a:r>
                      <a:r>
                        <a:rPr lang="ar-TN" sz="1400" dirty="0" smtClean="0">
                          <a:latin typeface="+mn-lt"/>
                          <a:ea typeface="Times New Roman"/>
                          <a:cs typeface="Arial"/>
                        </a:rPr>
                        <a:t>طلب العروض </a:t>
                      </a:r>
                      <a:r>
                        <a:rPr lang="ar-TN" sz="1400" dirty="0">
                          <a:latin typeface="Times New Roman"/>
                          <a:ea typeface="Times New Roman"/>
                          <a:cs typeface="Arial"/>
                        </a:rPr>
                        <a:t>في شأنها؟</a:t>
                      </a:r>
                      <a:endParaRPr lang="en-US" sz="1200" dirty="0">
                        <a:latin typeface="Times New Roman"/>
                        <a:ea typeface="Times New Roman"/>
                        <a:cs typeface="Arial"/>
                      </a:endParaRPr>
                    </a:p>
                    <a:p>
                      <a:pPr algn="just" rtl="1">
                        <a:lnSpc>
                          <a:spcPct val="115000"/>
                        </a:lnSpc>
                        <a:spcAft>
                          <a:spcPts val="0"/>
                        </a:spcAft>
                      </a:pPr>
                      <a:r>
                        <a:rPr lang="ar-TN" sz="1400" dirty="0">
                          <a:latin typeface="Times New Roman"/>
                          <a:ea typeface="Times New Roman"/>
                          <a:cs typeface="Arial"/>
                        </a:rPr>
                        <a:t>- هل للبلدية جدول قيادة لمتابعة تنفيذ الصفقات العمومية بالنسبة للسنة</a:t>
                      </a:r>
                      <a:r>
                        <a:rPr lang="en-US" sz="1200" dirty="0">
                          <a:latin typeface="Times New Roman"/>
                          <a:ea typeface="Times New Roman"/>
                          <a:cs typeface="Arial"/>
                        </a:rPr>
                        <a:t>N-1</a:t>
                      </a:r>
                      <a:r>
                        <a:rPr lang="ar-TN" sz="1200" dirty="0">
                          <a:latin typeface="Times New Roman"/>
                          <a:ea typeface="Times New Roman"/>
                          <a:cs typeface="Arial"/>
                        </a:rPr>
                        <a:t>؟ </a:t>
                      </a:r>
                      <a:endParaRPr lang="en-US" sz="1200" dirty="0">
                        <a:latin typeface="Times New Roman"/>
                        <a:ea typeface="Times New Roman"/>
                        <a:cs typeface="Arial"/>
                      </a:endParaRPr>
                    </a:p>
                  </a:txBody>
                  <a:tcPr marL="68260" marR="68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8601">
                <a:tc>
                  <a:txBody>
                    <a:bodyPr/>
                    <a:lstStyle/>
                    <a:p>
                      <a:pPr algn="just" rtl="1">
                        <a:spcAft>
                          <a:spcPts val="0"/>
                        </a:spcAft>
                      </a:pPr>
                      <a:r>
                        <a:rPr lang="ar-SA" sz="1600">
                          <a:latin typeface="Times New Roman"/>
                          <a:ea typeface="Times New Roman"/>
                          <a:cs typeface="Arial"/>
                        </a:rPr>
                        <a:t>طريقة الإحتساب</a:t>
                      </a:r>
                      <a:endParaRPr lang="en-US" sz="1200">
                        <a:latin typeface="Times New Roman"/>
                        <a:ea typeface="Times New Roman"/>
                        <a:cs typeface="Arial"/>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TN" sz="1200" dirty="0" smtClean="0">
                          <a:latin typeface="Times New Roman"/>
                          <a:ea typeface="Times New Roman"/>
                          <a:cs typeface="Arial"/>
                        </a:rPr>
                        <a:t>            عدد </a:t>
                      </a:r>
                      <a:r>
                        <a:rPr lang="ar-TN" sz="1200" dirty="0">
                          <a:latin typeface="Times New Roman"/>
                          <a:ea typeface="Times New Roman"/>
                          <a:cs typeface="Arial"/>
                        </a:rPr>
                        <a:t>الصفقات العمومية التي تم طلب العروض في شأنها بالنسبة للسنة </a:t>
                      </a:r>
                      <a:r>
                        <a:rPr lang="en-US" sz="1200" dirty="0">
                          <a:latin typeface="Times New Roman"/>
                          <a:ea typeface="Times New Roman"/>
                          <a:cs typeface="Arial"/>
                        </a:rPr>
                        <a:t>N-1</a:t>
                      </a:r>
                    </a:p>
                    <a:p>
                      <a:pPr algn="just" rtl="1">
                        <a:lnSpc>
                          <a:spcPct val="115000"/>
                        </a:lnSpc>
                        <a:spcAft>
                          <a:spcPts val="0"/>
                        </a:spcAft>
                      </a:pPr>
                      <a:r>
                        <a:rPr lang="ar-TN" sz="1200" dirty="0">
                          <a:latin typeface="Times New Roman"/>
                          <a:ea typeface="Times New Roman"/>
                          <a:cs typeface="Arial"/>
                        </a:rPr>
                        <a:t>         </a:t>
                      </a:r>
                      <a:r>
                        <a:rPr lang="ar-TN" sz="1200" dirty="0" smtClean="0">
                          <a:latin typeface="Times New Roman"/>
                          <a:ea typeface="Times New Roman"/>
                          <a:cs typeface="Arial"/>
                        </a:rPr>
                        <a:t>      ـــــــــــــــــــــــــــــــــــــــــــــــــــــــــــــــــــــــــــــــــــــــــــــــــــــــ</a:t>
                      </a:r>
                      <a:endParaRPr lang="en-US" sz="1200" dirty="0">
                        <a:latin typeface="Times New Roman"/>
                        <a:ea typeface="Times New Roman"/>
                        <a:cs typeface="Arial"/>
                      </a:endParaRPr>
                    </a:p>
                    <a:p>
                      <a:pPr algn="ctr" rtl="1">
                        <a:lnSpc>
                          <a:spcPct val="115000"/>
                        </a:lnSpc>
                        <a:spcAft>
                          <a:spcPts val="0"/>
                        </a:spcAft>
                      </a:pPr>
                      <a:r>
                        <a:rPr lang="ar-TN" sz="1400" dirty="0">
                          <a:latin typeface="Times New Roman"/>
                          <a:ea typeface="Times New Roman"/>
                          <a:cs typeface="Arial"/>
                        </a:rPr>
                        <a:t>عدد الصفقات العمومية المبرمجة بالنسبة للسنة </a:t>
                      </a:r>
                      <a:r>
                        <a:rPr lang="en-US" sz="1200" dirty="0">
                          <a:latin typeface="Times New Roman"/>
                          <a:ea typeface="Times New Roman"/>
                          <a:cs typeface="Arial"/>
                        </a:rPr>
                        <a:t>( N-1)</a:t>
                      </a:r>
                    </a:p>
                  </a:txBody>
                  <a:tcPr marL="68260" marR="682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5405">
                <a:tc>
                  <a:txBody>
                    <a:bodyPr/>
                    <a:lstStyle/>
                    <a:p>
                      <a:pPr algn="just" rtl="1">
                        <a:spcAft>
                          <a:spcPts val="0"/>
                        </a:spcAft>
                      </a:pPr>
                      <a:r>
                        <a:rPr lang="ar-TN" sz="1600" b="0" dirty="0">
                          <a:latin typeface="Times New Roman"/>
                          <a:ea typeface="Times New Roman"/>
                          <a:cs typeface="Arial"/>
                        </a:rPr>
                        <a:t>العدد الأقصى الذي يمكن إسناده</a:t>
                      </a:r>
                      <a:endParaRPr lang="en-US" sz="1200" b="0" dirty="0">
                        <a:latin typeface="Times New Roman"/>
                        <a:ea typeface="Times New Roman"/>
                        <a:cs typeface="Arial"/>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600" b="1" dirty="0">
                          <a:latin typeface="Times New Roman"/>
                          <a:ea typeface="Times New Roman"/>
                          <a:cs typeface="Arial"/>
                        </a:rPr>
                        <a:t>8</a:t>
                      </a:r>
                      <a:r>
                        <a:rPr lang="ar-TN" sz="1600" b="1" dirty="0">
                          <a:latin typeface="Times New Roman"/>
                          <a:ea typeface="Times New Roman"/>
                          <a:cs typeface="Arial"/>
                        </a:rPr>
                        <a:t> نقاط .</a:t>
                      </a:r>
                      <a:endParaRPr lang="en-US" sz="1200" b="1" dirty="0">
                        <a:latin typeface="Times New Roman"/>
                        <a:ea typeface="Times New Roman"/>
                        <a:cs typeface="Arial"/>
                      </a:endParaRPr>
                    </a:p>
                  </a:txBody>
                  <a:tcPr marL="68260" marR="682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Tableau 5"/>
          <p:cNvGraphicFramePr>
            <a:graphicFrameLocks noGrp="1"/>
          </p:cNvGraphicFramePr>
          <p:nvPr/>
        </p:nvGraphicFramePr>
        <p:xfrm>
          <a:off x="1524000" y="4500570"/>
          <a:ext cx="6096000" cy="490728"/>
        </p:xfrm>
        <a:graphic>
          <a:graphicData uri="http://schemas.openxmlformats.org/drawingml/2006/table">
            <a:tbl>
              <a:tblPr/>
              <a:tblGrid>
                <a:gridCol w="6096000"/>
              </a:tblGrid>
              <a:tr h="0">
                <a:tc>
                  <a:txBody>
                    <a:bodyPr/>
                    <a:lstStyle/>
                    <a:p>
                      <a:pPr algn="just" rtl="1">
                        <a:lnSpc>
                          <a:spcPct val="115000"/>
                        </a:lnSpc>
                        <a:spcAft>
                          <a:spcPts val="0"/>
                        </a:spcAft>
                      </a:pPr>
                      <a:r>
                        <a:rPr lang="ar-SA" sz="1400" b="1" dirty="0">
                          <a:latin typeface="Times New Roman"/>
                          <a:ea typeface="Times New Roman"/>
                        </a:rPr>
                        <a:t>- في صورة أن البلدية ليس لديها صفقات عمومية بالنسبة للسنة</a:t>
                      </a:r>
                      <a:r>
                        <a:rPr lang="en-US" sz="1200" b="1" dirty="0">
                          <a:latin typeface="Times New Roman"/>
                          <a:ea typeface="Times New Roman"/>
                        </a:rPr>
                        <a:t>N-1) </a:t>
                      </a:r>
                      <a:r>
                        <a:rPr lang="ar-TN" sz="1200" b="1" dirty="0">
                          <a:latin typeface="Times New Roman"/>
                          <a:ea typeface="Times New Roman"/>
                        </a:rPr>
                        <a:t>) </a:t>
                      </a:r>
                      <a:r>
                        <a:rPr lang="ar-TN" sz="1400" b="1" dirty="0">
                          <a:latin typeface="Times New Roman"/>
                          <a:ea typeface="Times New Roman"/>
                        </a:rPr>
                        <a:t>فهي معفاة من عملية إعداد مخطط تقديري للصفقات العمومية، وعليه لا يقع احتساب عدد النقاط المسندة بعنوان هذا المقياس .</a:t>
                      </a:r>
                      <a:endParaRPr lang="en-US" sz="1200" b="1" dirty="0">
                        <a:latin typeface="Times New Roman"/>
                        <a:ea typeface="Times New Roman"/>
                      </a:endParaRPr>
                    </a:p>
                  </a:txBody>
                  <a:tcPr marL="89535" marR="89535" marT="0" marB="0">
                    <a:lnL>
                      <a:noFill/>
                    </a:lnL>
                    <a:lnR>
                      <a:noFill/>
                    </a:lnR>
                    <a:lnT>
                      <a:noFill/>
                    </a:lnT>
                    <a:lnB>
                      <a:noFill/>
                    </a:lnB>
                    <a:solidFill>
                      <a:srgbClr val="92D050"/>
                    </a:solidFill>
                  </a:tcPr>
                </a:tc>
              </a:tr>
            </a:tbl>
          </a:graphicData>
        </a:graphic>
      </p:graphicFrame>
    </p:spTree>
    <p:extLst>
      <p:ext uri="{BB962C8B-B14F-4D97-AF65-F5344CB8AC3E}">
        <p14:creationId xmlns="" xmlns:p14="http://schemas.microsoft.com/office/powerpoint/2010/main" val="2943090186"/>
      </p:ext>
    </p:extLst>
  </p:cSld>
  <p:clrMapOvr>
    <a:masterClrMapping/>
  </p:clrMapOvr>
  <p:transition>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4294967295"/>
          </p:nvPr>
        </p:nvSpPr>
        <p:spPr>
          <a:xfrm>
            <a:off x="7524328" y="6165304"/>
            <a:ext cx="762000" cy="365125"/>
          </a:xfrm>
          <a:prstGeom prst="rect">
            <a:avLst/>
          </a:prstGeom>
        </p:spPr>
        <p:txBody>
          <a:bodyPr/>
          <a:lstStyle/>
          <a:p>
            <a:fld id="{2754ED01-E2A0-4C1E-8E21-014B99041579}" type="slidenum">
              <a:rPr lang="en-US" smtClean="0"/>
              <a:pPr/>
              <a:t>58</a:t>
            </a:fld>
            <a:endParaRPr lang="en-US" dirty="0"/>
          </a:p>
        </p:txBody>
      </p:sp>
      <p:graphicFrame>
        <p:nvGraphicFramePr>
          <p:cNvPr id="4" name="Tableau 3"/>
          <p:cNvGraphicFramePr>
            <a:graphicFrameLocks noGrp="1"/>
          </p:cNvGraphicFramePr>
          <p:nvPr/>
        </p:nvGraphicFramePr>
        <p:xfrm>
          <a:off x="357158" y="285728"/>
          <a:ext cx="8501122" cy="5727454"/>
        </p:xfrm>
        <a:graphic>
          <a:graphicData uri="http://schemas.openxmlformats.org/drawingml/2006/table">
            <a:tbl>
              <a:tblPr rtl="1"/>
              <a:tblGrid>
                <a:gridCol w="2245900"/>
                <a:gridCol w="6255222"/>
              </a:tblGrid>
              <a:tr h="230255">
                <a:tc gridSpan="2">
                  <a:txBody>
                    <a:bodyPr/>
                    <a:lstStyle/>
                    <a:p>
                      <a:pPr algn="just" rtl="1">
                        <a:spcAft>
                          <a:spcPts val="0"/>
                        </a:spcAft>
                      </a:pPr>
                      <a:r>
                        <a:rPr lang="ar-SA" sz="1600" b="1" dirty="0">
                          <a:latin typeface="Times New Roman"/>
                          <a:ea typeface="Times New Roman"/>
                          <a:cs typeface="Arial"/>
                        </a:rPr>
                        <a:t>المقياس 3.1 : تنفيذ المخطط التقديري الثلاثي للصيانة</a:t>
                      </a:r>
                      <a:endParaRPr lang="en-US" sz="1600" dirty="0">
                        <a:latin typeface="Times New Roman"/>
                        <a:ea typeface="Times New Roman"/>
                        <a:cs typeface="Arial"/>
                      </a:endParaRPr>
                    </a:p>
                  </a:txBody>
                  <a:tcPr marL="64759" marR="647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pPr rtl="1"/>
                      <a:endParaRPr lang="ar-TN"/>
                    </a:p>
                  </a:txBody>
                  <a:tcPr/>
                </a:tc>
              </a:tr>
              <a:tr h="926776">
                <a:tc>
                  <a:txBody>
                    <a:bodyPr/>
                    <a:lstStyle/>
                    <a:p>
                      <a:pPr algn="just" rtl="1">
                        <a:spcAft>
                          <a:spcPts val="0"/>
                        </a:spcAft>
                      </a:pPr>
                      <a:r>
                        <a:rPr lang="ar-SA" sz="1600">
                          <a:latin typeface="Times New Roman"/>
                          <a:ea typeface="Times New Roman"/>
                          <a:cs typeface="Arial"/>
                        </a:rPr>
                        <a:t>ال</a:t>
                      </a:r>
                      <a:r>
                        <a:rPr lang="ar-TN" sz="1600">
                          <a:latin typeface="Times New Roman"/>
                          <a:ea typeface="Times New Roman"/>
                          <a:cs typeface="Arial"/>
                        </a:rPr>
                        <a:t>أ</a:t>
                      </a:r>
                      <a:r>
                        <a:rPr lang="ar-SA" sz="1600">
                          <a:latin typeface="Times New Roman"/>
                          <a:ea typeface="Times New Roman"/>
                          <a:cs typeface="Arial"/>
                        </a:rPr>
                        <a:t>سئلة التي يتعين الإجابة عليها </a:t>
                      </a:r>
                      <a:endParaRPr lang="en-US" sz="1600">
                        <a:latin typeface="Times New Roman"/>
                        <a:ea typeface="Times New Roman"/>
                        <a:cs typeface="Arial"/>
                      </a:endParaRPr>
                    </a:p>
                  </a:txBody>
                  <a:tcPr marL="64759" marR="647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600">
                          <a:latin typeface="Times New Roman"/>
                          <a:ea typeface="Times New Roman"/>
                          <a:cs typeface="Arial"/>
                        </a:rPr>
                        <a:t>-هل قامت البلدية بإعداد مخطط ثلاثي تقديري للصيانة</a:t>
                      </a:r>
                      <a:r>
                        <a:rPr lang="ar-TN" sz="1600">
                          <a:latin typeface="Times New Roman"/>
                          <a:ea typeface="Times New Roman"/>
                          <a:cs typeface="Arial"/>
                        </a:rPr>
                        <a:t>؟</a:t>
                      </a:r>
                      <a:endParaRPr lang="en-US" sz="1600">
                        <a:latin typeface="Times New Roman"/>
                        <a:ea typeface="Times New Roman"/>
                        <a:cs typeface="Arial"/>
                      </a:endParaRPr>
                    </a:p>
                    <a:p>
                      <a:pPr algn="just" rtl="1">
                        <a:lnSpc>
                          <a:spcPct val="115000"/>
                        </a:lnSpc>
                        <a:spcAft>
                          <a:spcPts val="0"/>
                        </a:spcAft>
                      </a:pPr>
                      <a:r>
                        <a:rPr lang="ar-TN" sz="1600">
                          <a:latin typeface="Times New Roman"/>
                          <a:ea typeface="Times New Roman"/>
                          <a:cs typeface="Arial"/>
                        </a:rPr>
                        <a:t>- هل أن المبالغ المرسمة بميزانية البلدية بعنوان الصيانة مطابقة لما هو مدرج بالمخطط الثلاثي التقديري للصيانة  ؟</a:t>
                      </a:r>
                      <a:endParaRPr lang="en-US" sz="1600">
                        <a:latin typeface="Times New Roman"/>
                        <a:ea typeface="Times New Roman"/>
                        <a:cs typeface="Arial"/>
                      </a:endParaRPr>
                    </a:p>
                    <a:p>
                      <a:pPr algn="just" rtl="1">
                        <a:lnSpc>
                          <a:spcPct val="115000"/>
                        </a:lnSpc>
                        <a:spcAft>
                          <a:spcPts val="0"/>
                        </a:spcAft>
                      </a:pPr>
                      <a:r>
                        <a:rPr lang="ar-TN" sz="1600">
                          <a:latin typeface="Times New Roman"/>
                          <a:ea typeface="Times New Roman"/>
                          <a:cs typeface="Arial"/>
                        </a:rPr>
                        <a:t>- ما هي نسبة المصاريف المنجزة بعنوان الصيانة ؟</a:t>
                      </a:r>
                      <a:endParaRPr lang="en-US" sz="1600">
                        <a:latin typeface="Times New Roman"/>
                        <a:ea typeface="Times New Roman"/>
                        <a:cs typeface="Arial"/>
                      </a:endParaRPr>
                    </a:p>
                  </a:txBody>
                  <a:tcPr marL="64759" marR="647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6459">
                <a:tc>
                  <a:txBody>
                    <a:bodyPr/>
                    <a:lstStyle/>
                    <a:p>
                      <a:pPr algn="just" rtl="1">
                        <a:spcAft>
                          <a:spcPts val="0"/>
                        </a:spcAft>
                      </a:pPr>
                      <a:r>
                        <a:rPr lang="ar-SA" sz="1600" b="1" dirty="0">
                          <a:latin typeface="Times New Roman"/>
                          <a:ea typeface="Times New Roman"/>
                          <a:cs typeface="Arial"/>
                        </a:rPr>
                        <a:t>طريقة </a:t>
                      </a:r>
                      <a:r>
                        <a:rPr lang="ar-SA" sz="1600" b="1" dirty="0" err="1">
                          <a:latin typeface="Times New Roman"/>
                          <a:ea typeface="Times New Roman"/>
                          <a:cs typeface="Arial"/>
                        </a:rPr>
                        <a:t>الإحتساب</a:t>
                      </a:r>
                      <a:endParaRPr lang="en-US" sz="1600" b="1" dirty="0">
                        <a:latin typeface="Times New Roman"/>
                        <a:ea typeface="Times New Roman"/>
                        <a:cs typeface="Arial"/>
                      </a:endParaRPr>
                    </a:p>
                  </a:txBody>
                  <a:tcPr marL="64759" marR="647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TN" sz="1600" dirty="0" smtClean="0">
                          <a:latin typeface="Times New Roman"/>
                          <a:ea typeface="Times New Roman"/>
                          <a:cs typeface="Arial"/>
                        </a:rPr>
                        <a:t> </a:t>
                      </a:r>
                      <a:r>
                        <a:rPr lang="ar-SA" sz="1600" b="1" dirty="0" smtClean="0">
                          <a:latin typeface="Times New Roman"/>
                          <a:ea typeface="Times New Roman"/>
                          <a:cs typeface="Arial"/>
                        </a:rPr>
                        <a:t>جملة </a:t>
                      </a:r>
                      <a:r>
                        <a:rPr lang="ar-SA" sz="1600" b="1" dirty="0">
                          <a:latin typeface="Times New Roman"/>
                          <a:ea typeface="Times New Roman"/>
                          <a:cs typeface="Arial"/>
                        </a:rPr>
                        <a:t>النفقات المنجزة بعنوان الصيانة بالعنوان الأول والثاني بالنسبة للسنة </a:t>
                      </a:r>
                      <a:r>
                        <a:rPr lang="en-US" sz="1600" b="1" dirty="0">
                          <a:latin typeface="Times New Roman"/>
                          <a:ea typeface="Times New Roman"/>
                          <a:cs typeface="Arial"/>
                        </a:rPr>
                        <a:t>( N-1)</a:t>
                      </a:r>
                    </a:p>
                    <a:p>
                      <a:pPr algn="just" rtl="1">
                        <a:spcAft>
                          <a:spcPts val="0"/>
                        </a:spcAft>
                      </a:pPr>
                      <a:r>
                        <a:rPr lang="ar-SA" sz="1600" b="1" dirty="0">
                          <a:latin typeface="Times New Roman"/>
                          <a:ea typeface="Times New Roman"/>
                          <a:cs typeface="Arial"/>
                        </a:rPr>
                        <a:t>          </a:t>
                      </a:r>
                      <a:r>
                        <a:rPr lang="ar-TN" sz="1600" b="1" dirty="0" smtClean="0">
                          <a:latin typeface="Times New Roman"/>
                          <a:ea typeface="Times New Roman"/>
                          <a:cs typeface="Arial"/>
                        </a:rPr>
                        <a:t>                        </a:t>
                      </a:r>
                      <a:r>
                        <a:rPr lang="ar-SA" sz="1600" b="1" dirty="0" smtClean="0">
                          <a:latin typeface="Times New Roman"/>
                          <a:ea typeface="Times New Roman"/>
                          <a:cs typeface="Arial"/>
                        </a:rPr>
                        <a:t> ـــــــــــــــــــــــــــــــــــــــــــــــــــــــــــــــــــــــ</a:t>
                      </a:r>
                      <a:endParaRPr lang="en-US" sz="1600" b="1" dirty="0">
                        <a:latin typeface="Times New Roman"/>
                        <a:ea typeface="Times New Roman"/>
                        <a:cs typeface="Arial"/>
                      </a:endParaRPr>
                    </a:p>
                    <a:p>
                      <a:pPr algn="ctr" rtl="1">
                        <a:spcAft>
                          <a:spcPts val="0"/>
                        </a:spcAft>
                      </a:pPr>
                      <a:r>
                        <a:rPr kumimoji="0" lang="ar-TN"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النفقات المنجزة بالقسم السادس ( الاستثمارات المباشرة)  من الجزء 3 من العنوان الثاني </a:t>
                      </a:r>
                      <a:r>
                        <a:rPr lang="ar-SA" sz="1600" b="1" dirty="0" smtClean="0">
                          <a:latin typeface="Times New Roman"/>
                          <a:ea typeface="Times New Roman"/>
                          <a:cs typeface="Arial"/>
                        </a:rPr>
                        <a:t>بالنسبة </a:t>
                      </a:r>
                      <a:r>
                        <a:rPr lang="ar-SA" sz="1600" b="1" dirty="0">
                          <a:latin typeface="Times New Roman"/>
                          <a:ea typeface="Times New Roman"/>
                          <a:cs typeface="Arial"/>
                        </a:rPr>
                        <a:t>للسنة </a:t>
                      </a:r>
                      <a:r>
                        <a:rPr lang="en-US" sz="1600" b="1" dirty="0">
                          <a:latin typeface="Times New Roman"/>
                          <a:ea typeface="Times New Roman"/>
                          <a:cs typeface="Arial"/>
                        </a:rPr>
                        <a:t>( N-1</a:t>
                      </a:r>
                      <a:r>
                        <a:rPr lang="en-US" sz="1600" b="1" dirty="0" smtClean="0">
                          <a:latin typeface="Times New Roman"/>
                          <a:ea typeface="Times New Roman"/>
                          <a:cs typeface="Arial"/>
                        </a:rPr>
                        <a:t>)</a:t>
                      </a:r>
                      <a:endParaRPr lang="ar-TN" sz="1600" b="1" dirty="0" smtClean="0">
                        <a:latin typeface="Times New Roman"/>
                        <a:ea typeface="Times New Roman"/>
                        <a:cs typeface="Arial"/>
                      </a:endParaRPr>
                    </a:p>
                    <a:p>
                      <a:pPr algn="ctr" rtl="1">
                        <a:spcAft>
                          <a:spcPts val="0"/>
                        </a:spcAft>
                      </a:pPr>
                      <a:endParaRPr lang="en-US" sz="1600" dirty="0">
                        <a:latin typeface="Times New Roman"/>
                        <a:ea typeface="Times New Roman"/>
                        <a:cs typeface="Arial"/>
                      </a:endParaRPr>
                    </a:p>
                    <a:p>
                      <a:pPr algn="just" rtl="1">
                        <a:spcAft>
                          <a:spcPts val="0"/>
                        </a:spcAft>
                      </a:pPr>
                      <a:r>
                        <a:rPr lang="ar-TN" sz="1600" dirty="0">
                          <a:latin typeface="Times New Roman"/>
                          <a:ea typeface="Times New Roman"/>
                          <a:cs typeface="Arial"/>
                        </a:rPr>
                        <a:t>ويقصد </a:t>
                      </a:r>
                      <a:r>
                        <a:rPr lang="ar-TN" sz="1600" b="1" dirty="0">
                          <a:latin typeface="Times New Roman"/>
                          <a:ea typeface="Times New Roman"/>
                          <a:cs typeface="Arial"/>
                        </a:rPr>
                        <a:t>بالنفقات المنجزة بعنوان الصيانة</a:t>
                      </a:r>
                      <a:r>
                        <a:rPr lang="ar-TN" sz="1600" dirty="0">
                          <a:latin typeface="Times New Roman"/>
                          <a:ea typeface="Times New Roman"/>
                          <a:cs typeface="Arial"/>
                        </a:rPr>
                        <a:t> </a:t>
                      </a:r>
                      <a:r>
                        <a:rPr lang="ar-TN" sz="1600" b="1" dirty="0">
                          <a:latin typeface="Times New Roman"/>
                          <a:ea typeface="Times New Roman"/>
                          <a:cs typeface="Arial"/>
                        </a:rPr>
                        <a:t>نفقات الصيانة بالعنوان الأول</a:t>
                      </a:r>
                      <a:r>
                        <a:rPr lang="ar-TN" sz="1600" b="1" dirty="0">
                          <a:latin typeface="Calibri"/>
                          <a:ea typeface="Times New Roman"/>
                          <a:cs typeface="Arial"/>
                        </a:rPr>
                        <a:t>[</a:t>
                      </a:r>
                      <a:r>
                        <a:rPr lang="ar-TN" sz="1600" dirty="0">
                          <a:latin typeface="Times New Roman"/>
                          <a:ea typeface="Times New Roman"/>
                          <a:cs typeface="Arial"/>
                        </a:rPr>
                        <a:t>(القسم الثاني: وسائل المصالح(الفصل02.201: نفقات تسيير المصالح العمومية المحلية (الفقرة 10+الفقرة الفرعية003 من الفقرة 19)+الفصل 02.202 مصاريف استغلال وصيانة التجهيزات العمومية ( الفقرة الفرعية 002 من الفقرة 30 + الفقرة 32+ الفقرة الفرعية001 من الفقرة 34 + الفقرة الفرعية 001 من الفقرة 36 + الفقرة 38 + الفقرة 40 + الفقرة الفرعية004و005 من الفقرة 42+الفقرة44+ الفقرة 45+الفقرة 46+الفقرة 99+الفصل 03.302: تدخلات في الميدان </a:t>
                      </a:r>
                      <a:r>
                        <a:rPr lang="ar-TN" sz="1600" dirty="0" err="1">
                          <a:latin typeface="Times New Roman"/>
                          <a:ea typeface="Times New Roman"/>
                          <a:cs typeface="Arial"/>
                        </a:rPr>
                        <a:t>الإجتماعي</a:t>
                      </a:r>
                      <a:r>
                        <a:rPr lang="ar-TN" sz="1600" dirty="0">
                          <a:latin typeface="Times New Roman"/>
                          <a:ea typeface="Times New Roman"/>
                          <a:cs typeface="Arial"/>
                        </a:rPr>
                        <a:t>(الفقرة الفرعية 001 من الفقرة 23)</a:t>
                      </a:r>
                      <a:r>
                        <a:rPr lang="ar-TN" sz="1600" dirty="0">
                          <a:latin typeface="Calibri"/>
                          <a:ea typeface="Times New Roman"/>
                          <a:cs typeface="Arial"/>
                        </a:rPr>
                        <a:t>]</a:t>
                      </a:r>
                      <a:r>
                        <a:rPr lang="ar-TN" sz="1600" dirty="0">
                          <a:latin typeface="Times New Roman"/>
                          <a:ea typeface="Times New Roman"/>
                          <a:cs typeface="Arial"/>
                        </a:rPr>
                        <a:t>+ </a:t>
                      </a:r>
                      <a:r>
                        <a:rPr lang="ar-TN" sz="1600" b="1" dirty="0">
                          <a:latin typeface="Times New Roman"/>
                          <a:ea typeface="Times New Roman"/>
                          <a:cs typeface="Arial"/>
                        </a:rPr>
                        <a:t>نفقات الصيانة بالعنوان الثاني</a:t>
                      </a:r>
                      <a:r>
                        <a:rPr lang="ar-TN" sz="1600" dirty="0">
                          <a:latin typeface="Calibri"/>
                          <a:ea typeface="Times New Roman"/>
                          <a:cs typeface="Arial"/>
                        </a:rPr>
                        <a:t>[</a:t>
                      </a:r>
                      <a:r>
                        <a:rPr lang="ar-TN" sz="1600" dirty="0">
                          <a:latin typeface="Times New Roman"/>
                          <a:ea typeface="Times New Roman"/>
                          <a:cs typeface="Arial"/>
                        </a:rPr>
                        <a:t>الفصل06.603:البناءات الإدارية(الفقرة 06)+الفصل 06.610(الفقرة04)+الفصل 06.611 (الفقرة01)+الفصل 06.612(الفقرة03)+الفصل 06.613( الفقرة 03)+ الفصل 06.614 (الفقرة 01و02و05و06) + الفصل 06.615 ( الفقرة 05)+ الفصل 06.616 (الفقرة 21)+الفصل 06.617 الفقرة 21) </a:t>
                      </a:r>
                      <a:r>
                        <a:rPr lang="ar-TN" sz="1600" dirty="0">
                          <a:latin typeface="Calibri"/>
                          <a:ea typeface="Times New Roman"/>
                          <a:cs typeface="Arial"/>
                        </a:rPr>
                        <a:t>]</a:t>
                      </a:r>
                      <a:r>
                        <a:rPr lang="ar-TN" sz="1600" dirty="0">
                          <a:latin typeface="Times New Roman"/>
                          <a:ea typeface="Times New Roman"/>
                          <a:cs typeface="Arial"/>
                        </a:rPr>
                        <a:t> .</a:t>
                      </a:r>
                      <a:endParaRPr lang="en-US" sz="1600" dirty="0">
                        <a:latin typeface="Times New Roman"/>
                        <a:ea typeface="Times New Roman"/>
                        <a:cs typeface="Arial"/>
                      </a:endParaRPr>
                    </a:p>
                  </a:txBody>
                  <a:tcPr marL="64759" marR="647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0510">
                <a:tc>
                  <a:txBody>
                    <a:bodyPr/>
                    <a:lstStyle/>
                    <a:p>
                      <a:pPr algn="just" rtl="1">
                        <a:spcAft>
                          <a:spcPts val="0"/>
                        </a:spcAft>
                      </a:pPr>
                      <a:r>
                        <a:rPr lang="ar-TN" sz="1600">
                          <a:latin typeface="Times New Roman"/>
                          <a:ea typeface="Times New Roman"/>
                          <a:cs typeface="Arial"/>
                        </a:rPr>
                        <a:t>العدد الأقصى الذي يمكن إسناده</a:t>
                      </a:r>
                      <a:endParaRPr lang="en-US" sz="1600">
                        <a:latin typeface="Times New Roman"/>
                        <a:ea typeface="Times New Roman"/>
                        <a:cs typeface="Arial"/>
                      </a:endParaRPr>
                    </a:p>
                  </a:txBody>
                  <a:tcPr marL="64759" marR="647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b="1" dirty="0">
                          <a:latin typeface="Times New Roman"/>
                          <a:ea typeface="Times New Roman"/>
                          <a:cs typeface="Arial"/>
                        </a:rPr>
                        <a:t>7 نقاط</a:t>
                      </a:r>
                      <a:endParaRPr lang="en-US" sz="1600" b="1" dirty="0">
                        <a:latin typeface="Times New Roman"/>
                        <a:ea typeface="Times New Roman"/>
                        <a:cs typeface="Arial"/>
                      </a:endParaRPr>
                    </a:p>
                  </a:txBody>
                  <a:tcPr marL="64759" marR="647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2943090186"/>
      </p:ext>
    </p:extLst>
  </p:cSld>
  <p:clrMapOvr>
    <a:masterClrMapping/>
  </p:clrMapOvr>
  <p:transition>
    <p:fad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4294967295"/>
          </p:nvPr>
        </p:nvSpPr>
        <p:spPr>
          <a:xfrm>
            <a:off x="7524328" y="6309320"/>
            <a:ext cx="762000" cy="365125"/>
          </a:xfrm>
          <a:prstGeom prst="rect">
            <a:avLst/>
          </a:prstGeom>
        </p:spPr>
        <p:txBody>
          <a:bodyPr/>
          <a:lstStyle/>
          <a:p>
            <a:fld id="{2754ED01-E2A0-4C1E-8E21-014B99041579}" type="slidenum">
              <a:rPr lang="en-US" smtClean="0"/>
              <a:pPr/>
              <a:t>59</a:t>
            </a:fld>
            <a:endParaRPr lang="en-US" dirty="0"/>
          </a:p>
        </p:txBody>
      </p:sp>
      <p:graphicFrame>
        <p:nvGraphicFramePr>
          <p:cNvPr id="4" name="Tableau 3"/>
          <p:cNvGraphicFramePr>
            <a:graphicFrameLocks noGrp="1"/>
          </p:cNvGraphicFramePr>
          <p:nvPr/>
        </p:nvGraphicFramePr>
        <p:xfrm>
          <a:off x="357158" y="571480"/>
          <a:ext cx="8429684" cy="5148818"/>
        </p:xfrm>
        <a:graphic>
          <a:graphicData uri="http://schemas.openxmlformats.org/drawingml/2006/table">
            <a:tbl>
              <a:tblPr rtl="1"/>
              <a:tblGrid>
                <a:gridCol w="2546873"/>
                <a:gridCol w="5882811"/>
              </a:tblGrid>
              <a:tr h="389969">
                <a:tc gridSpan="2">
                  <a:txBody>
                    <a:bodyPr/>
                    <a:lstStyle/>
                    <a:p>
                      <a:pPr algn="just" rtl="1">
                        <a:spcAft>
                          <a:spcPts val="0"/>
                        </a:spcAft>
                      </a:pPr>
                      <a:r>
                        <a:rPr lang="ar-SA" sz="1800" b="1" dirty="0">
                          <a:latin typeface="Times New Roman"/>
                          <a:ea typeface="Times New Roman"/>
                          <a:cs typeface="Arial"/>
                        </a:rPr>
                        <a:t>المقياس 4.1 : مجهود البلدية في مجال النظافة</a:t>
                      </a:r>
                      <a:endParaRPr lang="en-US" sz="1800" dirty="0">
                        <a:latin typeface="Times New Roman"/>
                        <a:ea typeface="Times New Roman"/>
                        <a:cs typeface="Arial"/>
                      </a:endParaRPr>
                    </a:p>
                  </a:txBody>
                  <a:tcPr marL="65438" marR="65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pPr rtl="1"/>
                      <a:endParaRPr lang="ar-TN"/>
                    </a:p>
                  </a:txBody>
                  <a:tcPr/>
                </a:tc>
              </a:tr>
              <a:tr h="1625680">
                <a:tc>
                  <a:txBody>
                    <a:bodyPr/>
                    <a:lstStyle/>
                    <a:p>
                      <a:pPr algn="just" rtl="1">
                        <a:spcAft>
                          <a:spcPts val="0"/>
                        </a:spcAft>
                      </a:pPr>
                      <a:r>
                        <a:rPr lang="ar-SA" sz="1800" dirty="0" err="1">
                          <a:latin typeface="Times New Roman"/>
                          <a:ea typeface="Times New Roman"/>
                          <a:cs typeface="Arial"/>
                        </a:rPr>
                        <a:t>ال</a:t>
                      </a:r>
                      <a:r>
                        <a:rPr lang="ar-TN" sz="1800" dirty="0">
                          <a:latin typeface="Times New Roman"/>
                          <a:ea typeface="Times New Roman"/>
                          <a:cs typeface="Arial"/>
                        </a:rPr>
                        <a:t>أ</a:t>
                      </a:r>
                      <a:r>
                        <a:rPr lang="ar-SA" sz="1800" dirty="0" err="1">
                          <a:latin typeface="Times New Roman"/>
                          <a:ea typeface="Times New Roman"/>
                          <a:cs typeface="Arial"/>
                        </a:rPr>
                        <a:t>سئلة</a:t>
                      </a:r>
                      <a:r>
                        <a:rPr lang="ar-SA" sz="1800" dirty="0">
                          <a:latin typeface="Times New Roman"/>
                          <a:ea typeface="Times New Roman"/>
                          <a:cs typeface="Arial"/>
                        </a:rPr>
                        <a:t> التي يتعين الإجابة عليها </a:t>
                      </a:r>
                      <a:endParaRPr lang="en-US" sz="1800" dirty="0">
                        <a:latin typeface="Times New Roman"/>
                        <a:ea typeface="Times New Roman"/>
                        <a:cs typeface="Arial"/>
                      </a:endParaRPr>
                    </a:p>
                  </a:txBody>
                  <a:tcPr marL="65438" marR="65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1800">
                          <a:latin typeface="Times New Roman"/>
                          <a:ea typeface="Times New Roman"/>
                          <a:cs typeface="Arial"/>
                        </a:rPr>
                        <a:t>- هل للبلدية دفتر محّين لمتابعة مجهودها في مجال النظافة وكشف محيّن لمتابعة وسائل النقل المخصصة للنظافة </a:t>
                      </a:r>
                      <a:r>
                        <a:rPr lang="ar-TN" sz="1800">
                          <a:latin typeface="Times New Roman"/>
                          <a:ea typeface="Times New Roman"/>
                          <a:cs typeface="Arial"/>
                        </a:rPr>
                        <a:t>؟</a:t>
                      </a:r>
                      <a:r>
                        <a:rPr lang="ar-SA" sz="1800">
                          <a:latin typeface="Times New Roman"/>
                          <a:ea typeface="Times New Roman"/>
                          <a:cs typeface="Arial"/>
                        </a:rPr>
                        <a:t>.</a:t>
                      </a:r>
                      <a:endParaRPr lang="en-US" sz="1800">
                        <a:latin typeface="Times New Roman"/>
                        <a:ea typeface="Times New Roman"/>
                        <a:cs typeface="Arial"/>
                      </a:endParaRPr>
                    </a:p>
                    <a:p>
                      <a:pPr algn="just" rtl="1">
                        <a:lnSpc>
                          <a:spcPct val="115000"/>
                        </a:lnSpc>
                        <a:spcAft>
                          <a:spcPts val="0"/>
                        </a:spcAft>
                      </a:pPr>
                      <a:r>
                        <a:rPr lang="ar-SA" sz="1800">
                          <a:latin typeface="Times New Roman"/>
                          <a:ea typeface="Times New Roman"/>
                          <a:cs typeface="Arial"/>
                        </a:rPr>
                        <a:t>- هل توجد خدمات أو طرق مبتكرة في مجال النظافة</a:t>
                      </a:r>
                      <a:r>
                        <a:rPr lang="ar-TN" sz="1800">
                          <a:latin typeface="Times New Roman"/>
                          <a:ea typeface="Times New Roman"/>
                          <a:cs typeface="Arial"/>
                        </a:rPr>
                        <a:t>؟</a:t>
                      </a:r>
                      <a:endParaRPr lang="en-US" sz="1800">
                        <a:latin typeface="Times New Roman"/>
                        <a:ea typeface="Times New Roman"/>
                        <a:cs typeface="Arial"/>
                      </a:endParaRPr>
                    </a:p>
                    <a:p>
                      <a:pPr algn="just" rtl="1">
                        <a:lnSpc>
                          <a:spcPct val="115000"/>
                        </a:lnSpc>
                        <a:spcAft>
                          <a:spcPts val="0"/>
                        </a:spcAft>
                      </a:pPr>
                      <a:r>
                        <a:rPr lang="ar-SA" sz="1800">
                          <a:latin typeface="Times New Roman"/>
                          <a:ea typeface="Times New Roman"/>
                          <a:cs typeface="Arial"/>
                        </a:rPr>
                        <a:t>- ما هي نسبة الفضلات المنزلية والمشابهة المرفوعة </a:t>
                      </a:r>
                      <a:r>
                        <a:rPr lang="ar-TN" sz="1800">
                          <a:latin typeface="Times New Roman"/>
                          <a:ea typeface="Times New Roman"/>
                          <a:cs typeface="Arial"/>
                        </a:rPr>
                        <a:t>؟</a:t>
                      </a:r>
                      <a:r>
                        <a:rPr lang="ar-SA" sz="1800">
                          <a:latin typeface="Times New Roman"/>
                          <a:ea typeface="Times New Roman"/>
                          <a:cs typeface="Arial"/>
                        </a:rPr>
                        <a:t>  </a:t>
                      </a:r>
                      <a:endParaRPr lang="en-US" sz="1800">
                        <a:latin typeface="Times New Roman"/>
                        <a:ea typeface="Times New Roman"/>
                        <a:cs typeface="Arial"/>
                      </a:endParaRPr>
                    </a:p>
                  </a:txBody>
                  <a:tcPr marL="65438" marR="65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2169">
                <a:tc>
                  <a:txBody>
                    <a:bodyPr/>
                    <a:lstStyle/>
                    <a:p>
                      <a:pPr algn="just" rtl="1">
                        <a:spcAft>
                          <a:spcPts val="0"/>
                        </a:spcAft>
                      </a:pPr>
                      <a:r>
                        <a:rPr lang="ar-SA" sz="1800" dirty="0">
                          <a:latin typeface="Times New Roman"/>
                          <a:ea typeface="Times New Roman"/>
                          <a:cs typeface="Arial"/>
                        </a:rPr>
                        <a:t>طريقة </a:t>
                      </a:r>
                      <a:r>
                        <a:rPr lang="ar-SA" sz="1800" dirty="0" err="1">
                          <a:latin typeface="Times New Roman"/>
                          <a:ea typeface="Times New Roman"/>
                          <a:cs typeface="Arial"/>
                        </a:rPr>
                        <a:t>الإحتساب</a:t>
                      </a:r>
                      <a:endParaRPr lang="en-US" sz="1800" dirty="0">
                        <a:latin typeface="Times New Roman"/>
                        <a:ea typeface="Times New Roman"/>
                        <a:cs typeface="Arial"/>
                      </a:endParaRPr>
                    </a:p>
                  </a:txBody>
                  <a:tcPr marL="65438" marR="65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800" b="1" dirty="0">
                          <a:latin typeface="Times New Roman"/>
                          <a:ea typeface="Times New Roman"/>
                          <a:cs typeface="Arial"/>
                        </a:rPr>
                        <a:t>كمية الفضلات المنزلية والمشابهة المرفوعة للسنة  (</a:t>
                      </a:r>
                      <a:r>
                        <a:rPr lang="en-US" sz="1800" b="1" dirty="0">
                          <a:latin typeface="Times New Roman"/>
                          <a:ea typeface="Times New Roman"/>
                          <a:cs typeface="Arial"/>
                        </a:rPr>
                        <a:t>( N-1</a:t>
                      </a:r>
                    </a:p>
                    <a:p>
                      <a:pPr algn="ctr" rtl="1">
                        <a:spcAft>
                          <a:spcPts val="0"/>
                        </a:spcAft>
                      </a:pPr>
                      <a:r>
                        <a:rPr lang="ar-SA" sz="1800" b="1" dirty="0">
                          <a:latin typeface="Times New Roman"/>
                          <a:ea typeface="Times New Roman"/>
                          <a:cs typeface="Arial"/>
                        </a:rPr>
                        <a:t>ــــــــــــــــــــــــــــــــــــــــــــــــــــــــــــــــــــــ</a:t>
                      </a:r>
                      <a:endParaRPr lang="en-US" sz="1800" b="1" dirty="0">
                        <a:latin typeface="Times New Roman"/>
                        <a:ea typeface="Times New Roman"/>
                        <a:cs typeface="Arial"/>
                      </a:endParaRPr>
                    </a:p>
                    <a:p>
                      <a:pPr algn="ctr" rtl="1">
                        <a:spcAft>
                          <a:spcPts val="0"/>
                        </a:spcAft>
                      </a:pPr>
                      <a:r>
                        <a:rPr lang="ar-SA" sz="1800" b="1" dirty="0">
                          <a:latin typeface="Times New Roman"/>
                          <a:ea typeface="Times New Roman"/>
                          <a:cs typeface="Arial"/>
                        </a:rPr>
                        <a:t>كمية الفضلات المنزلية والمشابهة المنتجة بالنسبة للسنة (</a:t>
                      </a:r>
                      <a:r>
                        <a:rPr lang="en-US" sz="1800" b="1" dirty="0">
                          <a:latin typeface="Times New Roman"/>
                          <a:ea typeface="Times New Roman"/>
                          <a:cs typeface="Arial"/>
                        </a:rPr>
                        <a:t>( </a:t>
                      </a:r>
                      <a:r>
                        <a:rPr lang="en-US" sz="1800" b="1" dirty="0" smtClean="0">
                          <a:latin typeface="Times New Roman"/>
                          <a:ea typeface="Times New Roman"/>
                          <a:cs typeface="Arial"/>
                        </a:rPr>
                        <a:t>N-1</a:t>
                      </a:r>
                      <a:endParaRPr lang="ar-TN" sz="1800" b="1" dirty="0" smtClean="0">
                        <a:latin typeface="Times New Roman"/>
                        <a:ea typeface="Times New Roman"/>
                        <a:cs typeface="Arial"/>
                      </a:endParaRPr>
                    </a:p>
                    <a:p>
                      <a:pPr algn="ctr" rtl="1">
                        <a:spcAft>
                          <a:spcPts val="0"/>
                        </a:spcAft>
                      </a:pPr>
                      <a:endParaRPr lang="en-US" sz="1800" dirty="0">
                        <a:latin typeface="Times New Roman"/>
                        <a:ea typeface="Times New Roman"/>
                        <a:cs typeface="Arial"/>
                      </a:endParaRPr>
                    </a:p>
                    <a:p>
                      <a:pPr algn="just" rtl="1">
                        <a:spcAft>
                          <a:spcPts val="0"/>
                        </a:spcAft>
                      </a:pPr>
                      <a:r>
                        <a:rPr lang="ar-SA" sz="1800" dirty="0">
                          <a:latin typeface="Times New Roman"/>
                          <a:ea typeface="Times New Roman"/>
                          <a:cs typeface="Arial"/>
                        </a:rPr>
                        <a:t>مع العلم وأن كمية الفضلات المنزلية والمشابهة المنتجة بالنسبة للسنة = متوسط إنتاج الفرد الواحد في اليوم الذي يعادل </a:t>
                      </a:r>
                      <a:r>
                        <a:rPr lang="ar-SA" sz="1800" b="1" dirty="0">
                          <a:latin typeface="Times New Roman"/>
                          <a:ea typeface="Times New Roman"/>
                          <a:cs typeface="Arial"/>
                        </a:rPr>
                        <a:t>0.8 </a:t>
                      </a:r>
                      <a:r>
                        <a:rPr lang="ar-SA" sz="1800" b="1" dirty="0" err="1">
                          <a:latin typeface="Times New Roman"/>
                          <a:ea typeface="Times New Roman"/>
                          <a:cs typeface="Arial"/>
                        </a:rPr>
                        <a:t>كغ</a:t>
                      </a:r>
                      <a:r>
                        <a:rPr lang="ar-SA" sz="1800" b="1" dirty="0">
                          <a:latin typeface="Times New Roman"/>
                          <a:ea typeface="Times New Roman"/>
                          <a:cs typeface="Arial"/>
                        </a:rPr>
                        <a:t> </a:t>
                      </a:r>
                      <a:r>
                        <a:rPr lang="ar-SA" sz="1800" b="1" dirty="0">
                          <a:latin typeface="Calibri"/>
                          <a:ea typeface="Times New Roman"/>
                          <a:cs typeface="Arial"/>
                        </a:rPr>
                        <a:t>x</a:t>
                      </a:r>
                      <a:r>
                        <a:rPr lang="ar-SA" sz="1800" b="1" dirty="0">
                          <a:latin typeface="Times New Roman"/>
                          <a:ea typeface="Times New Roman"/>
                          <a:cs typeface="Arial"/>
                        </a:rPr>
                        <a:t> عدد سكان البلديةX365 يوم</a:t>
                      </a:r>
                      <a:r>
                        <a:rPr lang="ar-SA" sz="1800" dirty="0">
                          <a:latin typeface="Times New Roman"/>
                          <a:ea typeface="Times New Roman"/>
                          <a:cs typeface="Arial"/>
                        </a:rPr>
                        <a:t>. </a:t>
                      </a:r>
                      <a:endParaRPr lang="ar-TN" sz="1800" dirty="0" smtClean="0">
                        <a:latin typeface="Times New Roman"/>
                        <a:ea typeface="Times New Roman"/>
                        <a:cs typeface="Arial"/>
                      </a:endParaRPr>
                    </a:p>
                    <a:p>
                      <a:pPr algn="just" rtl="1">
                        <a:spcAft>
                          <a:spcPts val="0"/>
                        </a:spcAft>
                      </a:pPr>
                      <a:endParaRPr lang="en-US" sz="1800" dirty="0">
                        <a:latin typeface="Times New Roman"/>
                        <a:ea typeface="Times New Roman"/>
                        <a:cs typeface="Arial"/>
                      </a:endParaRPr>
                    </a:p>
                    <a:p>
                      <a:pPr algn="just" rtl="1">
                        <a:spcAft>
                          <a:spcPts val="0"/>
                        </a:spcAft>
                      </a:pPr>
                      <a:r>
                        <a:rPr lang="ar-SA" sz="1800" b="1" dirty="0">
                          <a:latin typeface="Times New Roman"/>
                          <a:ea typeface="Times New Roman"/>
                          <a:cs typeface="Arial"/>
                        </a:rPr>
                        <a:t>عدد سكان البلدية وقع ضبطه حسب الأمر الحكومي عدد 1033 لسنة 2017 المؤرخ في 19 سبتمبر 2017 المتعلق بضبط عدد أعضاء المجالس البلدية.</a:t>
                      </a:r>
                      <a:endParaRPr lang="en-US" sz="1800" b="1" dirty="0">
                        <a:latin typeface="Times New Roman"/>
                        <a:ea typeface="Times New Roman"/>
                        <a:cs typeface="Arial"/>
                      </a:endParaRPr>
                    </a:p>
                  </a:txBody>
                  <a:tcPr marL="65438" marR="65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969">
                <a:tc>
                  <a:txBody>
                    <a:bodyPr/>
                    <a:lstStyle/>
                    <a:p>
                      <a:pPr algn="just" rtl="1">
                        <a:spcAft>
                          <a:spcPts val="0"/>
                        </a:spcAft>
                      </a:pPr>
                      <a:r>
                        <a:rPr lang="ar-TN" sz="1800">
                          <a:latin typeface="Times New Roman"/>
                          <a:ea typeface="Times New Roman"/>
                          <a:cs typeface="Arial"/>
                        </a:rPr>
                        <a:t>العدد الأقصى الذي يمكن إسناده</a:t>
                      </a:r>
                      <a:endParaRPr lang="en-US" sz="1800">
                        <a:latin typeface="Times New Roman"/>
                        <a:ea typeface="Times New Roman"/>
                        <a:cs typeface="Arial"/>
                      </a:endParaRPr>
                    </a:p>
                  </a:txBody>
                  <a:tcPr marL="65438" marR="65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800" b="1" dirty="0">
                          <a:latin typeface="Times New Roman"/>
                          <a:ea typeface="Times New Roman"/>
                          <a:cs typeface="Arial"/>
                        </a:rPr>
                        <a:t>9 نقاط </a:t>
                      </a:r>
                      <a:endParaRPr lang="en-US" sz="1800" b="1" dirty="0">
                        <a:latin typeface="Times New Roman"/>
                        <a:ea typeface="Times New Roman"/>
                        <a:cs typeface="Arial"/>
                      </a:endParaRPr>
                    </a:p>
                  </a:txBody>
                  <a:tcPr marL="65438" marR="65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193" name="Connecteur droit 9"/>
          <p:cNvSpPr>
            <a:spLocks noChangeShapeType="1"/>
          </p:cNvSpPr>
          <p:nvPr/>
        </p:nvSpPr>
        <p:spPr bwMode="auto">
          <a:xfrm>
            <a:off x="-854075" y="79375"/>
            <a:ext cx="0" cy="0"/>
          </a:xfrm>
          <a:prstGeom prst="line">
            <a:avLst/>
          </a:prstGeom>
          <a:noFill/>
          <a:ln w="9525">
            <a:solidFill>
              <a:srgbClr val="4A7EBB"/>
            </a:solidFill>
            <a:round/>
            <a:headEnd/>
            <a:tailEnd/>
          </a:ln>
        </p:spPr>
        <p:txBody>
          <a:bodyPr vert="horz" wrap="square" lIns="91440" tIns="45720" rIns="91440" bIns="45720" numCol="1" anchor="t" anchorCtr="0" compatLnSpc="1">
            <a:prstTxWarp prst="textNoShape">
              <a:avLst/>
            </a:prstTxWarp>
          </a:bodyPr>
          <a:lstStyle/>
          <a:p>
            <a:endParaRPr lang="ar-TN"/>
          </a:p>
        </p:txBody>
      </p:sp>
    </p:spTree>
    <p:extLst>
      <p:ext uri="{BB962C8B-B14F-4D97-AF65-F5344CB8AC3E}">
        <p14:creationId xmlns="" xmlns:p14="http://schemas.microsoft.com/office/powerpoint/2010/main" val="2943090186"/>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Afficher l'image d'origine"/>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27296" r="26569"/>
          <a:stretch>
            <a:fillRect/>
          </a:stretch>
        </p:blipFill>
        <p:spPr bwMode="auto">
          <a:xfrm>
            <a:off x="8153526" y="-71461"/>
            <a:ext cx="490440" cy="6429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ZoneTexte 8"/>
          <p:cNvSpPr txBox="1">
            <a:spLocks noChangeArrowheads="1"/>
          </p:cNvSpPr>
          <p:nvPr/>
        </p:nvSpPr>
        <p:spPr bwMode="auto">
          <a:xfrm>
            <a:off x="7540625" y="500042"/>
            <a:ext cx="158432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TN" sz="1400" dirty="0">
                <a:latin typeface="Sakkal Majalla" pitchFamily="2" charset="-78"/>
                <a:cs typeface="Sakkal Majalla" pitchFamily="2" charset="-78"/>
              </a:rPr>
              <a:t>الجمهورية التونسية </a:t>
            </a:r>
          </a:p>
          <a:p>
            <a:pPr algn="ctr" rtl="1" eaLnBrk="1" hangingPunct="1"/>
            <a:r>
              <a:rPr lang="ar-TN" sz="1400" dirty="0">
                <a:latin typeface="Sakkal Majalla" pitchFamily="2" charset="-78"/>
                <a:cs typeface="Sakkal Majalla" pitchFamily="2" charset="-78"/>
              </a:rPr>
              <a:t>وزارة ا</a:t>
            </a:r>
            <a:r>
              <a:rPr lang="ar-DZ" sz="1400" dirty="0">
                <a:latin typeface="Sakkal Majalla" pitchFamily="2" charset="-78"/>
                <a:cs typeface="Sakkal Majalla" pitchFamily="2" charset="-78"/>
              </a:rPr>
              <a:t>لشؤون المحلية</a:t>
            </a:r>
            <a:r>
              <a:rPr lang="ar-TN" sz="1400" dirty="0">
                <a:latin typeface="Sakkal Majalla" pitchFamily="2" charset="-78"/>
                <a:cs typeface="Sakkal Majalla" pitchFamily="2" charset="-78"/>
              </a:rPr>
              <a:t> </a:t>
            </a:r>
            <a:endParaRPr lang="fr-FR" sz="1400" dirty="0">
              <a:latin typeface="Sakkal Majalla" pitchFamily="2" charset="-78"/>
              <a:cs typeface="Sakkal Majalla" pitchFamily="2" charset="-78"/>
            </a:endParaRPr>
          </a:p>
        </p:txBody>
      </p:sp>
      <p:sp>
        <p:nvSpPr>
          <p:cNvPr id="9" name="ZoneTexte 8"/>
          <p:cNvSpPr txBox="1"/>
          <p:nvPr/>
        </p:nvSpPr>
        <p:spPr>
          <a:xfrm>
            <a:off x="2356519" y="-71462"/>
            <a:ext cx="4176463" cy="923330"/>
          </a:xfrm>
          <a:prstGeom prst="rect">
            <a:avLst/>
          </a:prstGeom>
          <a:noFill/>
        </p:spPr>
        <p:txBody>
          <a:bodyPr wrap="square" rtlCol="0">
            <a:spAutoFit/>
          </a:bodyPr>
          <a:lstStyle/>
          <a:p>
            <a:pPr algn="ctr" rtl="1"/>
            <a:r>
              <a:rPr lang="ar-DZ" sz="5400" b="1" u="sng" dirty="0" smtClean="0">
                <a:solidFill>
                  <a:srgbClr val="00B050"/>
                </a:solidFill>
                <a:latin typeface="Sakkal Majalla" pitchFamily="2" charset="-78"/>
                <a:cs typeface="Sakkal Majalla" pitchFamily="2" charset="-78"/>
              </a:rPr>
              <a:t>جلسات المناطق </a:t>
            </a:r>
            <a:endParaRPr lang="fr-FR" sz="5400" b="1" u="sng" dirty="0">
              <a:solidFill>
                <a:srgbClr val="00B050"/>
              </a:solidFill>
              <a:latin typeface="Sakkal Majalla" pitchFamily="2" charset="-78"/>
              <a:cs typeface="Sakkal Majalla" pitchFamily="2" charset="-78"/>
            </a:endParaRPr>
          </a:p>
        </p:txBody>
      </p:sp>
      <p:sp>
        <p:nvSpPr>
          <p:cNvPr id="6" name="ZoneTexte 5"/>
          <p:cNvSpPr txBox="1"/>
          <p:nvPr/>
        </p:nvSpPr>
        <p:spPr>
          <a:xfrm>
            <a:off x="0" y="928670"/>
            <a:ext cx="9001156" cy="7109639"/>
          </a:xfrm>
          <a:prstGeom prst="rect">
            <a:avLst/>
          </a:prstGeom>
          <a:noFill/>
        </p:spPr>
        <p:txBody>
          <a:bodyPr wrap="square" rtlCol="0">
            <a:spAutoFit/>
          </a:bodyPr>
          <a:lstStyle/>
          <a:p>
            <a:pPr marL="342900" indent="-342900" algn="r" rtl="1">
              <a:buFont typeface="Wingdings" pitchFamily="2" charset="2"/>
              <a:buChar char="q"/>
            </a:pPr>
            <a:r>
              <a:rPr lang="ar-DZ" sz="2400" dirty="0" smtClean="0">
                <a:latin typeface="Sakkal Majalla" pitchFamily="2" charset="-78"/>
                <a:cs typeface="Sakkal Majalla" pitchFamily="2" charset="-78"/>
              </a:rPr>
              <a:t>استقبال المشاركين وتسجيل أسمائهم حسب:</a:t>
            </a:r>
          </a:p>
          <a:p>
            <a:pPr marL="800100" lvl="1" indent="-342900" algn="r" rtl="1">
              <a:buFont typeface="Wingdings" pitchFamily="2" charset="2"/>
              <a:buChar char="ü"/>
            </a:pPr>
            <a:r>
              <a:rPr lang="ar-DZ" sz="2400" dirty="0" smtClean="0">
                <a:latin typeface="Sakkal Majalla" pitchFamily="2" charset="-78"/>
                <a:cs typeface="Sakkal Majalla" pitchFamily="2" charset="-78"/>
              </a:rPr>
              <a:t>الجنس </a:t>
            </a:r>
          </a:p>
          <a:p>
            <a:pPr marL="800100" lvl="1" indent="-342900" algn="r" rtl="1">
              <a:buFont typeface="Wingdings" pitchFamily="2" charset="2"/>
              <a:buChar char="ü"/>
            </a:pPr>
            <a:r>
              <a:rPr lang="ar-DZ" sz="2400" dirty="0" smtClean="0">
                <a:latin typeface="Sakkal Majalla" pitchFamily="2" charset="-78"/>
                <a:cs typeface="Sakkal Majalla" pitchFamily="2" charset="-78"/>
              </a:rPr>
              <a:t>العمر </a:t>
            </a:r>
          </a:p>
          <a:p>
            <a:pPr marL="342900" indent="-342900" algn="r" rtl="1">
              <a:buFont typeface="Wingdings" pitchFamily="2" charset="2"/>
              <a:buChar char="q"/>
            </a:pPr>
            <a:r>
              <a:rPr lang="ar-DZ" sz="2400" dirty="0" smtClean="0">
                <a:latin typeface="Sakkal Majalla" pitchFamily="2" charset="-78"/>
                <a:cs typeface="Sakkal Majalla" pitchFamily="2" charset="-78"/>
              </a:rPr>
              <a:t>تقديم الإطار العام للجلسة </a:t>
            </a:r>
          </a:p>
          <a:p>
            <a:pPr marL="342900" indent="-342900" algn="r" rtl="1">
              <a:buFont typeface="Wingdings" pitchFamily="2" charset="2"/>
              <a:buChar char="q"/>
            </a:pPr>
            <a:r>
              <a:rPr lang="ar-DZ" sz="2400" dirty="0" smtClean="0">
                <a:latin typeface="Sakkal Majalla" pitchFamily="2" charset="-78"/>
                <a:cs typeface="Sakkal Majalla" pitchFamily="2" charset="-78"/>
              </a:rPr>
              <a:t>توزيع قائمة برامج القرب على المشاركين </a:t>
            </a:r>
          </a:p>
          <a:p>
            <a:pPr marL="342900" indent="-342900" algn="r" rtl="1">
              <a:buFont typeface="Wingdings" pitchFamily="2" charset="2"/>
              <a:buChar char="q"/>
            </a:pPr>
            <a:r>
              <a:rPr lang="ar-DZ" sz="2400" dirty="0" smtClean="0">
                <a:latin typeface="Sakkal Majalla" pitchFamily="2" charset="-78"/>
                <a:cs typeface="Sakkal Majalla" pitchFamily="2" charset="-78"/>
              </a:rPr>
              <a:t>تذكير بنتائج التشخيص الفني</a:t>
            </a:r>
            <a:r>
              <a:rPr lang="ar-TN" sz="2400" dirty="0" smtClean="0">
                <a:latin typeface="Sakkal Majalla" pitchFamily="2" charset="-78"/>
                <a:cs typeface="Sakkal Majalla" pitchFamily="2" charset="-78"/>
              </a:rPr>
              <a:t> </a:t>
            </a:r>
            <a:r>
              <a:rPr lang="ar-DZ" sz="2400" dirty="0" smtClean="0">
                <a:latin typeface="Sakkal Majalla" pitchFamily="2" charset="-78"/>
                <a:cs typeface="Sakkal Majalla" pitchFamily="2" charset="-78"/>
              </a:rPr>
              <a:t>للمنطقة  </a:t>
            </a:r>
            <a:r>
              <a:rPr lang="ar-TN" sz="2400" dirty="0" smtClean="0">
                <a:latin typeface="Sakkal Majalla" pitchFamily="2" charset="-78"/>
                <a:cs typeface="Sakkal Majalla" pitchFamily="2" charset="-78"/>
              </a:rPr>
              <a:t>وبرامج المتدخلين إن وجدت </a:t>
            </a:r>
            <a:r>
              <a:rPr lang="ar-TN" sz="2400" dirty="0" err="1" smtClean="0">
                <a:latin typeface="Sakkal Majalla" pitchFamily="2" charset="-78"/>
                <a:cs typeface="Sakkal Majalla" pitchFamily="2" charset="-78"/>
              </a:rPr>
              <a:t>و</a:t>
            </a:r>
            <a:r>
              <a:rPr lang="ar-DZ" sz="2400" dirty="0" smtClean="0">
                <a:latin typeface="Sakkal Majalla" pitchFamily="2" charset="-78"/>
                <a:cs typeface="Sakkal Majalla" pitchFamily="2" charset="-78"/>
              </a:rPr>
              <a:t> بالموارد المالية المخصصة </a:t>
            </a:r>
            <a:r>
              <a:rPr lang="ar-TN" sz="2400" dirty="0" smtClean="0">
                <a:latin typeface="Sakkal Majalla" pitchFamily="2" charset="-78"/>
                <a:cs typeface="Sakkal Majalla" pitchFamily="2" charset="-78"/>
              </a:rPr>
              <a:t>لها</a:t>
            </a:r>
            <a:endParaRPr lang="ar-DZ" sz="2400" dirty="0" smtClean="0">
              <a:latin typeface="Sakkal Majalla" pitchFamily="2" charset="-78"/>
              <a:cs typeface="Sakkal Majalla" pitchFamily="2" charset="-78"/>
            </a:endParaRPr>
          </a:p>
          <a:p>
            <a:pPr marL="342900" indent="-342900" algn="r" rtl="1">
              <a:buFont typeface="Wingdings" pitchFamily="2" charset="2"/>
              <a:buChar char="q"/>
            </a:pPr>
            <a:r>
              <a:rPr lang="ar-DZ" sz="2400" dirty="0" smtClean="0">
                <a:latin typeface="Sakkal Majalla" pitchFamily="2" charset="-78"/>
                <a:cs typeface="Sakkal Majalla" pitchFamily="2" charset="-78"/>
              </a:rPr>
              <a:t>تكوين فرق عمل لتحديد المقترحات (المشاريع والتدخلات) </a:t>
            </a:r>
          </a:p>
          <a:p>
            <a:pPr marL="342900" indent="-342900" algn="r" rtl="1">
              <a:buFont typeface="Wingdings" pitchFamily="2" charset="2"/>
              <a:buChar char="q"/>
            </a:pPr>
            <a:r>
              <a:rPr lang="ar-DZ" sz="2400" dirty="0" smtClean="0">
                <a:latin typeface="Sakkal Majalla" pitchFamily="2" charset="-78"/>
                <a:cs typeface="Sakkal Majalla" pitchFamily="2" charset="-78"/>
              </a:rPr>
              <a:t>تقديم الايضاحات الفنية الأولية اللازمة </a:t>
            </a:r>
          </a:p>
          <a:p>
            <a:pPr marL="342900" indent="-342900" algn="r" rtl="1">
              <a:buFont typeface="Wingdings" pitchFamily="2" charset="2"/>
              <a:buChar char="q"/>
            </a:pPr>
            <a:r>
              <a:rPr lang="ar-TN" sz="2400" dirty="0" smtClean="0">
                <a:latin typeface="Sakkal Majalla" pitchFamily="2" charset="-78"/>
                <a:cs typeface="Sakkal Majalla" pitchFamily="2" charset="-78"/>
              </a:rPr>
              <a:t>تقديم المشاريع المقترحة من قبل كل فريق عمل </a:t>
            </a:r>
            <a:r>
              <a:rPr lang="ar-TN" sz="2400" dirty="0" err="1" smtClean="0">
                <a:latin typeface="Sakkal Majalla" pitchFamily="2" charset="-78"/>
                <a:cs typeface="Sakkal Majalla" pitchFamily="2" charset="-78"/>
              </a:rPr>
              <a:t>و</a:t>
            </a:r>
            <a:r>
              <a:rPr lang="ar-DZ" sz="2400" dirty="0" smtClean="0">
                <a:latin typeface="Sakkal Majalla" pitchFamily="2" charset="-78"/>
                <a:cs typeface="Sakkal Majalla" pitchFamily="2" charset="-78"/>
              </a:rPr>
              <a:t>إجراء تصويت على المشاريع المقترحة</a:t>
            </a:r>
            <a:r>
              <a:rPr lang="fr-FR" sz="2400" dirty="0" smtClean="0">
                <a:latin typeface="Sakkal Majalla" pitchFamily="2" charset="-78"/>
                <a:cs typeface="Sakkal Majalla" pitchFamily="2" charset="-78"/>
              </a:rPr>
              <a:t> </a:t>
            </a:r>
            <a:r>
              <a:rPr lang="ar-DZ" sz="2400" dirty="0" smtClean="0">
                <a:latin typeface="Sakkal Majalla" pitchFamily="2" charset="-78"/>
                <a:cs typeface="Sakkal Majalla" pitchFamily="2" charset="-78"/>
              </a:rPr>
              <a:t>من قبل كل الفرق </a:t>
            </a:r>
            <a:r>
              <a:rPr lang="ar-DZ" sz="2400" b="1" dirty="0" smtClean="0">
                <a:solidFill>
                  <a:srgbClr val="C00000"/>
                </a:solidFill>
                <a:latin typeface="Sakkal Majalla" pitchFamily="2" charset="-78"/>
                <a:cs typeface="Sakkal Majalla" pitchFamily="2" charset="-78"/>
              </a:rPr>
              <a:t>وذلك </a:t>
            </a:r>
            <a:r>
              <a:rPr lang="ar-TN" sz="2400" b="1" dirty="0" smtClean="0">
                <a:solidFill>
                  <a:srgbClr val="C00000"/>
                </a:solidFill>
                <a:latin typeface="Sakkal Majalla" pitchFamily="2" charset="-78"/>
                <a:cs typeface="Sakkal Majalla" pitchFamily="2" charset="-78"/>
              </a:rPr>
              <a:t>بهدف ضبط المشاريع حسب الأولوية والأكثر جدوى للمنطقة المعنية،</a:t>
            </a:r>
            <a:r>
              <a:rPr lang="ar-DZ" sz="2400" b="1" dirty="0" smtClean="0">
                <a:solidFill>
                  <a:srgbClr val="C00000"/>
                </a:solidFill>
                <a:latin typeface="Sakkal Majalla" pitchFamily="2" charset="-78"/>
                <a:cs typeface="Sakkal Majalla" pitchFamily="2" charset="-78"/>
              </a:rPr>
              <a:t> </a:t>
            </a:r>
          </a:p>
          <a:p>
            <a:pPr marL="342900" indent="-342900" algn="r" rtl="1">
              <a:buFont typeface="Wingdings" pitchFamily="2" charset="2"/>
              <a:buChar char="q"/>
            </a:pPr>
            <a:r>
              <a:rPr lang="ar-DZ" sz="2400" dirty="0" err="1" smtClean="0">
                <a:latin typeface="Sakkal Majalla" pitchFamily="2" charset="-78"/>
                <a:cs typeface="Sakkal Majalla" pitchFamily="2" charset="-78"/>
              </a:rPr>
              <a:t>الاعلان</a:t>
            </a:r>
            <a:r>
              <a:rPr lang="ar-DZ" sz="2400" dirty="0" smtClean="0">
                <a:latin typeface="Sakkal Majalla" pitchFamily="2" charset="-78"/>
                <a:cs typeface="Sakkal Majalla" pitchFamily="2" charset="-78"/>
              </a:rPr>
              <a:t> ع</a:t>
            </a:r>
            <a:r>
              <a:rPr lang="ar-TN" sz="2400" dirty="0" err="1" smtClean="0">
                <a:latin typeface="Sakkal Majalla" pitchFamily="2" charset="-78"/>
                <a:cs typeface="Sakkal Majalla" pitchFamily="2" charset="-78"/>
              </a:rPr>
              <a:t>لى</a:t>
            </a:r>
            <a:r>
              <a:rPr lang="ar-DZ" sz="2400" dirty="0" smtClean="0">
                <a:latin typeface="Sakkal Majalla" pitchFamily="2" charset="-78"/>
                <a:cs typeface="Sakkal Majalla" pitchFamily="2" charset="-78"/>
              </a:rPr>
              <a:t> نتائج التصويت وقائمة المشاريع المقترحة</a:t>
            </a:r>
            <a:r>
              <a:rPr lang="ar-TN" sz="2400" dirty="0" smtClean="0">
                <a:latin typeface="Sakkal Majalla" pitchFamily="2" charset="-78"/>
                <a:cs typeface="Sakkal Majalla" pitchFamily="2" charset="-78"/>
              </a:rPr>
              <a:t> للمنطقة المعنية</a:t>
            </a:r>
            <a:endParaRPr lang="ar-DZ" sz="2400" dirty="0" smtClean="0">
              <a:latin typeface="Sakkal Majalla" pitchFamily="2" charset="-78"/>
              <a:cs typeface="Sakkal Majalla" pitchFamily="2" charset="-78"/>
            </a:endParaRPr>
          </a:p>
          <a:p>
            <a:pPr marL="342900" indent="-342900" algn="r" rtl="1">
              <a:buFont typeface="Wingdings" pitchFamily="2" charset="2"/>
              <a:buChar char="q"/>
            </a:pPr>
            <a:r>
              <a:rPr lang="ar-DZ" sz="2400" dirty="0" smtClean="0">
                <a:latin typeface="Sakkal Majalla" pitchFamily="2" charset="-78"/>
                <a:cs typeface="Sakkal Majalla" pitchFamily="2" charset="-78"/>
              </a:rPr>
              <a:t>تقديم الايضاحات الفنية والمالية اللازمة للتأكد من قابلية إنجاز المشاريع المقترحة</a:t>
            </a:r>
            <a:r>
              <a:rPr lang="ar-TN" sz="2400" dirty="0" smtClean="0">
                <a:latin typeface="Sakkal Majalla" pitchFamily="2" charset="-78"/>
                <a:cs typeface="Sakkal Majalla" pitchFamily="2" charset="-78"/>
              </a:rPr>
              <a:t> </a:t>
            </a:r>
            <a:r>
              <a:rPr lang="ar-TN" sz="2400" b="1" dirty="0" err="1" smtClean="0">
                <a:solidFill>
                  <a:srgbClr val="C00000"/>
                </a:solidFill>
                <a:latin typeface="Sakkal Majalla" pitchFamily="2" charset="-78"/>
                <a:cs typeface="Sakkal Majalla" pitchFamily="2" charset="-78"/>
              </a:rPr>
              <a:t>ووظيفيتها</a:t>
            </a:r>
            <a:r>
              <a:rPr lang="ar-TN" sz="2400" b="1" dirty="0" smtClean="0">
                <a:solidFill>
                  <a:srgbClr val="C00000"/>
                </a:solidFill>
                <a:latin typeface="Sakkal Majalla" pitchFamily="2" charset="-78"/>
                <a:cs typeface="Sakkal Majalla" pitchFamily="2" charset="-78"/>
              </a:rPr>
              <a:t>.</a:t>
            </a:r>
            <a:endParaRPr lang="ar-DZ" sz="2400" b="1" dirty="0" smtClean="0">
              <a:solidFill>
                <a:srgbClr val="C00000"/>
              </a:solidFill>
              <a:latin typeface="Sakkal Majalla" pitchFamily="2" charset="-78"/>
              <a:cs typeface="Sakkal Majalla" pitchFamily="2" charset="-78"/>
            </a:endParaRPr>
          </a:p>
          <a:p>
            <a:pPr marL="342900" indent="-342900" algn="r" rtl="1">
              <a:buFont typeface="Wingdings" pitchFamily="2" charset="2"/>
              <a:buChar char="q"/>
            </a:pPr>
            <a:r>
              <a:rPr lang="ar-DZ" sz="2400" dirty="0" smtClean="0">
                <a:latin typeface="Sakkal Majalla" pitchFamily="2" charset="-78"/>
                <a:cs typeface="Sakkal Majalla" pitchFamily="2" charset="-78"/>
              </a:rPr>
              <a:t>التصويت على ممثلي المنطقة (لا يمكن أن يقل عدد الممثلين عن 3 يتكونون وجوبا من ممثل عن المرأة والشباب والرجال) </a:t>
            </a:r>
          </a:p>
          <a:p>
            <a:pPr marL="342900" indent="-342900" algn="r" rtl="1">
              <a:buFont typeface="Wingdings" pitchFamily="2" charset="2"/>
              <a:buChar char="q"/>
            </a:pPr>
            <a:r>
              <a:rPr lang="ar-DZ" sz="2400" dirty="0" smtClean="0">
                <a:latin typeface="Sakkal Majalla" pitchFamily="2" charset="-78"/>
                <a:cs typeface="Sakkal Majalla" pitchFamily="2" charset="-78"/>
              </a:rPr>
              <a:t>إعلام المشاركين بموعد </a:t>
            </a:r>
            <a:r>
              <a:rPr lang="ar-DZ" sz="2400" dirty="0" err="1" smtClean="0">
                <a:latin typeface="Sakkal Majalla" pitchFamily="2" charset="-78"/>
                <a:cs typeface="Sakkal Majalla" pitchFamily="2" charset="-78"/>
              </a:rPr>
              <a:t>الاعلان</a:t>
            </a:r>
            <a:r>
              <a:rPr lang="ar-DZ" sz="2400" dirty="0" smtClean="0">
                <a:latin typeface="Sakkal Majalla" pitchFamily="2" charset="-78"/>
                <a:cs typeface="Sakkal Majalla" pitchFamily="2" charset="-78"/>
              </a:rPr>
              <a:t> ع</a:t>
            </a:r>
            <a:r>
              <a:rPr lang="ar-TN" sz="2400" dirty="0" err="1" smtClean="0">
                <a:latin typeface="Sakkal Majalla" pitchFamily="2" charset="-78"/>
                <a:cs typeface="Sakkal Majalla" pitchFamily="2" charset="-78"/>
              </a:rPr>
              <a:t>لى</a:t>
            </a:r>
            <a:r>
              <a:rPr lang="ar-DZ" sz="2400" dirty="0" smtClean="0">
                <a:latin typeface="Sakkal Majalla" pitchFamily="2" charset="-78"/>
                <a:cs typeface="Sakkal Majalla" pitchFamily="2" charset="-78"/>
              </a:rPr>
              <a:t> نتائج الدراسات الفنية والمالية </a:t>
            </a:r>
            <a:r>
              <a:rPr lang="ar-DZ" sz="2400" dirty="0" err="1" smtClean="0">
                <a:latin typeface="Sakkal Majalla" pitchFamily="2" charset="-78"/>
                <a:cs typeface="Sakkal Majalla" pitchFamily="2" charset="-78"/>
              </a:rPr>
              <a:t>ال</a:t>
            </a:r>
            <a:r>
              <a:rPr lang="ar-TN" sz="2400" dirty="0" smtClean="0">
                <a:latin typeface="Sakkal Majalla" pitchFamily="2" charset="-78"/>
                <a:cs typeface="Sakkal Majalla" pitchFamily="2" charset="-78"/>
              </a:rPr>
              <a:t>أول</a:t>
            </a:r>
            <a:r>
              <a:rPr lang="ar-DZ" sz="2400" dirty="0" err="1" smtClean="0">
                <a:latin typeface="Sakkal Majalla" pitchFamily="2" charset="-78"/>
                <a:cs typeface="Sakkal Majalla" pitchFamily="2" charset="-78"/>
              </a:rPr>
              <a:t>ية</a:t>
            </a:r>
            <a:r>
              <a:rPr lang="ar-DZ" sz="2400" dirty="0" smtClean="0">
                <a:latin typeface="Sakkal Majalla" pitchFamily="2" charset="-78"/>
                <a:cs typeface="Sakkal Majalla" pitchFamily="2" charset="-78"/>
              </a:rPr>
              <a:t> </a:t>
            </a:r>
            <a:r>
              <a:rPr lang="ar-TN" sz="2400" dirty="0" smtClean="0">
                <a:latin typeface="Sakkal Majalla" pitchFamily="2" charset="-78"/>
                <a:cs typeface="Sakkal Majalla" pitchFamily="2" charset="-78"/>
              </a:rPr>
              <a:t>وتبليغ هذه النتائج إلى ممثلي المنطقة</a:t>
            </a:r>
            <a:r>
              <a:rPr lang="ar-DZ" sz="2400" dirty="0" smtClean="0">
                <a:latin typeface="Sakkal Majalla" pitchFamily="2" charset="-78"/>
                <a:cs typeface="Sakkal Majalla" pitchFamily="2" charset="-78"/>
              </a:rPr>
              <a:t> </a:t>
            </a:r>
            <a:r>
              <a:rPr lang="ar-TN" sz="2400" dirty="0" smtClean="0">
                <a:latin typeface="Sakkal Majalla" pitchFamily="2" charset="-78"/>
                <a:cs typeface="Sakkal Majalla" pitchFamily="2" charset="-78"/>
              </a:rPr>
              <a:t>(مع الحرص على وظيفية وديمومة برامج التدخل) </a:t>
            </a:r>
            <a:endParaRPr lang="ar-DZ" sz="2400" dirty="0" smtClean="0">
              <a:latin typeface="Sakkal Majalla" pitchFamily="2" charset="-78"/>
              <a:cs typeface="Sakkal Majalla" pitchFamily="2" charset="-78"/>
            </a:endParaRPr>
          </a:p>
          <a:p>
            <a:pPr marL="342900" indent="-342900" algn="r" rtl="1">
              <a:buFont typeface="Wingdings" pitchFamily="2" charset="2"/>
              <a:buChar char="q"/>
            </a:pPr>
            <a:endParaRPr lang="ar-DZ" sz="2400" dirty="0" smtClean="0">
              <a:latin typeface="Sakkal Majalla" pitchFamily="2" charset="-78"/>
              <a:cs typeface="Sakkal Majalla" pitchFamily="2" charset="-78"/>
            </a:endParaRPr>
          </a:p>
          <a:p>
            <a:pPr marL="342900" indent="-342900" algn="r" rtl="1">
              <a:buFont typeface="Wingdings" pitchFamily="2" charset="2"/>
              <a:buChar char="q"/>
            </a:pPr>
            <a:endParaRPr lang="ar-DZ" sz="2400" dirty="0" smtClean="0">
              <a:latin typeface="Sakkal Majalla" pitchFamily="2" charset="-78"/>
              <a:cs typeface="Sakkal Majalla" pitchFamily="2" charset="-78"/>
            </a:endParaRPr>
          </a:p>
          <a:p>
            <a:pPr algn="r" rtl="1"/>
            <a:endParaRPr lang="fr-FR" sz="2400" dirty="0">
              <a:latin typeface="Sakkal Majalla" pitchFamily="2" charset="-78"/>
              <a:cs typeface="Sakkal Majalla" pitchFamily="2" charset="-78"/>
            </a:endParaRPr>
          </a:p>
        </p:txBody>
      </p:sp>
    </p:spTree>
    <p:extLst>
      <p:ext uri="{BB962C8B-B14F-4D97-AF65-F5344CB8AC3E}">
        <p14:creationId xmlns:p14="http://schemas.microsoft.com/office/powerpoint/2010/main" xmlns="" val="392079265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4294967295"/>
          </p:nvPr>
        </p:nvSpPr>
        <p:spPr>
          <a:xfrm>
            <a:off x="7524328" y="6165304"/>
            <a:ext cx="762000" cy="365125"/>
          </a:xfrm>
          <a:prstGeom prst="rect">
            <a:avLst/>
          </a:prstGeom>
        </p:spPr>
        <p:txBody>
          <a:bodyPr/>
          <a:lstStyle/>
          <a:p>
            <a:fld id="{2754ED01-E2A0-4C1E-8E21-014B99041579}" type="slidenum">
              <a:rPr lang="en-US" smtClean="0"/>
              <a:pPr/>
              <a:t>60</a:t>
            </a:fld>
            <a:endParaRPr lang="en-US" dirty="0"/>
          </a:p>
        </p:txBody>
      </p:sp>
      <p:graphicFrame>
        <p:nvGraphicFramePr>
          <p:cNvPr id="4" name="Tableau 3"/>
          <p:cNvGraphicFramePr>
            <a:graphicFrameLocks noGrp="1"/>
          </p:cNvGraphicFramePr>
          <p:nvPr/>
        </p:nvGraphicFramePr>
        <p:xfrm>
          <a:off x="928662" y="1357298"/>
          <a:ext cx="7143799" cy="4507992"/>
        </p:xfrm>
        <a:graphic>
          <a:graphicData uri="http://schemas.openxmlformats.org/drawingml/2006/table">
            <a:tbl>
              <a:tblPr rtl="1"/>
              <a:tblGrid>
                <a:gridCol w="2591677"/>
                <a:gridCol w="4552122"/>
              </a:tblGrid>
              <a:tr h="349001">
                <a:tc gridSpan="2">
                  <a:txBody>
                    <a:bodyPr/>
                    <a:lstStyle/>
                    <a:p>
                      <a:pPr algn="just" rtl="1">
                        <a:lnSpc>
                          <a:spcPct val="150000"/>
                        </a:lnSpc>
                        <a:spcAft>
                          <a:spcPts val="0"/>
                        </a:spcAft>
                      </a:pPr>
                      <a:r>
                        <a:rPr lang="ar-SA" sz="1800" b="1" dirty="0">
                          <a:solidFill>
                            <a:srgbClr val="C00000"/>
                          </a:solidFill>
                          <a:latin typeface="Times New Roman"/>
                          <a:ea typeface="Times New Roman"/>
                          <a:cs typeface="Arial"/>
                        </a:rPr>
                        <a:t>المقياس 1.2 : مشاركة المواطنين في إعداد البرنامج السنوي </a:t>
                      </a:r>
                      <a:r>
                        <a:rPr lang="ar-SA" sz="1800" b="1" dirty="0" smtClean="0">
                          <a:solidFill>
                            <a:srgbClr val="C00000"/>
                          </a:solidFill>
                          <a:latin typeface="Times New Roman"/>
                          <a:ea typeface="Times New Roman"/>
                          <a:cs typeface="Arial"/>
                        </a:rPr>
                        <a:t>للاستثمار </a:t>
                      </a:r>
                      <a:endParaRPr lang="en-US" sz="1800" dirty="0">
                        <a:solidFill>
                          <a:srgbClr val="C00000"/>
                        </a:solidFill>
                        <a:latin typeface="Times New Roman"/>
                        <a:ea typeface="Times New Roman"/>
                        <a:cs typeface="Arial"/>
                      </a:endParaRPr>
                    </a:p>
                  </a:txBody>
                  <a:tcPr marL="65438" marR="65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pPr rtl="1"/>
                      <a:endParaRPr lang="ar-TN"/>
                    </a:p>
                  </a:txBody>
                  <a:tcPr/>
                </a:tc>
              </a:tr>
              <a:tr h="349001">
                <a:tc>
                  <a:txBody>
                    <a:bodyPr/>
                    <a:lstStyle/>
                    <a:p>
                      <a:pPr algn="just" rtl="1">
                        <a:lnSpc>
                          <a:spcPct val="150000"/>
                        </a:lnSpc>
                        <a:spcAft>
                          <a:spcPts val="0"/>
                        </a:spcAft>
                      </a:pPr>
                      <a:r>
                        <a:rPr lang="ar-SA" sz="1800">
                          <a:latin typeface="Times New Roman"/>
                          <a:ea typeface="Times New Roman"/>
                          <a:cs typeface="Arial"/>
                        </a:rPr>
                        <a:t>ال</a:t>
                      </a:r>
                      <a:r>
                        <a:rPr lang="ar-TN" sz="1800">
                          <a:latin typeface="Times New Roman"/>
                          <a:ea typeface="Times New Roman"/>
                          <a:cs typeface="Arial"/>
                        </a:rPr>
                        <a:t>أ</a:t>
                      </a:r>
                      <a:r>
                        <a:rPr lang="ar-SA" sz="1800">
                          <a:latin typeface="Times New Roman"/>
                          <a:ea typeface="Times New Roman"/>
                          <a:cs typeface="Arial"/>
                        </a:rPr>
                        <a:t>سئلة التي يتعين الإجابة عليها </a:t>
                      </a:r>
                      <a:endParaRPr lang="en-US" sz="1800">
                        <a:latin typeface="Times New Roman"/>
                        <a:ea typeface="Times New Roman"/>
                        <a:cs typeface="Arial"/>
                      </a:endParaRPr>
                    </a:p>
                  </a:txBody>
                  <a:tcPr marL="65438" marR="65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50000"/>
                        </a:lnSpc>
                        <a:spcAft>
                          <a:spcPts val="0"/>
                        </a:spcAft>
                      </a:pPr>
                      <a:r>
                        <a:rPr lang="ar-SA" sz="1800" dirty="0">
                          <a:latin typeface="Times New Roman"/>
                          <a:ea typeface="Times New Roman"/>
                          <a:cs typeface="Arial"/>
                        </a:rPr>
                        <a:t>- </a:t>
                      </a:r>
                      <a:r>
                        <a:rPr lang="ar-SA" sz="1800" dirty="0" err="1">
                          <a:latin typeface="Times New Roman"/>
                          <a:ea typeface="Times New Roman"/>
                          <a:cs typeface="Arial"/>
                        </a:rPr>
                        <a:t>ماهي</a:t>
                      </a:r>
                      <a:r>
                        <a:rPr lang="ar-SA" sz="1800" dirty="0">
                          <a:latin typeface="Times New Roman"/>
                          <a:ea typeface="Times New Roman"/>
                          <a:cs typeface="Arial"/>
                        </a:rPr>
                        <a:t> نسبة مشاركة المواطنين في إعداد البرنامج السنوي </a:t>
                      </a:r>
                      <a:r>
                        <a:rPr lang="ar-SA" sz="1800" dirty="0" err="1">
                          <a:latin typeface="Times New Roman"/>
                          <a:ea typeface="Times New Roman"/>
                          <a:cs typeface="Arial"/>
                        </a:rPr>
                        <a:t>للإستثمار</a:t>
                      </a:r>
                      <a:r>
                        <a:rPr lang="ar-TN" sz="1800" dirty="0">
                          <a:latin typeface="Times New Roman"/>
                          <a:ea typeface="Times New Roman"/>
                          <a:cs typeface="Arial"/>
                        </a:rPr>
                        <a:t>؟ </a:t>
                      </a:r>
                      <a:endParaRPr lang="en-US" sz="1800" dirty="0">
                        <a:latin typeface="Times New Roman"/>
                        <a:ea typeface="Times New Roman"/>
                        <a:cs typeface="Arial"/>
                      </a:endParaRPr>
                    </a:p>
                  </a:txBody>
                  <a:tcPr marL="65438" marR="65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21399">
                <a:tc>
                  <a:txBody>
                    <a:bodyPr/>
                    <a:lstStyle/>
                    <a:p>
                      <a:pPr algn="just" rtl="1">
                        <a:lnSpc>
                          <a:spcPct val="150000"/>
                        </a:lnSpc>
                        <a:spcAft>
                          <a:spcPts val="0"/>
                        </a:spcAft>
                      </a:pPr>
                      <a:r>
                        <a:rPr lang="ar-SA" sz="1800" dirty="0">
                          <a:latin typeface="Times New Roman"/>
                          <a:ea typeface="Times New Roman"/>
                          <a:cs typeface="Arial"/>
                        </a:rPr>
                        <a:t>طريقة </a:t>
                      </a:r>
                      <a:r>
                        <a:rPr lang="ar-SA" sz="1800" dirty="0" err="1">
                          <a:latin typeface="Times New Roman"/>
                          <a:ea typeface="Times New Roman"/>
                          <a:cs typeface="Arial"/>
                        </a:rPr>
                        <a:t>الإحتساب</a:t>
                      </a:r>
                      <a:endParaRPr lang="en-US" sz="1800" dirty="0">
                        <a:latin typeface="Times New Roman"/>
                        <a:ea typeface="Times New Roman"/>
                        <a:cs typeface="Arial"/>
                      </a:endParaRPr>
                    </a:p>
                  </a:txBody>
                  <a:tcPr marL="65438" marR="65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800" b="1" dirty="0">
                          <a:latin typeface="Times New Roman"/>
                          <a:ea typeface="Times New Roman"/>
                          <a:cs typeface="Arial"/>
                        </a:rPr>
                        <a:t>عدد المشاركين في </a:t>
                      </a:r>
                      <a:r>
                        <a:rPr lang="ar-SA" sz="1800" b="1" dirty="0" smtClean="0">
                          <a:latin typeface="Times New Roman"/>
                          <a:ea typeface="Times New Roman"/>
                          <a:cs typeface="Arial"/>
                        </a:rPr>
                        <a:t>الاجتماعات </a:t>
                      </a:r>
                      <a:r>
                        <a:rPr lang="ar-SA" sz="1800" b="1" dirty="0">
                          <a:latin typeface="Times New Roman"/>
                          <a:ea typeface="Times New Roman"/>
                          <a:cs typeface="Arial"/>
                        </a:rPr>
                        <a:t>الخاصة بإعداد البرنامج السنوي </a:t>
                      </a:r>
                      <a:r>
                        <a:rPr lang="ar-SA" sz="1800" b="1" dirty="0" smtClean="0">
                          <a:latin typeface="Times New Roman"/>
                          <a:ea typeface="Times New Roman"/>
                          <a:cs typeface="Arial"/>
                        </a:rPr>
                        <a:t>للاستثمار </a:t>
                      </a:r>
                      <a:r>
                        <a:rPr lang="ar-SA" sz="1800" b="1" dirty="0">
                          <a:latin typeface="Times New Roman"/>
                          <a:ea typeface="Times New Roman"/>
                          <a:cs typeface="Arial"/>
                        </a:rPr>
                        <a:t>بالنسبة للسنة (</a:t>
                      </a:r>
                      <a:r>
                        <a:rPr lang="en-US" sz="1800" b="1" dirty="0">
                          <a:latin typeface="Times New Roman"/>
                          <a:ea typeface="Times New Roman"/>
                          <a:cs typeface="Arial"/>
                        </a:rPr>
                        <a:t>( N-1</a:t>
                      </a:r>
                    </a:p>
                    <a:p>
                      <a:pPr algn="just" rtl="1">
                        <a:lnSpc>
                          <a:spcPct val="115000"/>
                        </a:lnSpc>
                        <a:spcAft>
                          <a:spcPts val="0"/>
                        </a:spcAft>
                      </a:pPr>
                      <a:r>
                        <a:rPr lang="ar-SA" sz="1800" b="1" dirty="0" smtClean="0">
                          <a:latin typeface="Times New Roman"/>
                          <a:ea typeface="Times New Roman"/>
                          <a:cs typeface="Arial"/>
                        </a:rPr>
                        <a:t>ـــــــــــــــــــــــــ</a:t>
                      </a:r>
                      <a:r>
                        <a:rPr lang="ar-TN" sz="1800" b="1" dirty="0" smtClean="0">
                          <a:latin typeface="Times New Roman"/>
                          <a:ea typeface="Times New Roman"/>
                          <a:cs typeface="Arial"/>
                        </a:rPr>
                        <a:t>ــــــــــــــــــــ</a:t>
                      </a:r>
                      <a:r>
                        <a:rPr lang="ar-SA" sz="1800" b="1" dirty="0" smtClean="0">
                          <a:latin typeface="Times New Roman"/>
                          <a:ea typeface="Times New Roman"/>
                          <a:cs typeface="Arial"/>
                        </a:rPr>
                        <a:t>ـــــــــــــــــــــــــــــــــــــــــــ</a:t>
                      </a:r>
                      <a:endParaRPr lang="en-US" sz="1800" b="1" dirty="0">
                        <a:latin typeface="Times New Roman"/>
                        <a:ea typeface="Times New Roman"/>
                        <a:cs typeface="Arial"/>
                      </a:endParaRPr>
                    </a:p>
                    <a:p>
                      <a:pPr algn="ctr" rtl="1">
                        <a:lnSpc>
                          <a:spcPct val="115000"/>
                        </a:lnSpc>
                        <a:spcAft>
                          <a:spcPts val="0"/>
                        </a:spcAft>
                      </a:pPr>
                      <a:r>
                        <a:rPr lang="ar-SA" sz="1800" b="1" dirty="0">
                          <a:latin typeface="Times New Roman"/>
                          <a:ea typeface="Times New Roman"/>
                          <a:cs typeface="Arial"/>
                        </a:rPr>
                        <a:t>عدد سكان </a:t>
                      </a:r>
                      <a:r>
                        <a:rPr lang="ar-SA" sz="1800" b="1" dirty="0" smtClean="0">
                          <a:latin typeface="Times New Roman"/>
                          <a:ea typeface="Times New Roman"/>
                          <a:cs typeface="Arial"/>
                        </a:rPr>
                        <a:t>البلدية</a:t>
                      </a:r>
                      <a:endParaRPr lang="ar-TN" sz="1800" b="1" dirty="0" smtClean="0">
                        <a:latin typeface="Times New Roman"/>
                        <a:ea typeface="Times New Roman"/>
                        <a:cs typeface="Arial"/>
                      </a:endParaRPr>
                    </a:p>
                    <a:p>
                      <a:pPr algn="just" rtl="1">
                        <a:lnSpc>
                          <a:spcPct val="150000"/>
                        </a:lnSpc>
                        <a:spcBef>
                          <a:spcPts val="1800"/>
                        </a:spcBef>
                        <a:spcAft>
                          <a:spcPts val="0"/>
                        </a:spcAft>
                      </a:pPr>
                      <a:r>
                        <a:rPr lang="ar-SA" sz="1800" b="1" dirty="0" smtClean="0">
                          <a:latin typeface="Times New Roman"/>
                          <a:ea typeface="Times New Roman"/>
                          <a:cs typeface="Arial"/>
                        </a:rPr>
                        <a:t>عدد </a:t>
                      </a:r>
                      <a:r>
                        <a:rPr lang="ar-SA" sz="1800" b="1" dirty="0">
                          <a:latin typeface="Times New Roman"/>
                          <a:ea typeface="Times New Roman"/>
                          <a:cs typeface="Arial"/>
                        </a:rPr>
                        <a:t>سكان البلدية وقع تحديدها بمقتضى أحكام الأمر الحكومي عدد 1033 لسنة 2017 المؤرخ في 19 سبتمبر 2017 المتعلق بضبط عدد أعضاء المجالس البلدية. </a:t>
                      </a:r>
                      <a:endParaRPr lang="en-US" sz="1800" b="1" dirty="0">
                        <a:latin typeface="Times New Roman"/>
                        <a:ea typeface="Times New Roman"/>
                        <a:cs typeface="Arial"/>
                      </a:endParaRPr>
                    </a:p>
                  </a:txBody>
                  <a:tcPr marL="65438" marR="65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001">
                <a:tc>
                  <a:txBody>
                    <a:bodyPr/>
                    <a:lstStyle/>
                    <a:p>
                      <a:pPr algn="just" rtl="1">
                        <a:lnSpc>
                          <a:spcPct val="150000"/>
                        </a:lnSpc>
                        <a:spcAft>
                          <a:spcPts val="0"/>
                        </a:spcAft>
                      </a:pPr>
                      <a:r>
                        <a:rPr lang="ar-TN" sz="1800" dirty="0">
                          <a:latin typeface="Times New Roman"/>
                          <a:ea typeface="Times New Roman"/>
                          <a:cs typeface="Arial"/>
                        </a:rPr>
                        <a:t>العدد الأقصى الذي يمكن إسناده</a:t>
                      </a:r>
                      <a:endParaRPr lang="en-US" sz="1800" dirty="0">
                        <a:latin typeface="Times New Roman"/>
                        <a:ea typeface="Times New Roman"/>
                        <a:cs typeface="Arial"/>
                      </a:endParaRPr>
                    </a:p>
                  </a:txBody>
                  <a:tcPr marL="65438" marR="65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ar-SA" sz="2400" b="1" dirty="0">
                          <a:solidFill>
                            <a:srgbClr val="008080"/>
                          </a:solidFill>
                          <a:latin typeface="Times New Roman"/>
                          <a:ea typeface="Times New Roman"/>
                          <a:cs typeface="Arial"/>
                        </a:rPr>
                        <a:t>8 نقاط</a:t>
                      </a:r>
                      <a:endParaRPr lang="en-US" sz="2400" b="1" dirty="0">
                        <a:solidFill>
                          <a:srgbClr val="008080"/>
                        </a:solidFill>
                        <a:latin typeface="Times New Roman"/>
                        <a:ea typeface="Times New Roman"/>
                        <a:cs typeface="Arial"/>
                      </a:endParaRPr>
                    </a:p>
                  </a:txBody>
                  <a:tcPr marL="65438" marR="65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4"/>
          <p:cNvSpPr/>
          <p:nvPr/>
        </p:nvSpPr>
        <p:spPr>
          <a:xfrm>
            <a:off x="2989232" y="714357"/>
            <a:ext cx="3583032" cy="579582"/>
          </a:xfrm>
          <a:prstGeom prst="rect">
            <a:avLst/>
          </a:prstGeom>
        </p:spPr>
        <p:txBody>
          <a:bodyPr wrap="square">
            <a:spAutoFit/>
          </a:bodyPr>
          <a:lstStyle/>
          <a:p>
            <a:pPr algn="ctr" rtl="1">
              <a:lnSpc>
                <a:spcPct val="150000"/>
              </a:lnSpc>
              <a:spcAft>
                <a:spcPts val="0"/>
              </a:spcAft>
            </a:pPr>
            <a:r>
              <a:rPr lang="ar-SA" sz="2400" b="1" dirty="0" smtClean="0">
                <a:solidFill>
                  <a:srgbClr val="0000FF"/>
                </a:solidFill>
                <a:latin typeface="Times New Roman"/>
                <a:ea typeface="Times New Roman"/>
                <a:cs typeface="Arial"/>
              </a:rPr>
              <a:t>المجال الثاني: المشاركة والشفافية</a:t>
            </a:r>
            <a:endParaRPr lang="en-US" sz="2400" dirty="0">
              <a:solidFill>
                <a:srgbClr val="0000FF"/>
              </a:solidFill>
              <a:latin typeface="Times New Roman"/>
              <a:ea typeface="Times New Roman"/>
              <a:cs typeface="Arial"/>
            </a:endParaRPr>
          </a:p>
        </p:txBody>
      </p:sp>
      <p:sp>
        <p:nvSpPr>
          <p:cNvPr id="6" name="ZoneTexte 5"/>
          <p:cNvSpPr txBox="1"/>
          <p:nvPr/>
        </p:nvSpPr>
        <p:spPr>
          <a:xfrm>
            <a:off x="1214414" y="71414"/>
            <a:ext cx="6048672" cy="615553"/>
          </a:xfrm>
          <a:prstGeom prst="rect">
            <a:avLst/>
          </a:prstGeom>
          <a:noFill/>
        </p:spPr>
        <p:txBody>
          <a:bodyPr wrap="square" rtlCol="0">
            <a:spAutoFit/>
          </a:bodyPr>
          <a:lstStyle/>
          <a:p>
            <a:pPr algn="ctr" rtl="1"/>
            <a:r>
              <a:rPr lang="ar-TN" altLang="fr-FR" sz="3400" b="1" dirty="0" smtClean="0">
                <a:solidFill>
                  <a:srgbClr val="1A842C"/>
                </a:solidFill>
                <a:effectLst>
                  <a:outerShdw blurRad="38100" dist="38100" dir="2700000" algn="tl">
                    <a:srgbClr val="C0C0C0"/>
                  </a:outerShdw>
                </a:effectLst>
              </a:rPr>
              <a:t>تقديم المقاييس الجديدة لتقييم الأداء</a:t>
            </a:r>
            <a:endParaRPr lang="fr-FR" altLang="fr-FR" sz="3400" b="1" dirty="0">
              <a:solidFill>
                <a:srgbClr val="1A842C"/>
              </a:solidFill>
              <a:effectLst>
                <a:outerShdw blurRad="38100" dist="38100" dir="2700000" algn="tl">
                  <a:srgbClr val="C0C0C0"/>
                </a:outerShdw>
              </a:effectLst>
            </a:endParaRPr>
          </a:p>
        </p:txBody>
      </p:sp>
    </p:spTree>
    <p:extLst>
      <p:ext uri="{BB962C8B-B14F-4D97-AF65-F5344CB8AC3E}">
        <p14:creationId xmlns="" xmlns:p14="http://schemas.microsoft.com/office/powerpoint/2010/main" val="2943090186"/>
      </p:ext>
    </p:extLst>
  </p:cSld>
  <p:clrMapOvr>
    <a:masterClrMapping/>
  </p:clrMapOvr>
  <p:transition>
    <p:fad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81000" y="1561162"/>
            <a:ext cx="8382000" cy="3939540"/>
          </a:xfrm>
        </p:spPr>
        <p:txBody>
          <a:bodyPr/>
          <a:lstStyle/>
          <a:p>
            <a:pPr algn="just" rtl="1"/>
            <a:r>
              <a:rPr lang="ar-SA" b="1" dirty="0" smtClean="0">
                <a:solidFill>
                  <a:srgbClr val="0000FF"/>
                </a:solidFill>
              </a:rPr>
              <a:t>8 نقاط</a:t>
            </a:r>
            <a:r>
              <a:rPr lang="ar-SA" dirty="0" smtClean="0">
                <a:solidFill>
                  <a:srgbClr val="0000FF"/>
                </a:solidFill>
              </a:rPr>
              <a:t>: </a:t>
            </a:r>
            <a:r>
              <a:rPr lang="ar-SA" dirty="0" smtClean="0"/>
              <a:t>إذا كانت نسبة المشاركة تساوي أو تفوق 1%.</a:t>
            </a:r>
            <a:endParaRPr lang="fr-FR" dirty="0" smtClean="0"/>
          </a:p>
          <a:p>
            <a:pPr algn="just" rtl="1"/>
            <a:r>
              <a:rPr lang="ar-SA" b="1" dirty="0" smtClean="0">
                <a:solidFill>
                  <a:srgbClr val="0000FF"/>
                </a:solidFill>
              </a:rPr>
              <a:t>6 نقاط</a:t>
            </a:r>
            <a:r>
              <a:rPr lang="ar-SA" dirty="0" smtClean="0">
                <a:solidFill>
                  <a:srgbClr val="0000FF"/>
                </a:solidFill>
              </a:rPr>
              <a:t>: </a:t>
            </a:r>
            <a:r>
              <a:rPr lang="ar-SA" dirty="0" smtClean="0"/>
              <a:t>إذا كانت نسبة المشاركة تساوي أو تفوق 0.75 % وأقل من 1 %.</a:t>
            </a:r>
            <a:endParaRPr lang="fr-FR" dirty="0" smtClean="0"/>
          </a:p>
          <a:p>
            <a:pPr algn="just" rtl="1"/>
            <a:r>
              <a:rPr lang="ar-SA" b="1" dirty="0" smtClean="0">
                <a:solidFill>
                  <a:srgbClr val="0000FF"/>
                </a:solidFill>
              </a:rPr>
              <a:t>4 نقاط</a:t>
            </a:r>
            <a:r>
              <a:rPr lang="ar-SA" dirty="0" smtClean="0">
                <a:solidFill>
                  <a:srgbClr val="0000FF"/>
                </a:solidFill>
              </a:rPr>
              <a:t>: </a:t>
            </a:r>
            <a:r>
              <a:rPr lang="ar-SA" dirty="0" smtClean="0"/>
              <a:t>إذا كانت نسبة المشاركة تساوي أو تفوق 0.5% وأقل من 0.75 %.</a:t>
            </a:r>
            <a:endParaRPr lang="fr-FR" dirty="0" smtClean="0"/>
          </a:p>
          <a:p>
            <a:pPr algn="just" rtl="1"/>
            <a:r>
              <a:rPr lang="ar-TN" b="1" dirty="0" smtClean="0">
                <a:solidFill>
                  <a:srgbClr val="0000FF"/>
                </a:solidFill>
              </a:rPr>
              <a:t>2 </a:t>
            </a:r>
            <a:r>
              <a:rPr lang="ar-SA" b="1" dirty="0" smtClean="0">
                <a:solidFill>
                  <a:srgbClr val="0000FF"/>
                </a:solidFill>
              </a:rPr>
              <a:t>نقاط</a:t>
            </a:r>
            <a:r>
              <a:rPr lang="ar-SA" dirty="0" smtClean="0">
                <a:solidFill>
                  <a:srgbClr val="0000FF"/>
                </a:solidFill>
              </a:rPr>
              <a:t>: </a:t>
            </a:r>
            <a:r>
              <a:rPr lang="ar-SA" dirty="0" smtClean="0"/>
              <a:t>إذا كانت نسبة المشاركة تساوي أو تفوق 0.25 % وأقل من 0.5 %.</a:t>
            </a:r>
            <a:endParaRPr lang="fr-FR" dirty="0" smtClean="0"/>
          </a:p>
          <a:p>
            <a:pPr algn="just" rtl="1"/>
            <a:r>
              <a:rPr lang="ar-SA" b="1" dirty="0" smtClean="0">
                <a:solidFill>
                  <a:srgbClr val="0000FF"/>
                </a:solidFill>
              </a:rPr>
              <a:t>0 نقاط</a:t>
            </a:r>
            <a:r>
              <a:rPr lang="ar-SA" dirty="0" smtClean="0">
                <a:solidFill>
                  <a:srgbClr val="0000FF"/>
                </a:solidFill>
              </a:rPr>
              <a:t>: </a:t>
            </a:r>
            <a:r>
              <a:rPr lang="ar-SA" dirty="0" smtClean="0"/>
              <a:t>إذا كانت نسبة المشاركة أقل من 0.25%.</a:t>
            </a:r>
            <a:endParaRPr lang="fr-FR" dirty="0"/>
          </a:p>
        </p:txBody>
      </p:sp>
      <p:sp>
        <p:nvSpPr>
          <p:cNvPr id="4" name="Titre 1"/>
          <p:cNvSpPr>
            <a:spLocks noGrp="1"/>
          </p:cNvSpPr>
          <p:nvPr>
            <p:ph type="title"/>
          </p:nvPr>
        </p:nvSpPr>
        <p:spPr>
          <a:xfrm>
            <a:off x="381000" y="214290"/>
            <a:ext cx="8382000" cy="997196"/>
          </a:xfrm>
        </p:spPr>
        <p:txBody>
          <a:bodyPr/>
          <a:lstStyle/>
          <a:p>
            <a:pPr algn="ctr" rtl="1"/>
            <a:r>
              <a:rPr lang="ar-SA" sz="3600" b="1" dirty="0" smtClean="0">
                <a:solidFill>
                  <a:srgbClr val="008080"/>
                </a:solidFill>
              </a:rPr>
              <a:t>نظام التنقيط المتعلق </a:t>
            </a:r>
            <a:r>
              <a:rPr lang="ar-TN" sz="3600" b="1" dirty="0" smtClean="0">
                <a:solidFill>
                  <a:srgbClr val="008080"/>
                </a:solidFill>
              </a:rPr>
              <a:t>ب</a:t>
            </a:r>
            <a:r>
              <a:rPr lang="ar-SA" sz="3600" b="1" dirty="0" smtClean="0">
                <a:solidFill>
                  <a:srgbClr val="008080"/>
                </a:solidFill>
              </a:rPr>
              <a:t>مشاركة المواطنين</a:t>
            </a:r>
            <a:r>
              <a:rPr lang="ar-TN" sz="3600" b="1" dirty="0" smtClean="0">
                <a:solidFill>
                  <a:srgbClr val="008080"/>
                </a:solidFill>
              </a:rPr>
              <a:t/>
            </a:r>
            <a:br>
              <a:rPr lang="ar-TN" sz="3600" b="1" dirty="0" smtClean="0">
                <a:solidFill>
                  <a:srgbClr val="008080"/>
                </a:solidFill>
              </a:rPr>
            </a:br>
            <a:r>
              <a:rPr lang="ar-SA" sz="3600" b="1" dirty="0" smtClean="0">
                <a:solidFill>
                  <a:srgbClr val="008080"/>
                </a:solidFill>
              </a:rPr>
              <a:t> في إعداد البرنامج السنوي </a:t>
            </a:r>
            <a:r>
              <a:rPr lang="ar-SA" sz="3600" b="1" dirty="0" err="1" smtClean="0">
                <a:solidFill>
                  <a:srgbClr val="008080"/>
                </a:solidFill>
              </a:rPr>
              <a:t>للإستثمار</a:t>
            </a:r>
            <a:r>
              <a:rPr lang="ar-SA" sz="3600" b="1" dirty="0" smtClean="0">
                <a:solidFill>
                  <a:srgbClr val="008080"/>
                </a:solidFill>
              </a:rPr>
              <a:t> </a:t>
            </a:r>
            <a:endParaRPr lang="fr-FR" sz="3600" b="1" dirty="0">
              <a:solidFill>
                <a:srgbClr val="008080"/>
              </a:solidFill>
            </a:endParaRPr>
          </a:p>
        </p:txBody>
      </p:sp>
    </p:spTree>
  </p:cSld>
  <p:clrMapOvr>
    <a:masterClrMapping/>
  </p:clrMapOvr>
  <p:transition>
    <p:fad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4294967295"/>
          </p:nvPr>
        </p:nvSpPr>
        <p:spPr>
          <a:xfrm>
            <a:off x="7956376" y="6165304"/>
            <a:ext cx="762000" cy="365125"/>
          </a:xfrm>
          <a:prstGeom prst="rect">
            <a:avLst/>
          </a:prstGeom>
        </p:spPr>
        <p:txBody>
          <a:bodyPr/>
          <a:lstStyle/>
          <a:p>
            <a:fld id="{2754ED01-E2A0-4C1E-8E21-014B99041579}" type="slidenum">
              <a:rPr lang="en-US" smtClean="0"/>
              <a:pPr/>
              <a:t>62</a:t>
            </a:fld>
            <a:endParaRPr lang="en-US" dirty="0"/>
          </a:p>
        </p:txBody>
      </p:sp>
      <p:graphicFrame>
        <p:nvGraphicFramePr>
          <p:cNvPr id="4" name="Tableau 3"/>
          <p:cNvGraphicFramePr>
            <a:graphicFrameLocks noGrp="1"/>
          </p:cNvGraphicFramePr>
          <p:nvPr/>
        </p:nvGraphicFramePr>
        <p:xfrm>
          <a:off x="500034" y="785794"/>
          <a:ext cx="8215370" cy="5024260"/>
        </p:xfrm>
        <a:graphic>
          <a:graphicData uri="http://schemas.openxmlformats.org/drawingml/2006/table">
            <a:tbl>
              <a:tblPr rtl="1"/>
              <a:tblGrid>
                <a:gridCol w="2006460"/>
                <a:gridCol w="6208910"/>
              </a:tblGrid>
              <a:tr h="349001">
                <a:tc gridSpan="2">
                  <a:txBody>
                    <a:bodyPr/>
                    <a:lstStyle/>
                    <a:p>
                      <a:pPr algn="just" rtl="1">
                        <a:lnSpc>
                          <a:spcPct val="150000"/>
                        </a:lnSpc>
                        <a:spcAft>
                          <a:spcPts val="0"/>
                        </a:spcAft>
                      </a:pPr>
                      <a:r>
                        <a:rPr lang="ar-SA" sz="1500" b="1" dirty="0">
                          <a:latin typeface="Times New Roman"/>
                          <a:ea typeface="Times New Roman"/>
                          <a:cs typeface="Arial"/>
                        </a:rPr>
                        <a:t>المقياس 2.2 : النفاذ إلى الوثائق البلدية  </a:t>
                      </a:r>
                      <a:endParaRPr lang="en-US" sz="1100" dirty="0">
                        <a:latin typeface="Times New Roman"/>
                        <a:ea typeface="Times New Roman"/>
                        <a:cs typeface="Arial"/>
                      </a:endParaRPr>
                    </a:p>
                  </a:txBody>
                  <a:tcPr marL="65438" marR="65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pPr rtl="1"/>
                      <a:endParaRPr lang="ar-TN"/>
                    </a:p>
                  </a:txBody>
                  <a:tcPr/>
                </a:tc>
              </a:tr>
              <a:tr h="610751">
                <a:tc>
                  <a:txBody>
                    <a:bodyPr/>
                    <a:lstStyle/>
                    <a:p>
                      <a:pPr algn="just" rtl="1">
                        <a:lnSpc>
                          <a:spcPct val="115000"/>
                        </a:lnSpc>
                        <a:spcAft>
                          <a:spcPts val="0"/>
                        </a:spcAft>
                      </a:pPr>
                      <a:r>
                        <a:rPr lang="ar-SA" sz="1500">
                          <a:latin typeface="Times New Roman"/>
                          <a:ea typeface="Times New Roman"/>
                          <a:cs typeface="Arial"/>
                        </a:rPr>
                        <a:t>ال</a:t>
                      </a:r>
                      <a:r>
                        <a:rPr lang="ar-TN" sz="1500">
                          <a:latin typeface="Times New Roman"/>
                          <a:ea typeface="Times New Roman"/>
                          <a:cs typeface="Arial"/>
                        </a:rPr>
                        <a:t>أ</a:t>
                      </a:r>
                      <a:r>
                        <a:rPr lang="ar-SA" sz="1500">
                          <a:latin typeface="Times New Roman"/>
                          <a:ea typeface="Times New Roman"/>
                          <a:cs typeface="Arial"/>
                        </a:rPr>
                        <a:t>سئلة التي يتعين الإجابة عليها </a:t>
                      </a:r>
                      <a:endParaRPr lang="en-US" sz="1100">
                        <a:latin typeface="Times New Roman"/>
                        <a:ea typeface="Times New Roman"/>
                        <a:cs typeface="Arial"/>
                      </a:endParaRPr>
                    </a:p>
                  </a:txBody>
                  <a:tcPr marL="65438" marR="65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ar-SA" sz="1300">
                          <a:latin typeface="Times New Roman"/>
                          <a:ea typeface="Times New Roman"/>
                          <a:cs typeface="Arial"/>
                        </a:rPr>
                        <a:t>- ما هو عدد الوثائق التي تم نشرها على موقع " واب" البلدية </a:t>
                      </a:r>
                      <a:r>
                        <a:rPr lang="ar-TN" sz="1300">
                          <a:latin typeface="Times New Roman"/>
                          <a:ea typeface="Times New Roman"/>
                          <a:cs typeface="Arial"/>
                        </a:rPr>
                        <a:t>؟</a:t>
                      </a:r>
                      <a:endParaRPr lang="en-US" sz="1100">
                        <a:latin typeface="Times New Roman"/>
                        <a:ea typeface="Times New Roman"/>
                        <a:cs typeface="Arial"/>
                      </a:endParaRPr>
                    </a:p>
                    <a:p>
                      <a:pPr algn="just" rtl="1">
                        <a:lnSpc>
                          <a:spcPct val="150000"/>
                        </a:lnSpc>
                        <a:spcAft>
                          <a:spcPts val="0"/>
                        </a:spcAft>
                      </a:pPr>
                      <a:r>
                        <a:rPr lang="ar-SA" sz="1300">
                          <a:latin typeface="Times New Roman"/>
                          <a:ea typeface="Times New Roman"/>
                          <a:cs typeface="Arial"/>
                        </a:rPr>
                        <a:t>- ما هو عدد الوثائق التي تم نشرها على لوحة الإعلانات </a:t>
                      </a:r>
                      <a:r>
                        <a:rPr lang="ar-TN" sz="1300">
                          <a:latin typeface="Times New Roman"/>
                          <a:ea typeface="Times New Roman"/>
                          <a:cs typeface="Arial"/>
                        </a:rPr>
                        <a:t>؟</a:t>
                      </a:r>
                      <a:endParaRPr lang="en-US" sz="1100">
                        <a:latin typeface="Times New Roman"/>
                        <a:ea typeface="Times New Roman"/>
                        <a:cs typeface="Arial"/>
                      </a:endParaRPr>
                    </a:p>
                  </a:txBody>
                  <a:tcPr marL="65438" marR="65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567">
                <a:tc>
                  <a:txBody>
                    <a:bodyPr/>
                    <a:lstStyle/>
                    <a:p>
                      <a:pPr algn="just" rtl="1">
                        <a:lnSpc>
                          <a:spcPct val="115000"/>
                        </a:lnSpc>
                        <a:spcAft>
                          <a:spcPts val="0"/>
                        </a:spcAft>
                      </a:pPr>
                      <a:r>
                        <a:rPr lang="ar-SA" sz="1500">
                          <a:latin typeface="Times New Roman"/>
                          <a:ea typeface="Times New Roman"/>
                          <a:cs typeface="Arial"/>
                        </a:rPr>
                        <a:t>طريقة الإحتساب</a:t>
                      </a:r>
                      <a:endParaRPr lang="en-US" sz="1100">
                        <a:latin typeface="Times New Roman"/>
                        <a:ea typeface="Times New Roman"/>
                        <a:cs typeface="Arial"/>
                      </a:endParaRPr>
                    </a:p>
                  </a:txBody>
                  <a:tcPr marL="65438" marR="65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r>
                        <a:rPr lang="ar-SA" sz="1800" b="1" kern="1200" dirty="0" smtClean="0">
                          <a:solidFill>
                            <a:schemeClr val="tx1"/>
                          </a:solidFill>
                          <a:latin typeface="+mn-lt"/>
                          <a:ea typeface="+mn-ea"/>
                          <a:cs typeface="+mn-cs"/>
                        </a:rPr>
                        <a:t>جملة الوثائق التي يتعيّن على البلدية نشرها</a:t>
                      </a:r>
                      <a:r>
                        <a:rPr lang="ar-SA" sz="1800" kern="1200" dirty="0" smtClean="0">
                          <a:solidFill>
                            <a:schemeClr val="tx1"/>
                          </a:solidFill>
                          <a:latin typeface="+mn-lt"/>
                          <a:ea typeface="+mn-ea"/>
                          <a:cs typeface="+mn-cs"/>
                        </a:rPr>
                        <a:t>:</a:t>
                      </a:r>
                      <a:endParaRPr lang="en-US" sz="1800" kern="1200" dirty="0" smtClean="0">
                        <a:solidFill>
                          <a:schemeClr val="tx1"/>
                        </a:solidFill>
                        <a:latin typeface="+mn-lt"/>
                        <a:ea typeface="+mn-ea"/>
                        <a:cs typeface="+mn-cs"/>
                      </a:endParaRPr>
                    </a:p>
                    <a:p>
                      <a:pPr lvl="0" algn="just" rtl="1"/>
                      <a:r>
                        <a:rPr lang="ar-TN" sz="1400" dirty="0" smtClean="0"/>
                        <a:t>1- </a:t>
                      </a:r>
                      <a:r>
                        <a:rPr lang="ar-SA" sz="1400" dirty="0" smtClean="0"/>
                        <a:t>التقرير الثلاثي لمعالجة الشكاوى.</a:t>
                      </a:r>
                      <a:endParaRPr lang="en-US" sz="1400" dirty="0" smtClean="0"/>
                    </a:p>
                    <a:p>
                      <a:pPr lvl="0" algn="just" rtl="1"/>
                      <a:r>
                        <a:rPr lang="ar-TN" sz="1400" dirty="0" smtClean="0"/>
                        <a:t>2- </a:t>
                      </a:r>
                      <a:r>
                        <a:rPr lang="ar-SA" sz="1400" dirty="0" smtClean="0"/>
                        <a:t>التنظيم الهيكلي للبلدية، عنوان مقرها الرسمي ودوائرها.</a:t>
                      </a:r>
                      <a:endParaRPr lang="en-US" sz="1400" dirty="0" smtClean="0"/>
                    </a:p>
                    <a:p>
                      <a:pPr lvl="0" algn="just" rtl="1"/>
                      <a:r>
                        <a:rPr lang="ar-TN" sz="1400" dirty="0" smtClean="0"/>
                        <a:t>3- </a:t>
                      </a:r>
                      <a:r>
                        <a:rPr lang="ar-SA" sz="1400" dirty="0" smtClean="0"/>
                        <a:t>قائمة في الخدمات </a:t>
                      </a:r>
                      <a:r>
                        <a:rPr lang="ar-SA" sz="1400" dirty="0" err="1" smtClean="0"/>
                        <a:t>المسداة</a:t>
                      </a:r>
                      <a:r>
                        <a:rPr lang="ar-SA" sz="1400" dirty="0" smtClean="0"/>
                        <a:t> للمواطنين </a:t>
                      </a:r>
                      <a:r>
                        <a:rPr lang="ar-SA" sz="1400" dirty="0" err="1" smtClean="0"/>
                        <a:t>والشهائد</a:t>
                      </a:r>
                      <a:r>
                        <a:rPr lang="ar-SA" sz="1400" dirty="0" smtClean="0"/>
                        <a:t> الممكن إسنادها من قبلها.</a:t>
                      </a:r>
                      <a:endParaRPr lang="en-US" sz="1400" dirty="0" smtClean="0"/>
                    </a:p>
                    <a:p>
                      <a:pPr lvl="0" algn="just" rtl="1"/>
                      <a:r>
                        <a:rPr lang="ar-TN" sz="1400" dirty="0" smtClean="0"/>
                        <a:t>4- </a:t>
                      </a:r>
                      <a:r>
                        <a:rPr lang="ar-SA" sz="1400" dirty="0" smtClean="0"/>
                        <a:t>محاضر جلسات الدورات التمهيدية</a:t>
                      </a:r>
                      <a:endParaRPr lang="en-US" sz="1400" dirty="0" smtClean="0"/>
                    </a:p>
                    <a:p>
                      <a:pPr lvl="0" algn="just" rtl="1"/>
                      <a:r>
                        <a:rPr lang="ar-TN" sz="1400" dirty="0" smtClean="0"/>
                        <a:t>5- </a:t>
                      </a:r>
                      <a:r>
                        <a:rPr lang="ar-SA" sz="1400" dirty="0" smtClean="0"/>
                        <a:t>محاضر جلسات الدورات العادية.</a:t>
                      </a:r>
                      <a:endParaRPr lang="en-US" sz="1400" dirty="0" smtClean="0"/>
                    </a:p>
                    <a:p>
                      <a:pPr lvl="0" algn="just" rtl="1"/>
                      <a:r>
                        <a:rPr lang="ar-TN" sz="1400" dirty="0" smtClean="0"/>
                        <a:t>6- </a:t>
                      </a:r>
                      <a:r>
                        <a:rPr lang="ar-SA" sz="1400" dirty="0" smtClean="0"/>
                        <a:t>ميزانية البلدية(ملخص يقع نشره على لوحة الإعلانات).</a:t>
                      </a:r>
                      <a:endParaRPr lang="en-US" sz="1400" dirty="0" smtClean="0"/>
                    </a:p>
                    <a:p>
                      <a:pPr lvl="0" algn="just" rtl="1"/>
                      <a:r>
                        <a:rPr lang="ar-TN" sz="1400" dirty="0" smtClean="0"/>
                        <a:t>7- </a:t>
                      </a:r>
                      <a:r>
                        <a:rPr lang="ar-SA" sz="1400" dirty="0" smtClean="0"/>
                        <a:t>البرنامج السنوي </a:t>
                      </a:r>
                      <a:r>
                        <a:rPr lang="ar-SA" sz="1400" dirty="0" err="1" smtClean="0"/>
                        <a:t>للإستثمار</a:t>
                      </a:r>
                      <a:r>
                        <a:rPr lang="ar-SA" sz="1400" dirty="0" smtClean="0"/>
                        <a:t> </a:t>
                      </a:r>
                      <a:endParaRPr lang="en-US" sz="1400" dirty="0" smtClean="0"/>
                    </a:p>
                    <a:p>
                      <a:pPr lvl="0" algn="just" rtl="1"/>
                      <a:r>
                        <a:rPr lang="ar-TN" sz="1400" dirty="0" smtClean="0"/>
                        <a:t>8- </a:t>
                      </a:r>
                      <a:r>
                        <a:rPr lang="ar-SA" sz="1400" dirty="0" smtClean="0"/>
                        <a:t>محاضر جلسات الإعداد للبرنامج السنوي للاستثمار(ملخص يقع نشره على لوحة الإعلانات).</a:t>
                      </a:r>
                      <a:endParaRPr lang="en-US" sz="1400" dirty="0" smtClean="0"/>
                    </a:p>
                    <a:p>
                      <a:pPr lvl="0" algn="just" rtl="1"/>
                      <a:r>
                        <a:rPr lang="ar-TN" sz="1400" dirty="0" smtClean="0"/>
                        <a:t>9- </a:t>
                      </a:r>
                      <a:r>
                        <a:rPr lang="ar-SA" sz="1400" dirty="0" smtClean="0"/>
                        <a:t>الحسابات المالية للبلدية</a:t>
                      </a:r>
                      <a:endParaRPr lang="en-US" sz="1400" dirty="0" smtClean="0"/>
                    </a:p>
                    <a:p>
                      <a:pPr algn="just" rtl="1"/>
                      <a:r>
                        <a:rPr lang="ar-SA" sz="1400" kern="1200" dirty="0" smtClean="0">
                          <a:solidFill>
                            <a:schemeClr val="tx1"/>
                          </a:solidFill>
                          <a:latin typeface="+mn-lt"/>
                          <a:ea typeface="+mn-ea"/>
                          <a:cs typeface="+mn-cs"/>
                        </a:rPr>
                        <a:t>10-</a:t>
                      </a:r>
                      <a:r>
                        <a:rPr lang="ar-TN" sz="1400" kern="1200" dirty="0" smtClean="0">
                          <a:solidFill>
                            <a:schemeClr val="tx1"/>
                          </a:solidFill>
                          <a:latin typeface="+mn-lt"/>
                          <a:ea typeface="+mn-ea"/>
                          <a:cs typeface="+mn-cs"/>
                        </a:rPr>
                        <a:t> </a:t>
                      </a:r>
                      <a:r>
                        <a:rPr lang="ar-SA" sz="1400" kern="1200" dirty="0" smtClean="0">
                          <a:solidFill>
                            <a:schemeClr val="tx1"/>
                          </a:solidFill>
                          <a:latin typeface="+mn-lt"/>
                          <a:ea typeface="+mn-ea"/>
                          <a:cs typeface="+mn-cs"/>
                        </a:rPr>
                        <a:t>نتيجة </a:t>
                      </a:r>
                      <a:r>
                        <a:rPr lang="ar-SA" sz="1800" kern="1200" dirty="0" smtClean="0">
                          <a:solidFill>
                            <a:schemeClr val="tx1"/>
                          </a:solidFill>
                          <a:latin typeface="+mn-lt"/>
                          <a:ea typeface="+mn-ea"/>
                          <a:cs typeface="+mn-cs"/>
                        </a:rPr>
                        <a:t>تقييم الأداء لسنة </a:t>
                      </a:r>
                      <a:r>
                        <a:rPr lang="fr-FR" sz="1800" kern="1200" dirty="0" smtClean="0">
                          <a:solidFill>
                            <a:schemeClr val="tx1"/>
                          </a:solidFill>
                          <a:latin typeface="+mn-lt"/>
                          <a:ea typeface="+mn-ea"/>
                          <a:cs typeface="+mn-cs"/>
                        </a:rPr>
                        <a:t>N-1</a:t>
                      </a:r>
                      <a:endParaRPr lang="en-US" sz="1800" kern="1200" dirty="0" smtClean="0">
                        <a:solidFill>
                          <a:schemeClr val="tx1"/>
                        </a:solidFill>
                        <a:latin typeface="+mn-lt"/>
                        <a:ea typeface="+mn-ea"/>
                        <a:cs typeface="+mn-cs"/>
                      </a:endParaRPr>
                    </a:p>
                    <a:p>
                      <a:pPr lvl="0" algn="just" rtl="1"/>
                      <a:r>
                        <a:rPr lang="ar-TN" sz="1400" dirty="0" smtClean="0"/>
                        <a:t>11- </a:t>
                      </a:r>
                      <a:r>
                        <a:rPr lang="ar-SA" sz="1400" dirty="0" smtClean="0"/>
                        <a:t>جدول قيادة لمتابعة تنفيذ الصفقات العمومية.</a:t>
                      </a:r>
                      <a:endParaRPr lang="en-US" sz="1400" dirty="0" smtClean="0"/>
                    </a:p>
                    <a:p>
                      <a:pPr lvl="0" algn="just" rtl="1"/>
                      <a:r>
                        <a:rPr lang="ar-TN" sz="1400" dirty="0" smtClean="0"/>
                        <a:t>12- </a:t>
                      </a:r>
                      <a:r>
                        <a:rPr lang="ar-SA" sz="1400" dirty="0" smtClean="0"/>
                        <a:t>برنامج التصرف البيئي </a:t>
                      </a:r>
                      <a:r>
                        <a:rPr lang="ar-SA" sz="1400" dirty="0" err="1" smtClean="0"/>
                        <a:t>والإجتماعي</a:t>
                      </a:r>
                      <a:r>
                        <a:rPr lang="ar-SA" sz="1400" dirty="0" smtClean="0"/>
                        <a:t> </a:t>
                      </a:r>
                      <a:endParaRPr lang="en-US" sz="1400" dirty="0" smtClean="0"/>
                    </a:p>
                    <a:p>
                      <a:pPr lvl="0" algn="just" rtl="1"/>
                      <a:r>
                        <a:rPr lang="ar-TN" sz="1400" dirty="0" smtClean="0"/>
                        <a:t>13- </a:t>
                      </a:r>
                      <a:r>
                        <a:rPr lang="ar-SA" sz="1400" dirty="0" smtClean="0"/>
                        <a:t>قائمة في أملاك البلدية (</a:t>
                      </a:r>
                      <a:r>
                        <a:rPr lang="ar-TN" sz="1400" dirty="0" smtClean="0"/>
                        <a:t>نسخة من </a:t>
                      </a:r>
                      <a:r>
                        <a:rPr lang="ar-SA" sz="1400" dirty="0" smtClean="0"/>
                        <a:t>الصفحة الأولى والأخيرة لدفتري الأملاك البلدية يقع نشرها على لوحة الإعلانات).</a:t>
                      </a:r>
                      <a:endParaRPr lang="en-US" sz="1400" dirty="0" smtClean="0"/>
                    </a:p>
                    <a:p>
                      <a:pPr lvl="0" algn="just" rtl="1"/>
                      <a:r>
                        <a:rPr lang="ar-TN" sz="1400" dirty="0" smtClean="0"/>
                        <a:t>14- </a:t>
                      </a:r>
                      <a:r>
                        <a:rPr lang="ar-SA" sz="1400" dirty="0" smtClean="0"/>
                        <a:t>التقرير السداسي لتقدم تنفيذ البرنامج السنوي للاستثمار </a:t>
                      </a:r>
                      <a:endParaRPr lang="en-US" sz="1400" dirty="0" smtClean="0"/>
                    </a:p>
                    <a:p>
                      <a:pPr algn="just" rtl="1"/>
                      <a:r>
                        <a:rPr lang="ar-SA" sz="1400" kern="1200" dirty="0" smtClean="0">
                          <a:solidFill>
                            <a:schemeClr val="tx1"/>
                          </a:solidFill>
                          <a:latin typeface="+mn-lt"/>
                          <a:ea typeface="+mn-ea"/>
                          <a:cs typeface="+mn-cs"/>
                        </a:rPr>
                        <a:t>15-</a:t>
                      </a:r>
                      <a:r>
                        <a:rPr lang="ar-TN" sz="1400" kern="1200" dirty="0" smtClean="0">
                          <a:solidFill>
                            <a:schemeClr val="tx1"/>
                          </a:solidFill>
                          <a:latin typeface="+mn-lt"/>
                          <a:ea typeface="+mn-ea"/>
                          <a:cs typeface="+mn-cs"/>
                        </a:rPr>
                        <a:t> </a:t>
                      </a:r>
                      <a:r>
                        <a:rPr lang="ar-SA" sz="1400" kern="1200" dirty="0" smtClean="0">
                          <a:solidFill>
                            <a:schemeClr val="tx1"/>
                          </a:solidFill>
                          <a:latin typeface="+mn-lt"/>
                          <a:ea typeface="+mn-ea"/>
                          <a:cs typeface="+mn-cs"/>
                        </a:rPr>
                        <a:t>التقرير السنوي لتقدم تنفيذ البرنامج السنوي </a:t>
                      </a:r>
                      <a:r>
                        <a:rPr lang="ar-SA" sz="1400" kern="1200" dirty="0" err="1" smtClean="0">
                          <a:solidFill>
                            <a:schemeClr val="tx1"/>
                          </a:solidFill>
                          <a:latin typeface="+mn-lt"/>
                          <a:ea typeface="+mn-ea"/>
                          <a:cs typeface="+mn-cs"/>
                        </a:rPr>
                        <a:t>للإستثمار</a:t>
                      </a:r>
                      <a:r>
                        <a:rPr lang="ar-SA" sz="1400" kern="1200" dirty="0" smtClean="0">
                          <a:solidFill>
                            <a:schemeClr val="tx1"/>
                          </a:solidFill>
                          <a:latin typeface="+mn-lt"/>
                          <a:ea typeface="+mn-ea"/>
                          <a:cs typeface="+mn-cs"/>
                        </a:rPr>
                        <a:t> </a:t>
                      </a:r>
                      <a:endParaRPr lang="en-US" sz="1400" kern="1200" dirty="0" smtClean="0">
                        <a:solidFill>
                          <a:schemeClr val="tx1"/>
                        </a:solidFill>
                        <a:latin typeface="+mn-lt"/>
                        <a:ea typeface="+mn-ea"/>
                        <a:cs typeface="+mn-cs"/>
                      </a:endParaRPr>
                    </a:p>
                  </a:txBody>
                  <a:tcPr marL="65438" marR="65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567">
                <a:tc>
                  <a:txBody>
                    <a:bodyPr/>
                    <a:lstStyle/>
                    <a:p>
                      <a:pPr algn="just" rtl="1">
                        <a:lnSpc>
                          <a:spcPct val="115000"/>
                        </a:lnSpc>
                        <a:spcAft>
                          <a:spcPts val="0"/>
                        </a:spcAft>
                      </a:pPr>
                      <a:r>
                        <a:rPr lang="ar-TN" sz="1500">
                          <a:latin typeface="Times New Roman"/>
                          <a:ea typeface="Times New Roman"/>
                          <a:cs typeface="Arial"/>
                        </a:rPr>
                        <a:t>العدد الأقصى الذي يمكن إسناده</a:t>
                      </a:r>
                      <a:endParaRPr lang="en-US" sz="1100">
                        <a:latin typeface="Times New Roman"/>
                        <a:ea typeface="Times New Roman"/>
                        <a:cs typeface="Arial"/>
                      </a:endParaRPr>
                    </a:p>
                  </a:txBody>
                  <a:tcPr marL="65438" marR="65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800" b="1" dirty="0">
                          <a:latin typeface="Times New Roman"/>
                          <a:ea typeface="Times New Roman"/>
                          <a:cs typeface="Arial"/>
                        </a:rPr>
                        <a:t>7 نقاط</a:t>
                      </a:r>
                      <a:endParaRPr lang="en-US" sz="1600" b="1" dirty="0">
                        <a:latin typeface="Times New Roman"/>
                        <a:ea typeface="Times New Roman"/>
                        <a:cs typeface="Arial"/>
                      </a:endParaRPr>
                    </a:p>
                  </a:txBody>
                  <a:tcPr marL="65438" marR="65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2943090186"/>
      </p:ext>
    </p:extLst>
  </p:cSld>
  <p:clrMapOvr>
    <a:masterClrMapping/>
  </p:clrMapOvr>
  <p:transition>
    <p:fad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4294967295"/>
          </p:nvPr>
        </p:nvSpPr>
        <p:spPr>
          <a:xfrm>
            <a:off x="7620000" y="5687568"/>
            <a:ext cx="762000" cy="365125"/>
          </a:xfrm>
          <a:prstGeom prst="rect">
            <a:avLst/>
          </a:prstGeom>
        </p:spPr>
        <p:txBody>
          <a:bodyPr/>
          <a:lstStyle/>
          <a:p>
            <a:fld id="{2754ED01-E2A0-4C1E-8E21-014B99041579}" type="slidenum">
              <a:rPr lang="en-US" smtClean="0"/>
              <a:pPr/>
              <a:t>63</a:t>
            </a:fld>
            <a:endParaRPr lang="en-US"/>
          </a:p>
        </p:txBody>
      </p:sp>
      <p:graphicFrame>
        <p:nvGraphicFramePr>
          <p:cNvPr id="7" name="Tableau 6"/>
          <p:cNvGraphicFramePr>
            <a:graphicFrameLocks noGrp="1"/>
          </p:cNvGraphicFramePr>
          <p:nvPr/>
        </p:nvGraphicFramePr>
        <p:xfrm>
          <a:off x="785786" y="1428736"/>
          <a:ext cx="7143800" cy="2985624"/>
        </p:xfrm>
        <a:graphic>
          <a:graphicData uri="http://schemas.openxmlformats.org/drawingml/2006/table">
            <a:tbl>
              <a:tblPr rtl="1"/>
              <a:tblGrid>
                <a:gridCol w="2692505"/>
                <a:gridCol w="4451295"/>
              </a:tblGrid>
              <a:tr h="383288">
                <a:tc gridSpan="2">
                  <a:txBody>
                    <a:bodyPr/>
                    <a:lstStyle/>
                    <a:p>
                      <a:pPr algn="just" rtl="1">
                        <a:lnSpc>
                          <a:spcPct val="150000"/>
                        </a:lnSpc>
                        <a:spcAft>
                          <a:spcPts val="0"/>
                        </a:spcAft>
                      </a:pPr>
                      <a:r>
                        <a:rPr lang="ar-SA" sz="1500" b="1" dirty="0">
                          <a:latin typeface="Times New Roman"/>
                          <a:ea typeface="Times New Roman"/>
                        </a:rPr>
                        <a:t>المقياس 3.2 : معالجة الشكاوى في أجل 21 يوم  </a:t>
                      </a:r>
                      <a:endParaRPr lang="en-US" sz="1100" dirty="0">
                        <a:latin typeface="Times New Roman"/>
                        <a:ea typeface="Times New Roman"/>
                      </a:endParaRPr>
                    </a:p>
                  </a:txBody>
                  <a:tcPr marL="65438" marR="65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pPr rtl="1"/>
                      <a:endParaRPr lang="ar-TN"/>
                    </a:p>
                  </a:txBody>
                  <a:tcPr/>
                </a:tc>
              </a:tr>
              <a:tr h="670753">
                <a:tc>
                  <a:txBody>
                    <a:bodyPr/>
                    <a:lstStyle/>
                    <a:p>
                      <a:pPr algn="just" rtl="1">
                        <a:lnSpc>
                          <a:spcPct val="115000"/>
                        </a:lnSpc>
                        <a:spcAft>
                          <a:spcPts val="0"/>
                        </a:spcAft>
                      </a:pPr>
                      <a:r>
                        <a:rPr lang="ar-SA" sz="1500" dirty="0" err="1">
                          <a:latin typeface="Times New Roman"/>
                          <a:ea typeface="Times New Roman"/>
                        </a:rPr>
                        <a:t>ال</a:t>
                      </a:r>
                      <a:r>
                        <a:rPr lang="ar-TN" sz="1500" dirty="0">
                          <a:latin typeface="Times New Roman"/>
                          <a:ea typeface="Times New Roman"/>
                        </a:rPr>
                        <a:t>أ</a:t>
                      </a:r>
                      <a:r>
                        <a:rPr lang="ar-SA" sz="1500" dirty="0" err="1">
                          <a:latin typeface="Times New Roman"/>
                          <a:ea typeface="Times New Roman"/>
                        </a:rPr>
                        <a:t>سئلة</a:t>
                      </a:r>
                      <a:r>
                        <a:rPr lang="ar-SA" sz="1500" dirty="0">
                          <a:latin typeface="Times New Roman"/>
                          <a:ea typeface="Times New Roman"/>
                        </a:rPr>
                        <a:t> التي يتعين الإجابة عليها </a:t>
                      </a:r>
                      <a:endParaRPr lang="en-US" sz="1100" dirty="0">
                        <a:latin typeface="Times New Roman"/>
                        <a:ea typeface="Times New Roman"/>
                      </a:endParaRPr>
                    </a:p>
                  </a:txBody>
                  <a:tcPr marL="65438" marR="65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fr-FR" sz="1300" dirty="0" smtClean="0">
                          <a:latin typeface="Times New Roman"/>
                          <a:ea typeface="Times New Roman"/>
                        </a:rPr>
                        <a:t>  </a:t>
                      </a:r>
                      <a:r>
                        <a:rPr lang="ar-SA" sz="1300" dirty="0" smtClean="0">
                          <a:latin typeface="Times New Roman"/>
                          <a:ea typeface="Times New Roman"/>
                        </a:rPr>
                        <a:t>- </a:t>
                      </a:r>
                      <a:r>
                        <a:rPr lang="ar-SA" sz="1300" dirty="0">
                          <a:latin typeface="Times New Roman"/>
                          <a:ea typeface="Times New Roman"/>
                        </a:rPr>
                        <a:t>هل للبلدية دفتر محّين لمعالجة الشكاوى </a:t>
                      </a:r>
                      <a:r>
                        <a:rPr lang="ar-TN" sz="1300" dirty="0">
                          <a:latin typeface="Times New Roman"/>
                          <a:ea typeface="Times New Roman"/>
                        </a:rPr>
                        <a:t>؟</a:t>
                      </a:r>
                      <a:endParaRPr lang="en-US" sz="1100" dirty="0">
                        <a:latin typeface="Times New Roman"/>
                        <a:ea typeface="Times New Roman"/>
                      </a:endParaRPr>
                    </a:p>
                    <a:p>
                      <a:pPr algn="just" rtl="1">
                        <a:lnSpc>
                          <a:spcPct val="150000"/>
                        </a:lnSpc>
                        <a:spcAft>
                          <a:spcPts val="0"/>
                        </a:spcAft>
                      </a:pPr>
                      <a:r>
                        <a:rPr lang="ar-TN" sz="1300" dirty="0" smtClean="0">
                          <a:latin typeface="Times New Roman"/>
                          <a:ea typeface="Times New Roman"/>
                        </a:rPr>
                        <a:t>  - </a:t>
                      </a:r>
                      <a:r>
                        <a:rPr lang="ar-TN" sz="1300" dirty="0">
                          <a:latin typeface="Times New Roman"/>
                          <a:ea typeface="Times New Roman"/>
                        </a:rPr>
                        <a:t>ما هي نسبة معالجة الشكاوى في أجل أقصاه </a:t>
                      </a:r>
                      <a:r>
                        <a:rPr lang="ar-TN" sz="1100" dirty="0">
                          <a:latin typeface="Times New Roman"/>
                          <a:ea typeface="Times New Roman"/>
                        </a:rPr>
                        <a:t>21</a:t>
                      </a:r>
                      <a:r>
                        <a:rPr lang="ar-TN" sz="1300" dirty="0">
                          <a:latin typeface="Times New Roman"/>
                          <a:ea typeface="Times New Roman"/>
                        </a:rPr>
                        <a:t> يوم ؟</a:t>
                      </a:r>
                      <a:endParaRPr lang="en-US" sz="1100" dirty="0">
                        <a:latin typeface="Times New Roman"/>
                        <a:ea typeface="Times New Roman"/>
                      </a:endParaRPr>
                    </a:p>
                  </a:txBody>
                  <a:tcPr marL="65438" marR="65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81063">
                <a:tc>
                  <a:txBody>
                    <a:bodyPr/>
                    <a:lstStyle/>
                    <a:p>
                      <a:pPr algn="just" rtl="1">
                        <a:lnSpc>
                          <a:spcPct val="115000"/>
                        </a:lnSpc>
                        <a:spcAft>
                          <a:spcPts val="0"/>
                        </a:spcAft>
                      </a:pPr>
                      <a:r>
                        <a:rPr lang="ar-SA" sz="1500" dirty="0">
                          <a:latin typeface="Times New Roman"/>
                          <a:ea typeface="Times New Roman"/>
                        </a:rPr>
                        <a:t>طريقة </a:t>
                      </a:r>
                      <a:r>
                        <a:rPr lang="ar-SA" sz="1500" dirty="0" err="1">
                          <a:latin typeface="Times New Roman"/>
                          <a:ea typeface="Times New Roman"/>
                        </a:rPr>
                        <a:t>الإحتساب</a:t>
                      </a:r>
                      <a:endParaRPr lang="en-US" sz="1100" dirty="0">
                        <a:latin typeface="Times New Roman"/>
                        <a:ea typeface="Times New Roman"/>
                      </a:endParaRPr>
                    </a:p>
                  </a:txBody>
                  <a:tcPr marL="65438" marR="65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ar-SA" sz="1100" b="1" dirty="0">
                          <a:latin typeface="Times New Roman"/>
                          <a:ea typeface="Times New Roman"/>
                        </a:rPr>
                        <a:t>عدد الشكاوى المعالجة في أجل 21 يوم</a:t>
                      </a:r>
                      <a:endParaRPr lang="en-US" sz="1100" b="1" dirty="0">
                        <a:latin typeface="Times New Roman"/>
                        <a:ea typeface="Times New Roman"/>
                      </a:endParaRPr>
                    </a:p>
                    <a:p>
                      <a:pPr algn="just" rtl="1">
                        <a:lnSpc>
                          <a:spcPct val="150000"/>
                        </a:lnSpc>
                        <a:spcAft>
                          <a:spcPts val="0"/>
                        </a:spcAft>
                      </a:pPr>
                      <a:r>
                        <a:rPr lang="ar-SA" sz="1100" b="1" dirty="0">
                          <a:latin typeface="Times New Roman"/>
                          <a:ea typeface="Times New Roman"/>
                        </a:rPr>
                        <a:t>         </a:t>
                      </a:r>
                      <a:r>
                        <a:rPr lang="ar-TN" sz="1100" b="1" dirty="0" smtClean="0">
                          <a:latin typeface="Times New Roman"/>
                          <a:ea typeface="Times New Roman"/>
                        </a:rPr>
                        <a:t>            </a:t>
                      </a:r>
                      <a:r>
                        <a:rPr lang="ar-SA" sz="1100" b="1" dirty="0" smtClean="0">
                          <a:latin typeface="Times New Roman"/>
                          <a:ea typeface="Times New Roman"/>
                        </a:rPr>
                        <a:t>     </a:t>
                      </a:r>
                      <a:r>
                        <a:rPr lang="ar-TN" sz="1100" b="1" dirty="0" smtClean="0">
                          <a:latin typeface="Times New Roman"/>
                          <a:ea typeface="Times New Roman"/>
                        </a:rPr>
                        <a:t>        </a:t>
                      </a:r>
                      <a:r>
                        <a:rPr lang="ar-SA" sz="1100" b="1" dirty="0" smtClean="0">
                          <a:latin typeface="Times New Roman"/>
                          <a:ea typeface="Times New Roman"/>
                        </a:rPr>
                        <a:t> </a:t>
                      </a:r>
                      <a:r>
                        <a:rPr lang="ar-SA" sz="1100" b="1" dirty="0">
                          <a:latin typeface="Times New Roman"/>
                          <a:ea typeface="Times New Roman"/>
                        </a:rPr>
                        <a:t>ـــــــــــــــــــــــــــــــــــــــــــــــــــــــــــــــــــــــ</a:t>
                      </a:r>
                      <a:endParaRPr lang="en-US" sz="1100" b="1" dirty="0">
                        <a:latin typeface="Times New Roman"/>
                        <a:ea typeface="Times New Roman"/>
                      </a:endParaRPr>
                    </a:p>
                    <a:p>
                      <a:pPr algn="just" rtl="1">
                        <a:lnSpc>
                          <a:spcPct val="150000"/>
                        </a:lnSpc>
                        <a:spcAft>
                          <a:spcPts val="0"/>
                        </a:spcAft>
                      </a:pPr>
                      <a:r>
                        <a:rPr lang="ar-SA" sz="1100" b="1" dirty="0">
                          <a:latin typeface="Times New Roman"/>
                          <a:ea typeface="Times New Roman"/>
                        </a:rPr>
                        <a:t>          </a:t>
                      </a:r>
                      <a:r>
                        <a:rPr lang="ar-TN" sz="1100" b="1" dirty="0" smtClean="0">
                          <a:latin typeface="Times New Roman"/>
                          <a:ea typeface="Times New Roman"/>
                        </a:rPr>
                        <a:t>            </a:t>
                      </a:r>
                      <a:r>
                        <a:rPr lang="ar-SA" sz="1100" b="1" dirty="0" smtClean="0">
                          <a:latin typeface="Times New Roman"/>
                          <a:ea typeface="Times New Roman"/>
                        </a:rPr>
                        <a:t>   </a:t>
                      </a:r>
                      <a:r>
                        <a:rPr lang="ar-SA" sz="1100" b="1" dirty="0">
                          <a:latin typeface="Times New Roman"/>
                          <a:ea typeface="Times New Roman"/>
                        </a:rPr>
                        <a:t>عدد الشكاوى المودعة لدى البلدية بالنسبة </a:t>
                      </a:r>
                      <a:r>
                        <a:rPr lang="ar-SA" sz="1100" b="1" dirty="0" smtClean="0">
                          <a:latin typeface="Times New Roman"/>
                          <a:ea typeface="Times New Roman"/>
                        </a:rPr>
                        <a:t>للسنة</a:t>
                      </a:r>
                      <a:r>
                        <a:rPr lang="ar-TN" sz="1100" b="1" dirty="0" smtClean="0">
                          <a:latin typeface="Times New Roman"/>
                          <a:ea typeface="Times New Roman"/>
                        </a:rPr>
                        <a:t> </a:t>
                      </a:r>
                      <a:r>
                        <a:rPr lang="ar-SA" sz="1100" b="1" dirty="0" smtClean="0">
                          <a:latin typeface="Times New Roman"/>
                          <a:ea typeface="Times New Roman"/>
                        </a:rPr>
                        <a:t>(</a:t>
                      </a:r>
                      <a:r>
                        <a:rPr lang="en-US" sz="1100" b="1" dirty="0">
                          <a:latin typeface="Times New Roman"/>
                          <a:ea typeface="Times New Roman"/>
                        </a:rPr>
                        <a:t>( N-1 </a:t>
                      </a:r>
                      <a:endParaRPr lang="ar-TN" sz="1100" b="1" dirty="0" smtClean="0">
                        <a:latin typeface="Times New Roman"/>
                        <a:ea typeface="Times New Roman"/>
                      </a:endParaRPr>
                    </a:p>
                    <a:p>
                      <a:pPr algn="just" rtl="1">
                        <a:lnSpc>
                          <a:spcPct val="150000"/>
                        </a:lnSpc>
                        <a:spcAft>
                          <a:spcPts val="0"/>
                        </a:spcAft>
                      </a:pPr>
                      <a:endParaRPr lang="en-US" sz="1100" dirty="0">
                        <a:latin typeface="Times New Roman"/>
                        <a:ea typeface="Times New Roman"/>
                      </a:endParaRPr>
                    </a:p>
                    <a:p>
                      <a:pPr algn="just" rtl="1">
                        <a:lnSpc>
                          <a:spcPct val="150000"/>
                        </a:lnSpc>
                        <a:spcAft>
                          <a:spcPts val="0"/>
                        </a:spcAft>
                      </a:pPr>
                      <a:r>
                        <a:rPr lang="ar-SA" sz="1000" b="1" dirty="0">
                          <a:latin typeface="Times New Roman"/>
                          <a:ea typeface="Times New Roman"/>
                        </a:rPr>
                        <a:t>ويقصد بمعالجة الشكاوى الرد علها بالسلب أو الإيجاب (دون اعتبار أيام العطل والشكاوى غير المضمنة) .</a:t>
                      </a:r>
                      <a:endParaRPr lang="en-US" sz="1100" b="1" dirty="0">
                        <a:latin typeface="Times New Roman"/>
                        <a:ea typeface="Times New Roman"/>
                      </a:endParaRPr>
                    </a:p>
                    <a:p>
                      <a:pPr algn="just" rtl="1">
                        <a:lnSpc>
                          <a:spcPct val="150000"/>
                        </a:lnSpc>
                        <a:spcAft>
                          <a:spcPts val="0"/>
                        </a:spcAft>
                      </a:pPr>
                      <a:r>
                        <a:rPr lang="ar-SA" sz="1000" b="1" dirty="0">
                          <a:latin typeface="Times New Roman"/>
                          <a:ea typeface="Times New Roman"/>
                        </a:rPr>
                        <a:t>- إن معالجة الشكاوى تعني أن الشاكي تلقى ردا ( ليس بالضرورة أن يكون إيجابيا ).</a:t>
                      </a:r>
                      <a:endParaRPr lang="en-US" sz="1100" b="1" dirty="0">
                        <a:latin typeface="Times New Roman"/>
                        <a:ea typeface="Times New Roman"/>
                      </a:endParaRPr>
                    </a:p>
                  </a:txBody>
                  <a:tcPr marL="65438" marR="65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854">
                <a:tc>
                  <a:txBody>
                    <a:bodyPr/>
                    <a:lstStyle/>
                    <a:p>
                      <a:pPr algn="just" rtl="1">
                        <a:lnSpc>
                          <a:spcPct val="115000"/>
                        </a:lnSpc>
                        <a:spcAft>
                          <a:spcPts val="0"/>
                        </a:spcAft>
                      </a:pPr>
                      <a:r>
                        <a:rPr lang="ar-TN" sz="1500" b="1" dirty="0">
                          <a:latin typeface="Times New Roman"/>
                          <a:ea typeface="Times New Roman"/>
                        </a:rPr>
                        <a:t>العدد الأقصى الذي يمكن إسناده</a:t>
                      </a:r>
                      <a:endParaRPr lang="en-US" sz="1100" b="1" dirty="0">
                        <a:latin typeface="Times New Roman"/>
                        <a:ea typeface="Times New Roman"/>
                      </a:endParaRPr>
                    </a:p>
                  </a:txBody>
                  <a:tcPr marL="65438" marR="65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000" b="1" dirty="0">
                          <a:latin typeface="Times New Roman"/>
                          <a:ea typeface="Times New Roman"/>
                        </a:rPr>
                        <a:t>10 </a:t>
                      </a:r>
                      <a:r>
                        <a:rPr lang="ar-SA" sz="1600" b="1" dirty="0">
                          <a:latin typeface="Times New Roman"/>
                          <a:ea typeface="Times New Roman"/>
                        </a:rPr>
                        <a:t>نقاط</a:t>
                      </a:r>
                      <a:endParaRPr lang="en-US" sz="1400" b="1" dirty="0">
                        <a:latin typeface="Times New Roman"/>
                        <a:ea typeface="Times New Roman"/>
                      </a:endParaRPr>
                    </a:p>
                  </a:txBody>
                  <a:tcPr marL="65438" marR="65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fad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4294967295"/>
          </p:nvPr>
        </p:nvSpPr>
        <p:spPr>
          <a:xfrm>
            <a:off x="7739090" y="6278585"/>
            <a:ext cx="762000" cy="365125"/>
          </a:xfrm>
          <a:prstGeom prst="rect">
            <a:avLst/>
          </a:prstGeom>
        </p:spPr>
        <p:txBody>
          <a:bodyPr/>
          <a:lstStyle/>
          <a:p>
            <a:fld id="{2754ED01-E2A0-4C1E-8E21-014B99041579}" type="slidenum">
              <a:rPr lang="en-US" smtClean="0"/>
              <a:pPr/>
              <a:t>64</a:t>
            </a:fld>
            <a:endParaRPr lang="en-US" dirty="0"/>
          </a:p>
        </p:txBody>
      </p:sp>
      <p:graphicFrame>
        <p:nvGraphicFramePr>
          <p:cNvPr id="6" name="Tableau 5"/>
          <p:cNvGraphicFramePr>
            <a:graphicFrameLocks noGrp="1"/>
          </p:cNvGraphicFramePr>
          <p:nvPr/>
        </p:nvGraphicFramePr>
        <p:xfrm>
          <a:off x="714348" y="479294"/>
          <a:ext cx="7715304" cy="5510042"/>
        </p:xfrm>
        <a:graphic>
          <a:graphicData uri="http://schemas.openxmlformats.org/drawingml/2006/table">
            <a:tbl>
              <a:tblPr rtl="1"/>
              <a:tblGrid>
                <a:gridCol w="2447320"/>
                <a:gridCol w="5267984"/>
              </a:tblGrid>
              <a:tr h="528167">
                <a:tc gridSpan="2">
                  <a:txBody>
                    <a:bodyPr/>
                    <a:lstStyle/>
                    <a:p>
                      <a:pPr algn="just" rtl="1">
                        <a:lnSpc>
                          <a:spcPct val="150000"/>
                        </a:lnSpc>
                        <a:spcAft>
                          <a:spcPts val="0"/>
                        </a:spcAft>
                      </a:pPr>
                      <a:r>
                        <a:rPr lang="ar-SA" sz="1800" b="1" dirty="0">
                          <a:latin typeface="Times New Roman"/>
                          <a:ea typeface="Times New Roman"/>
                        </a:rPr>
                        <a:t>المقياس 4.2 : احترام إجراءات الحماية البيئية </a:t>
                      </a:r>
                      <a:r>
                        <a:rPr lang="ar-SA" sz="1800" b="1" dirty="0" smtClean="0">
                          <a:latin typeface="Times New Roman"/>
                          <a:ea typeface="Times New Roman"/>
                        </a:rPr>
                        <a:t>والاجتماعية   </a:t>
                      </a:r>
                      <a:endParaRPr lang="en-US" sz="1400" dirty="0">
                        <a:latin typeface="Times New Roman"/>
                        <a:ea typeface="Times New Roman"/>
                      </a:endParaRPr>
                    </a:p>
                  </a:txBody>
                  <a:tcPr marL="65438" marR="65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pPr rtl="1"/>
                      <a:endParaRPr lang="ar-TN"/>
                    </a:p>
                  </a:txBody>
                  <a:tcPr/>
                </a:tc>
              </a:tr>
              <a:tr h="462147">
                <a:tc>
                  <a:txBody>
                    <a:bodyPr/>
                    <a:lstStyle/>
                    <a:p>
                      <a:pPr algn="just" rtl="1">
                        <a:lnSpc>
                          <a:spcPct val="115000"/>
                        </a:lnSpc>
                        <a:spcAft>
                          <a:spcPts val="0"/>
                        </a:spcAft>
                      </a:pPr>
                      <a:r>
                        <a:rPr lang="ar-SA" sz="1800">
                          <a:latin typeface="Times New Roman"/>
                          <a:ea typeface="Times New Roman"/>
                        </a:rPr>
                        <a:t>ال</a:t>
                      </a:r>
                      <a:r>
                        <a:rPr lang="ar-TN" sz="1800">
                          <a:latin typeface="Times New Roman"/>
                          <a:ea typeface="Times New Roman"/>
                        </a:rPr>
                        <a:t>أ</a:t>
                      </a:r>
                      <a:r>
                        <a:rPr lang="ar-SA" sz="1800">
                          <a:latin typeface="Times New Roman"/>
                          <a:ea typeface="Times New Roman"/>
                        </a:rPr>
                        <a:t>سئلة التي يتعين الإجابة عليها </a:t>
                      </a:r>
                      <a:endParaRPr lang="en-US" sz="1400">
                        <a:latin typeface="Times New Roman"/>
                        <a:ea typeface="Times New Roman"/>
                      </a:endParaRPr>
                    </a:p>
                  </a:txBody>
                  <a:tcPr marL="65438" marR="65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ar-SA" sz="1600" b="1" dirty="0">
                          <a:latin typeface="Times New Roman"/>
                          <a:ea typeface="Times New Roman"/>
                        </a:rPr>
                        <a:t>- هل أن مشاريع البلدية مطابقة لإجراءات التقييم البيئي </a:t>
                      </a:r>
                      <a:r>
                        <a:rPr lang="ar-SA" sz="1600" b="1" dirty="0" err="1">
                          <a:latin typeface="Times New Roman"/>
                          <a:ea typeface="Times New Roman"/>
                        </a:rPr>
                        <a:t>والإجتماعي</a:t>
                      </a:r>
                      <a:r>
                        <a:rPr lang="ar-TN" sz="1600" b="1" dirty="0">
                          <a:latin typeface="Times New Roman"/>
                          <a:ea typeface="Times New Roman"/>
                        </a:rPr>
                        <a:t>؟</a:t>
                      </a:r>
                      <a:endParaRPr lang="en-US" sz="1400" b="1" dirty="0">
                        <a:latin typeface="Times New Roman"/>
                        <a:ea typeface="Times New Roman"/>
                      </a:endParaRPr>
                    </a:p>
                  </a:txBody>
                  <a:tcPr marL="65438" marR="65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147">
                <a:tc>
                  <a:txBody>
                    <a:bodyPr/>
                    <a:lstStyle/>
                    <a:p>
                      <a:pPr algn="just" rtl="1">
                        <a:lnSpc>
                          <a:spcPct val="115000"/>
                        </a:lnSpc>
                        <a:spcAft>
                          <a:spcPts val="0"/>
                        </a:spcAft>
                      </a:pPr>
                      <a:r>
                        <a:rPr lang="ar-SA" sz="1800" dirty="0">
                          <a:latin typeface="Times New Roman"/>
                          <a:ea typeface="Times New Roman"/>
                        </a:rPr>
                        <a:t>طريقة </a:t>
                      </a:r>
                      <a:r>
                        <a:rPr lang="ar-SA" sz="1800" dirty="0" err="1">
                          <a:latin typeface="Times New Roman"/>
                          <a:ea typeface="Times New Roman"/>
                        </a:rPr>
                        <a:t>الإحتساب</a:t>
                      </a:r>
                      <a:endParaRPr lang="en-US" sz="1400" dirty="0">
                        <a:latin typeface="Times New Roman"/>
                        <a:ea typeface="Times New Roman"/>
                      </a:endParaRPr>
                    </a:p>
                  </a:txBody>
                  <a:tcPr marL="65438" marR="65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r>
                        <a:rPr lang="ar-SA" sz="1800" kern="1200" dirty="0" smtClean="0">
                          <a:solidFill>
                            <a:schemeClr val="tx1"/>
                          </a:solidFill>
                          <a:latin typeface="+mn-lt"/>
                          <a:ea typeface="+mn-ea"/>
                          <a:cs typeface="+mn-cs"/>
                        </a:rPr>
                        <a:t>-</a:t>
                      </a:r>
                      <a:r>
                        <a:rPr lang="ar-SA" sz="1800" kern="1200" dirty="0" smtClean="0">
                          <a:solidFill>
                            <a:schemeClr val="tx1"/>
                          </a:solidFill>
                          <a:latin typeface="Simplified Arabic" pitchFamily="18" charset="-78"/>
                          <a:ea typeface="+mn-ea"/>
                          <a:cs typeface="Simplified Arabic" pitchFamily="18" charset="-78"/>
                        </a:rPr>
                        <a:t> تكليف عون لتدقيق وفحص إجراءات الحماية البيئية والاجتماعية لمشاريع البلدية ( نقطة اتصال).</a:t>
                      </a:r>
                      <a:endParaRPr lang="en-US" sz="1800" kern="1200" dirty="0" smtClean="0">
                        <a:solidFill>
                          <a:schemeClr val="tx1"/>
                        </a:solidFill>
                        <a:latin typeface="Simplified Arabic" pitchFamily="18" charset="-78"/>
                        <a:ea typeface="+mn-ea"/>
                        <a:cs typeface="Simplified Arabic" pitchFamily="18" charset="-78"/>
                      </a:endParaRPr>
                    </a:p>
                    <a:p>
                      <a:pPr algn="just" rtl="1"/>
                      <a:r>
                        <a:rPr lang="ar-SA" sz="1800" kern="1200" dirty="0" smtClean="0">
                          <a:solidFill>
                            <a:schemeClr val="tx1"/>
                          </a:solidFill>
                          <a:latin typeface="Simplified Arabic" pitchFamily="18" charset="-78"/>
                          <a:ea typeface="+mn-ea"/>
                          <a:cs typeface="Simplified Arabic" pitchFamily="18" charset="-78"/>
                        </a:rPr>
                        <a:t>- تم تصنيف جميع مشاريع البلدية </a:t>
                      </a:r>
                      <a:r>
                        <a:rPr lang="ar-TN" sz="1800" kern="1200" dirty="0" smtClean="0">
                          <a:solidFill>
                            <a:schemeClr val="tx1"/>
                          </a:solidFill>
                          <a:latin typeface="Simplified Arabic" pitchFamily="18" charset="-78"/>
                          <a:ea typeface="+mn-ea"/>
                          <a:cs typeface="Simplified Arabic" pitchFamily="18" charset="-78"/>
                        </a:rPr>
                        <a:t>(المتأتية</a:t>
                      </a:r>
                      <a:r>
                        <a:rPr lang="ar-TN" sz="1800" kern="1200" baseline="0" dirty="0" smtClean="0">
                          <a:solidFill>
                            <a:schemeClr val="tx1"/>
                          </a:solidFill>
                          <a:latin typeface="Simplified Arabic" pitchFamily="18" charset="-78"/>
                          <a:ea typeface="+mn-ea"/>
                          <a:cs typeface="Simplified Arabic" pitchFamily="18" charset="-78"/>
                        </a:rPr>
                        <a:t> مواردها من الصندوق) </a:t>
                      </a:r>
                      <a:r>
                        <a:rPr lang="ar-SA" sz="1800" kern="1200" dirty="0" smtClean="0">
                          <a:solidFill>
                            <a:schemeClr val="tx1"/>
                          </a:solidFill>
                          <a:latin typeface="Simplified Arabic" pitchFamily="18" charset="-78"/>
                          <a:ea typeface="+mn-ea"/>
                          <a:cs typeface="Simplified Arabic" pitchFamily="18" charset="-78"/>
                        </a:rPr>
                        <a:t>وإحالة جدول التصنيف إلى صندوق القروض ومساعدة الجماعات المحلية.</a:t>
                      </a:r>
                      <a:endParaRPr lang="en-US" sz="1800" kern="1200" dirty="0" smtClean="0">
                        <a:solidFill>
                          <a:schemeClr val="tx1"/>
                        </a:solidFill>
                        <a:latin typeface="Simplified Arabic" pitchFamily="18" charset="-78"/>
                        <a:ea typeface="+mn-ea"/>
                        <a:cs typeface="Simplified Arabic" pitchFamily="18" charset="-78"/>
                      </a:endParaRPr>
                    </a:p>
                    <a:p>
                      <a:pPr algn="just" rtl="1"/>
                      <a:r>
                        <a:rPr lang="ar-SA" sz="1800" kern="1200" dirty="0" smtClean="0">
                          <a:solidFill>
                            <a:schemeClr val="tx1"/>
                          </a:solidFill>
                          <a:latin typeface="Simplified Arabic" pitchFamily="18" charset="-78"/>
                          <a:ea typeface="+mn-ea"/>
                          <a:cs typeface="Simplified Arabic" pitchFamily="18" charset="-78"/>
                        </a:rPr>
                        <a:t>- جميع المشاريع المصنفة "ب" تم وضع برنامج للتصرف البيئي والاجتماعي في شأنها .</a:t>
                      </a:r>
                      <a:endParaRPr lang="en-US" sz="1800" kern="1200" dirty="0" smtClean="0">
                        <a:solidFill>
                          <a:schemeClr val="tx1"/>
                        </a:solidFill>
                        <a:latin typeface="Simplified Arabic" pitchFamily="18" charset="-78"/>
                        <a:ea typeface="+mn-ea"/>
                        <a:cs typeface="Simplified Arabic" pitchFamily="18" charset="-78"/>
                      </a:endParaRPr>
                    </a:p>
                    <a:p>
                      <a:pPr algn="just" rtl="1"/>
                      <a:r>
                        <a:rPr lang="ar-SA" sz="1800" kern="1200" dirty="0" smtClean="0">
                          <a:solidFill>
                            <a:schemeClr val="tx1"/>
                          </a:solidFill>
                          <a:latin typeface="Simplified Arabic" pitchFamily="18" charset="-78"/>
                          <a:ea typeface="+mn-ea"/>
                          <a:cs typeface="Simplified Arabic" pitchFamily="18" charset="-78"/>
                        </a:rPr>
                        <a:t>- برامج التصرف البيئي والاجتماعي للمشاريع من صنف "ب" </a:t>
                      </a:r>
                      <a:r>
                        <a:rPr lang="ar-TN" sz="1800" kern="1200" dirty="0" smtClean="0">
                          <a:solidFill>
                            <a:schemeClr val="tx1"/>
                          </a:solidFill>
                          <a:latin typeface="Simplified Arabic" pitchFamily="18" charset="-78"/>
                          <a:ea typeface="+mn-ea"/>
                          <a:cs typeface="Simplified Arabic" pitchFamily="18" charset="-78"/>
                        </a:rPr>
                        <a:t>أ</a:t>
                      </a:r>
                      <a:r>
                        <a:rPr lang="ar-SA" sz="1800" kern="1200" dirty="0" smtClean="0">
                          <a:solidFill>
                            <a:schemeClr val="tx1"/>
                          </a:solidFill>
                          <a:latin typeface="Simplified Arabic" pitchFamily="18" charset="-78"/>
                          <a:ea typeface="+mn-ea"/>
                          <a:cs typeface="Simplified Arabic" pitchFamily="18" charset="-78"/>
                        </a:rPr>
                        <a:t>جر</a:t>
                      </a:r>
                      <a:r>
                        <a:rPr lang="ar-TN" sz="1800" kern="1200" dirty="0" err="1" smtClean="0">
                          <a:solidFill>
                            <a:schemeClr val="tx1"/>
                          </a:solidFill>
                          <a:latin typeface="Simplified Arabic" pitchFamily="18" charset="-78"/>
                          <a:ea typeface="+mn-ea"/>
                          <a:cs typeface="Simplified Arabic" pitchFamily="18" charset="-78"/>
                        </a:rPr>
                        <a:t>يت</a:t>
                      </a:r>
                      <a:r>
                        <a:rPr lang="ar-SA" sz="1800" kern="1200" dirty="0" smtClean="0">
                          <a:solidFill>
                            <a:schemeClr val="tx1"/>
                          </a:solidFill>
                          <a:latin typeface="Simplified Arabic" pitchFamily="18" charset="-78"/>
                          <a:ea typeface="+mn-ea"/>
                          <a:cs typeface="Simplified Arabic" pitchFamily="18" charset="-78"/>
                        </a:rPr>
                        <a:t> استشارات عمومية في شأنها.</a:t>
                      </a:r>
                      <a:endParaRPr lang="en-US" sz="1800" kern="1200" dirty="0" smtClean="0">
                        <a:solidFill>
                          <a:schemeClr val="tx1"/>
                        </a:solidFill>
                        <a:latin typeface="Simplified Arabic" pitchFamily="18" charset="-78"/>
                        <a:ea typeface="+mn-ea"/>
                        <a:cs typeface="Simplified Arabic" pitchFamily="18" charset="-78"/>
                      </a:endParaRPr>
                    </a:p>
                    <a:p>
                      <a:pPr algn="just" rtl="1"/>
                      <a:r>
                        <a:rPr lang="ar-SA" sz="1800" kern="1200" dirty="0" smtClean="0">
                          <a:solidFill>
                            <a:schemeClr val="tx1"/>
                          </a:solidFill>
                          <a:latin typeface="Simplified Arabic" pitchFamily="18" charset="-78"/>
                          <a:ea typeface="+mn-ea"/>
                          <a:cs typeface="Simplified Arabic" pitchFamily="18" charset="-78"/>
                        </a:rPr>
                        <a:t>- برامج التصرف البيئي والاجتماعي لمشاريع البلدية المصادق عليها تم نشرها.</a:t>
                      </a:r>
                      <a:endParaRPr lang="en-US" sz="1800" kern="1200" dirty="0" smtClean="0">
                        <a:solidFill>
                          <a:schemeClr val="tx1"/>
                        </a:solidFill>
                        <a:latin typeface="Simplified Arabic" pitchFamily="18" charset="-78"/>
                        <a:ea typeface="+mn-ea"/>
                        <a:cs typeface="Simplified Arabic" pitchFamily="18" charset="-78"/>
                      </a:endParaRPr>
                    </a:p>
                    <a:p>
                      <a:pPr algn="just" rtl="1"/>
                      <a:r>
                        <a:rPr lang="ar-SA" sz="1800" kern="1200" dirty="0" smtClean="0">
                          <a:solidFill>
                            <a:schemeClr val="tx1"/>
                          </a:solidFill>
                          <a:latin typeface="Simplified Arabic" pitchFamily="18" charset="-78"/>
                          <a:ea typeface="+mn-ea"/>
                          <a:cs typeface="Simplified Arabic" pitchFamily="18" charset="-78"/>
                        </a:rPr>
                        <a:t>- إدراج الإجراءات الخاصة بتفادي المؤثرات البيئية والاجتماعية بكراسات طلب العروض( للمشاريع </a:t>
                      </a:r>
                      <a:r>
                        <a:rPr lang="ar-TN" sz="1800" kern="1200" dirty="0" smtClean="0">
                          <a:solidFill>
                            <a:schemeClr val="tx1"/>
                          </a:solidFill>
                          <a:latin typeface="Simplified Arabic" pitchFamily="18" charset="-78"/>
                          <a:ea typeface="+mn-ea"/>
                          <a:cs typeface="Simplified Arabic" pitchFamily="18" charset="-78"/>
                        </a:rPr>
                        <a:t>المصنفة </a:t>
                      </a:r>
                      <a:r>
                        <a:rPr lang="ar-TN" sz="1800" kern="1200" dirty="0" err="1" smtClean="0">
                          <a:solidFill>
                            <a:schemeClr val="tx1"/>
                          </a:solidFill>
                          <a:latin typeface="Simplified Arabic" pitchFamily="18" charset="-78"/>
                          <a:ea typeface="+mn-ea"/>
                          <a:cs typeface="Simplified Arabic" pitchFamily="18" charset="-78"/>
                        </a:rPr>
                        <a:t>ب</a:t>
                      </a:r>
                      <a:r>
                        <a:rPr lang="ar-TN" sz="1800" kern="1200" dirty="0" smtClean="0">
                          <a:solidFill>
                            <a:schemeClr val="tx1"/>
                          </a:solidFill>
                          <a:latin typeface="Simplified Arabic" pitchFamily="18" charset="-78"/>
                          <a:ea typeface="+mn-ea"/>
                          <a:cs typeface="Simplified Arabic" pitchFamily="18" charset="-78"/>
                        </a:rPr>
                        <a:t> أو </a:t>
                      </a:r>
                      <a:r>
                        <a:rPr lang="ar-TN" sz="1800" kern="1200" dirty="0" err="1" smtClean="0">
                          <a:solidFill>
                            <a:schemeClr val="tx1"/>
                          </a:solidFill>
                          <a:latin typeface="Simplified Arabic" pitchFamily="18" charset="-78"/>
                          <a:ea typeface="+mn-ea"/>
                          <a:cs typeface="Simplified Arabic" pitchFamily="18" charset="-78"/>
                        </a:rPr>
                        <a:t>ج</a:t>
                      </a:r>
                      <a:r>
                        <a:rPr lang="ar-TN" sz="1800" kern="1200" dirty="0" smtClean="0">
                          <a:solidFill>
                            <a:schemeClr val="tx1"/>
                          </a:solidFill>
                          <a:latin typeface="Simplified Arabic" pitchFamily="18" charset="-78"/>
                          <a:ea typeface="+mn-ea"/>
                          <a:cs typeface="Simplified Arabic" pitchFamily="18" charset="-78"/>
                        </a:rPr>
                        <a:t>)</a:t>
                      </a:r>
                      <a:r>
                        <a:rPr lang="ar-SA" sz="1800" kern="1200" dirty="0" smtClean="0">
                          <a:solidFill>
                            <a:schemeClr val="tx1"/>
                          </a:solidFill>
                          <a:latin typeface="Simplified Arabic" pitchFamily="18" charset="-78"/>
                          <a:ea typeface="+mn-ea"/>
                          <a:cs typeface="Simplified Arabic" pitchFamily="18" charset="-78"/>
                        </a:rPr>
                        <a:t>.</a:t>
                      </a:r>
                      <a:endParaRPr lang="en-US" sz="1800" kern="1200" dirty="0" smtClean="0">
                        <a:solidFill>
                          <a:schemeClr val="tx1"/>
                        </a:solidFill>
                        <a:latin typeface="Simplified Arabic" pitchFamily="18" charset="-78"/>
                        <a:ea typeface="+mn-ea"/>
                        <a:cs typeface="Simplified Arabic" pitchFamily="18" charset="-78"/>
                      </a:endParaRPr>
                    </a:p>
                    <a:p>
                      <a:pPr algn="just" rtl="1"/>
                      <a:r>
                        <a:rPr lang="ar-SA" sz="1800" kern="1200" dirty="0" smtClean="0">
                          <a:solidFill>
                            <a:schemeClr val="tx1"/>
                          </a:solidFill>
                          <a:latin typeface="Simplified Arabic" pitchFamily="18" charset="-78"/>
                          <a:ea typeface="+mn-ea"/>
                          <a:cs typeface="Simplified Arabic" pitchFamily="18" charset="-78"/>
                        </a:rPr>
                        <a:t>- إحالة التقارير الثلاثية حسب النموذج المعّد للغرض في الآجال إلى صندوق القروض ومساعدة الجماعات المحلية </a:t>
                      </a:r>
                      <a:r>
                        <a:rPr lang="ar-SA" sz="1800" kern="1200" dirty="0" smtClean="0">
                          <a:solidFill>
                            <a:schemeClr val="tx1"/>
                          </a:solidFill>
                          <a:latin typeface="+mn-lt"/>
                          <a:ea typeface="+mn-ea"/>
                          <a:cs typeface="+mn-cs"/>
                        </a:rPr>
                        <a:t>.</a:t>
                      </a:r>
                      <a:endParaRPr lang="en-US" sz="1800" kern="1200" dirty="0">
                        <a:solidFill>
                          <a:schemeClr val="tx1"/>
                        </a:solidFill>
                        <a:latin typeface="+mn-lt"/>
                        <a:ea typeface="+mn-ea"/>
                        <a:cs typeface="+mn-cs"/>
                      </a:endParaRPr>
                    </a:p>
                  </a:txBody>
                  <a:tcPr marL="65438" marR="65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928">
                <a:tc>
                  <a:txBody>
                    <a:bodyPr/>
                    <a:lstStyle/>
                    <a:p>
                      <a:pPr algn="just" rtl="1">
                        <a:lnSpc>
                          <a:spcPct val="115000"/>
                        </a:lnSpc>
                        <a:spcAft>
                          <a:spcPts val="0"/>
                        </a:spcAft>
                      </a:pPr>
                      <a:r>
                        <a:rPr lang="ar-TN" sz="1800">
                          <a:latin typeface="Times New Roman"/>
                          <a:ea typeface="Times New Roman"/>
                        </a:rPr>
                        <a:t>العدد الأقصى الذي يمكن إسناده</a:t>
                      </a:r>
                      <a:endParaRPr lang="en-US" sz="1400">
                        <a:latin typeface="Times New Roman"/>
                        <a:ea typeface="Times New Roman"/>
                      </a:endParaRPr>
                    </a:p>
                  </a:txBody>
                  <a:tcPr marL="65438" marR="65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600" b="1" dirty="0">
                          <a:latin typeface="Times New Roman"/>
                          <a:ea typeface="Times New Roman"/>
                        </a:rPr>
                        <a:t>9 نقاط </a:t>
                      </a:r>
                      <a:endParaRPr lang="en-US" sz="1400" b="1" dirty="0">
                        <a:latin typeface="Times New Roman"/>
                        <a:ea typeface="Times New Roman"/>
                      </a:endParaRPr>
                    </a:p>
                  </a:txBody>
                  <a:tcPr marL="65438" marR="65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fad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nvGraphicFramePr>
        <p:xfrm>
          <a:off x="285720" y="444237"/>
          <a:ext cx="8643998" cy="5365343"/>
        </p:xfrm>
        <a:graphic>
          <a:graphicData uri="http://schemas.openxmlformats.org/drawingml/2006/table">
            <a:tbl>
              <a:tblPr rtl="1"/>
              <a:tblGrid>
                <a:gridCol w="2300054"/>
                <a:gridCol w="6343944"/>
              </a:tblGrid>
              <a:tr h="528167">
                <a:tc gridSpan="2">
                  <a:txBody>
                    <a:bodyPr/>
                    <a:lstStyle/>
                    <a:p>
                      <a:pPr algn="just" rtl="1">
                        <a:lnSpc>
                          <a:spcPct val="150000"/>
                        </a:lnSpc>
                        <a:spcAft>
                          <a:spcPts val="0"/>
                        </a:spcAft>
                      </a:pPr>
                      <a:r>
                        <a:rPr lang="ar-SA" sz="1800" b="1" dirty="0">
                          <a:latin typeface="Times New Roman"/>
                          <a:ea typeface="Times New Roman"/>
                        </a:rPr>
                        <a:t>المقياس 4.2 : احترام إجراءات الحماية البيئية </a:t>
                      </a:r>
                      <a:r>
                        <a:rPr lang="ar-SA" sz="1800" b="1" dirty="0" smtClean="0">
                          <a:latin typeface="Times New Roman"/>
                          <a:ea typeface="Times New Roman"/>
                        </a:rPr>
                        <a:t>والاجتماعية   </a:t>
                      </a:r>
                      <a:endParaRPr lang="en-US" sz="1400" dirty="0">
                        <a:latin typeface="Times New Roman"/>
                        <a:ea typeface="Times New Roman"/>
                      </a:endParaRPr>
                    </a:p>
                  </a:txBody>
                  <a:tcPr marL="65438" marR="65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pPr rtl="1"/>
                      <a:endParaRPr lang="ar-TN"/>
                    </a:p>
                  </a:txBody>
                  <a:tcPr/>
                </a:tc>
              </a:tr>
              <a:tr h="462147">
                <a:tc>
                  <a:txBody>
                    <a:bodyPr/>
                    <a:lstStyle/>
                    <a:p>
                      <a:pPr algn="just" rtl="1">
                        <a:lnSpc>
                          <a:spcPct val="115000"/>
                        </a:lnSpc>
                        <a:spcAft>
                          <a:spcPts val="0"/>
                        </a:spcAft>
                      </a:pPr>
                      <a:r>
                        <a:rPr lang="ar-SA" sz="1800" dirty="0" err="1">
                          <a:latin typeface="Times New Roman"/>
                          <a:ea typeface="Times New Roman"/>
                        </a:rPr>
                        <a:t>ال</a:t>
                      </a:r>
                      <a:r>
                        <a:rPr lang="ar-TN" sz="1800" dirty="0">
                          <a:latin typeface="Times New Roman"/>
                          <a:ea typeface="Times New Roman"/>
                        </a:rPr>
                        <a:t>أ</a:t>
                      </a:r>
                      <a:r>
                        <a:rPr lang="ar-SA" sz="1800" dirty="0" err="1">
                          <a:latin typeface="Times New Roman"/>
                          <a:ea typeface="Times New Roman"/>
                        </a:rPr>
                        <a:t>سئلة</a:t>
                      </a:r>
                      <a:r>
                        <a:rPr lang="ar-SA" sz="1800" dirty="0">
                          <a:latin typeface="Times New Roman"/>
                          <a:ea typeface="Times New Roman"/>
                        </a:rPr>
                        <a:t> التي يتعين الإجابة عليها </a:t>
                      </a:r>
                      <a:endParaRPr lang="en-US" sz="1400" dirty="0">
                        <a:latin typeface="Times New Roman"/>
                        <a:ea typeface="Times New Roman"/>
                      </a:endParaRPr>
                    </a:p>
                  </a:txBody>
                  <a:tcPr marL="65438" marR="65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buFontTx/>
                        <a:buNone/>
                      </a:pPr>
                      <a:r>
                        <a:rPr lang="ar-SA" sz="2000" b="1" dirty="0" smtClean="0">
                          <a:latin typeface="Simplified Arabic" pitchFamily="18" charset="-78"/>
                          <a:cs typeface="Simplified Arabic" pitchFamily="18" charset="-78"/>
                        </a:rPr>
                        <a:t>في صورة استجابة مشاريع البلدية الجزئي لإجراءات التقييم البيئي </a:t>
                      </a:r>
                      <a:r>
                        <a:rPr lang="ar-SA" sz="2000" b="1" dirty="0" err="1" smtClean="0">
                          <a:latin typeface="Simplified Arabic" pitchFamily="18" charset="-78"/>
                          <a:cs typeface="Simplified Arabic" pitchFamily="18" charset="-78"/>
                        </a:rPr>
                        <a:t>والإجتماعي</a:t>
                      </a:r>
                      <a:r>
                        <a:rPr lang="ar-SA" sz="2000" b="1" dirty="0" smtClean="0">
                          <a:latin typeface="Simplified Arabic" pitchFamily="18" charset="-78"/>
                          <a:cs typeface="Simplified Arabic" pitchFamily="18" charset="-78"/>
                        </a:rPr>
                        <a:t>:</a:t>
                      </a:r>
                      <a:endParaRPr lang="en-US" sz="2000" b="1" dirty="0">
                        <a:latin typeface="Times New Roman"/>
                        <a:ea typeface="Times New Roman"/>
                      </a:endParaRPr>
                    </a:p>
                  </a:txBody>
                  <a:tcPr marL="65438" marR="65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147">
                <a:tc>
                  <a:txBody>
                    <a:bodyPr/>
                    <a:lstStyle/>
                    <a:p>
                      <a:pPr algn="just" rtl="1">
                        <a:lnSpc>
                          <a:spcPct val="115000"/>
                        </a:lnSpc>
                        <a:spcAft>
                          <a:spcPts val="0"/>
                        </a:spcAft>
                      </a:pPr>
                      <a:r>
                        <a:rPr lang="ar-SA" sz="1800" dirty="0">
                          <a:latin typeface="Times New Roman"/>
                          <a:ea typeface="Times New Roman"/>
                        </a:rPr>
                        <a:t>طريقة </a:t>
                      </a:r>
                      <a:r>
                        <a:rPr lang="ar-SA" sz="1800" dirty="0" err="1">
                          <a:latin typeface="Times New Roman"/>
                          <a:ea typeface="Times New Roman"/>
                        </a:rPr>
                        <a:t>الإحتساب</a:t>
                      </a:r>
                      <a:endParaRPr lang="en-US" sz="1400" dirty="0">
                        <a:latin typeface="Times New Roman"/>
                        <a:ea typeface="Times New Roman"/>
                      </a:endParaRPr>
                    </a:p>
                  </a:txBody>
                  <a:tcPr marL="65438" marR="65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r>
                        <a:rPr lang="ar-SA" sz="1800" dirty="0" smtClean="0">
                          <a:latin typeface="Simplified Arabic" pitchFamily="18" charset="-78"/>
                          <a:cs typeface="Simplified Arabic" pitchFamily="18" charset="-78"/>
                        </a:rPr>
                        <a:t>تكليف عون لتدقيق وفحص إجراءات الحماية البيئية </a:t>
                      </a:r>
                      <a:r>
                        <a:rPr lang="ar-SA" sz="1800" dirty="0" err="1" smtClean="0">
                          <a:latin typeface="Simplified Arabic" pitchFamily="18" charset="-78"/>
                          <a:cs typeface="Simplified Arabic" pitchFamily="18" charset="-78"/>
                        </a:rPr>
                        <a:t>والإجتماعية</a:t>
                      </a:r>
                      <a:r>
                        <a:rPr lang="ar-SA" sz="1800" dirty="0" smtClean="0">
                          <a:latin typeface="Simplified Arabic" pitchFamily="18" charset="-78"/>
                          <a:cs typeface="Simplified Arabic" pitchFamily="18" charset="-78"/>
                        </a:rPr>
                        <a:t> لمشاريع البلدية ( نقطة اتصال).</a:t>
                      </a:r>
                      <a:endParaRPr lang="fr-FR" sz="1800" dirty="0" smtClean="0">
                        <a:latin typeface="Simplified Arabic" pitchFamily="18" charset="-78"/>
                        <a:cs typeface="Simplified Arabic" pitchFamily="18" charset="-78"/>
                      </a:endParaRPr>
                    </a:p>
                    <a:p>
                      <a:pPr algn="just" rtl="1"/>
                      <a:r>
                        <a:rPr lang="ar-SA" sz="1800" dirty="0" smtClean="0">
                          <a:latin typeface="Simplified Arabic" pitchFamily="18" charset="-78"/>
                          <a:cs typeface="Simplified Arabic" pitchFamily="18" charset="-78"/>
                        </a:rPr>
                        <a:t>- تم تصنيف جميع مشاريع البلدية وإحالة جدول التصنيف إلى صندوق القروض ومساعدة الجماعات المحلية. </a:t>
                      </a:r>
                      <a:endParaRPr lang="fr-FR" sz="1800" dirty="0" smtClean="0">
                        <a:latin typeface="Simplified Arabic" pitchFamily="18" charset="-78"/>
                        <a:cs typeface="Simplified Arabic" pitchFamily="18" charset="-78"/>
                      </a:endParaRPr>
                    </a:p>
                    <a:p>
                      <a:pPr algn="just" rtl="1"/>
                      <a:r>
                        <a:rPr lang="ar-SA" sz="1800" dirty="0" smtClean="0">
                          <a:latin typeface="Simplified Arabic" pitchFamily="18" charset="-78"/>
                          <a:cs typeface="Simplified Arabic" pitchFamily="18" charset="-78"/>
                        </a:rPr>
                        <a:t>- جميع المشاريع المصنفة "ب" تم وضع برنامج للتصرف البيئي </a:t>
                      </a:r>
                      <a:r>
                        <a:rPr lang="ar-SA" sz="1800" dirty="0" err="1" smtClean="0">
                          <a:latin typeface="Simplified Arabic" pitchFamily="18" charset="-78"/>
                          <a:cs typeface="Simplified Arabic" pitchFamily="18" charset="-78"/>
                        </a:rPr>
                        <a:t>والإجتماعي</a:t>
                      </a:r>
                      <a:r>
                        <a:rPr lang="ar-SA" sz="1800" dirty="0" smtClean="0">
                          <a:latin typeface="Simplified Arabic" pitchFamily="18" charset="-78"/>
                          <a:cs typeface="Simplified Arabic" pitchFamily="18" charset="-78"/>
                        </a:rPr>
                        <a:t> في شأنها .</a:t>
                      </a:r>
                      <a:endParaRPr lang="fr-FR" sz="1800" dirty="0" smtClean="0">
                        <a:latin typeface="Simplified Arabic" pitchFamily="18" charset="-78"/>
                        <a:cs typeface="Simplified Arabic" pitchFamily="18" charset="-78"/>
                      </a:endParaRPr>
                    </a:p>
                    <a:p>
                      <a:pPr algn="just" rtl="1"/>
                      <a:r>
                        <a:rPr lang="ar-SA" sz="1800" dirty="0" smtClean="0">
                          <a:latin typeface="Simplified Arabic" pitchFamily="18" charset="-78"/>
                          <a:cs typeface="Simplified Arabic" pitchFamily="18" charset="-78"/>
                        </a:rPr>
                        <a:t>- برامج التصرف البيئي </a:t>
                      </a:r>
                      <a:r>
                        <a:rPr lang="ar-SA" sz="1800" dirty="0" err="1" smtClean="0">
                          <a:latin typeface="Simplified Arabic" pitchFamily="18" charset="-78"/>
                          <a:cs typeface="Simplified Arabic" pitchFamily="18" charset="-78"/>
                        </a:rPr>
                        <a:t>والإجتماعي</a:t>
                      </a:r>
                      <a:r>
                        <a:rPr lang="ar-SA" sz="1800" dirty="0" smtClean="0">
                          <a:latin typeface="Simplified Arabic" pitchFamily="18" charset="-78"/>
                          <a:cs typeface="Simplified Arabic" pitchFamily="18" charset="-78"/>
                        </a:rPr>
                        <a:t> للمشاريع من صنف "ب" </a:t>
                      </a:r>
                      <a:r>
                        <a:rPr lang="ar-SA" sz="1800" dirty="0" err="1" smtClean="0">
                          <a:latin typeface="Simplified Arabic" pitchFamily="18" charset="-78"/>
                          <a:cs typeface="Simplified Arabic" pitchFamily="18" charset="-78"/>
                        </a:rPr>
                        <a:t>إجر</a:t>
                      </a:r>
                      <a:r>
                        <a:rPr lang="ar-TN" sz="1800" dirty="0" err="1" smtClean="0">
                          <a:latin typeface="Simplified Arabic" pitchFamily="18" charset="-78"/>
                          <a:cs typeface="Simplified Arabic" pitchFamily="18" charset="-78"/>
                        </a:rPr>
                        <a:t>يت</a:t>
                      </a:r>
                      <a:r>
                        <a:rPr lang="ar-SA" sz="1800" dirty="0" smtClean="0">
                          <a:latin typeface="Simplified Arabic" pitchFamily="18" charset="-78"/>
                          <a:cs typeface="Simplified Arabic" pitchFamily="18" charset="-78"/>
                        </a:rPr>
                        <a:t> استشارات عمومية في شأنها.</a:t>
                      </a:r>
                      <a:endParaRPr lang="fr-FR" sz="1800" dirty="0" smtClean="0">
                        <a:latin typeface="Simplified Arabic" pitchFamily="18" charset="-78"/>
                        <a:cs typeface="Simplified Arabic" pitchFamily="18" charset="-78"/>
                      </a:endParaRPr>
                    </a:p>
                    <a:p>
                      <a:pPr algn="just" rtl="1"/>
                      <a:r>
                        <a:rPr lang="ar-SA" sz="1800" dirty="0" smtClean="0">
                          <a:latin typeface="Simplified Arabic" pitchFamily="18" charset="-78"/>
                          <a:cs typeface="Simplified Arabic" pitchFamily="18" charset="-78"/>
                        </a:rPr>
                        <a:t>- برامج التصرف البيئي </a:t>
                      </a:r>
                      <a:r>
                        <a:rPr lang="ar-SA" sz="1800" dirty="0" err="1" smtClean="0">
                          <a:latin typeface="Simplified Arabic" pitchFamily="18" charset="-78"/>
                          <a:cs typeface="Simplified Arabic" pitchFamily="18" charset="-78"/>
                        </a:rPr>
                        <a:t>والإجتماعي</a:t>
                      </a:r>
                      <a:r>
                        <a:rPr lang="ar-SA" sz="1800" dirty="0" smtClean="0">
                          <a:latin typeface="Simplified Arabic" pitchFamily="18" charset="-78"/>
                          <a:cs typeface="Simplified Arabic" pitchFamily="18" charset="-78"/>
                        </a:rPr>
                        <a:t> لمشاريع البلدية المصادق عليها تم نشرها.</a:t>
                      </a:r>
                      <a:endParaRPr lang="fr-FR" sz="1800" dirty="0" smtClean="0">
                        <a:latin typeface="Simplified Arabic" pitchFamily="18" charset="-78"/>
                        <a:cs typeface="Simplified Arabic" pitchFamily="18" charset="-78"/>
                      </a:endParaRPr>
                    </a:p>
                    <a:p>
                      <a:pPr algn="just" rtl="1"/>
                      <a:r>
                        <a:rPr lang="ar-SA" sz="1800" dirty="0" smtClean="0">
                          <a:latin typeface="Simplified Arabic" pitchFamily="18" charset="-78"/>
                          <a:cs typeface="Simplified Arabic" pitchFamily="18" charset="-78"/>
                        </a:rPr>
                        <a:t>- إدراج الإجراءات الخاصة بتفادي المؤثرات البيئية </a:t>
                      </a:r>
                      <a:r>
                        <a:rPr lang="ar-SA" sz="1800" dirty="0" err="1" smtClean="0">
                          <a:latin typeface="Simplified Arabic" pitchFamily="18" charset="-78"/>
                          <a:cs typeface="Simplified Arabic" pitchFamily="18" charset="-78"/>
                        </a:rPr>
                        <a:t>والإجتماعية</a:t>
                      </a:r>
                      <a:r>
                        <a:rPr lang="ar-SA" sz="1800" dirty="0" smtClean="0">
                          <a:latin typeface="Simplified Arabic" pitchFamily="18" charset="-78"/>
                          <a:cs typeface="Simplified Arabic" pitchFamily="18" charset="-78"/>
                        </a:rPr>
                        <a:t> بكراسات طلب العروض ( للمشاريع المصنفة </a:t>
                      </a:r>
                      <a:r>
                        <a:rPr lang="ar-SA" sz="1800" dirty="0" err="1" smtClean="0">
                          <a:latin typeface="Simplified Arabic" pitchFamily="18" charset="-78"/>
                          <a:cs typeface="Simplified Arabic" pitchFamily="18" charset="-78"/>
                        </a:rPr>
                        <a:t>ب</a:t>
                      </a:r>
                      <a:r>
                        <a:rPr lang="ar-SA" sz="1800" dirty="0" smtClean="0">
                          <a:latin typeface="Simplified Arabic" pitchFamily="18" charset="-78"/>
                          <a:cs typeface="Simplified Arabic" pitchFamily="18" charset="-78"/>
                        </a:rPr>
                        <a:t> أو </a:t>
                      </a:r>
                      <a:r>
                        <a:rPr lang="ar-SA" sz="1800" dirty="0" err="1" smtClean="0">
                          <a:latin typeface="Simplified Arabic" pitchFamily="18" charset="-78"/>
                          <a:cs typeface="Simplified Arabic" pitchFamily="18" charset="-78"/>
                        </a:rPr>
                        <a:t>ج</a:t>
                      </a:r>
                      <a:r>
                        <a:rPr lang="ar-SA" sz="1800" dirty="0" smtClean="0">
                          <a:latin typeface="Simplified Arabic" pitchFamily="18" charset="-78"/>
                          <a:cs typeface="Simplified Arabic" pitchFamily="18" charset="-78"/>
                        </a:rPr>
                        <a:t> ).</a:t>
                      </a:r>
                      <a:endParaRPr lang="fr-FR" sz="1800" dirty="0" smtClean="0">
                        <a:latin typeface="Simplified Arabic" pitchFamily="18" charset="-78"/>
                        <a:cs typeface="Simplified Arabic" pitchFamily="18" charset="-78"/>
                      </a:endParaRPr>
                    </a:p>
                    <a:p>
                      <a:pPr algn="just" rtl="1"/>
                      <a:endParaRPr lang="en-US" sz="1800" kern="1200" dirty="0">
                        <a:solidFill>
                          <a:schemeClr val="tx1"/>
                        </a:solidFill>
                        <a:latin typeface="+mn-lt"/>
                        <a:ea typeface="+mn-ea"/>
                        <a:cs typeface="+mn-cs"/>
                      </a:endParaRPr>
                    </a:p>
                  </a:txBody>
                  <a:tcPr marL="65438" marR="65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928">
                <a:tc>
                  <a:txBody>
                    <a:bodyPr/>
                    <a:lstStyle/>
                    <a:p>
                      <a:pPr algn="just" rtl="1">
                        <a:lnSpc>
                          <a:spcPct val="115000"/>
                        </a:lnSpc>
                        <a:spcAft>
                          <a:spcPts val="0"/>
                        </a:spcAft>
                      </a:pPr>
                      <a:r>
                        <a:rPr lang="ar-TN" sz="1800">
                          <a:latin typeface="Times New Roman"/>
                          <a:ea typeface="Times New Roman"/>
                        </a:rPr>
                        <a:t>العدد الأقصى الذي يمكن إسناده</a:t>
                      </a:r>
                      <a:endParaRPr lang="en-US" sz="1400">
                        <a:latin typeface="Times New Roman"/>
                        <a:ea typeface="Times New Roman"/>
                      </a:endParaRPr>
                    </a:p>
                  </a:txBody>
                  <a:tcPr marL="65438" marR="65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r-FR" sz="1600" b="1" dirty="0" smtClean="0">
                          <a:latin typeface="Times New Roman"/>
                          <a:ea typeface="Times New Roman"/>
                        </a:rPr>
                        <a:t>4</a:t>
                      </a:r>
                      <a:r>
                        <a:rPr lang="ar-SA" sz="1600" b="1" dirty="0" smtClean="0">
                          <a:latin typeface="Times New Roman"/>
                          <a:ea typeface="Times New Roman"/>
                        </a:rPr>
                        <a:t> </a:t>
                      </a:r>
                      <a:r>
                        <a:rPr lang="ar-SA" sz="1600" b="1" dirty="0">
                          <a:latin typeface="Times New Roman"/>
                          <a:ea typeface="Times New Roman"/>
                        </a:rPr>
                        <a:t>نقاط </a:t>
                      </a:r>
                      <a:endParaRPr lang="en-US" sz="1400" b="1" dirty="0">
                        <a:latin typeface="Times New Roman"/>
                        <a:ea typeface="Times New Roman"/>
                      </a:endParaRPr>
                    </a:p>
                  </a:txBody>
                  <a:tcPr marL="65438" marR="65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fad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nvGraphicFramePr>
        <p:xfrm>
          <a:off x="285720" y="444237"/>
          <a:ext cx="8643998" cy="4987881"/>
        </p:xfrm>
        <a:graphic>
          <a:graphicData uri="http://schemas.openxmlformats.org/drawingml/2006/table">
            <a:tbl>
              <a:tblPr rtl="1"/>
              <a:tblGrid>
                <a:gridCol w="2300054"/>
                <a:gridCol w="6343944"/>
              </a:tblGrid>
              <a:tr h="528167">
                <a:tc gridSpan="2">
                  <a:txBody>
                    <a:bodyPr/>
                    <a:lstStyle/>
                    <a:p>
                      <a:pPr algn="just" rtl="1">
                        <a:lnSpc>
                          <a:spcPct val="150000"/>
                        </a:lnSpc>
                        <a:spcAft>
                          <a:spcPts val="0"/>
                        </a:spcAft>
                      </a:pPr>
                      <a:r>
                        <a:rPr lang="ar-SA" sz="1800" b="1" dirty="0">
                          <a:latin typeface="Times New Roman"/>
                          <a:ea typeface="Times New Roman"/>
                        </a:rPr>
                        <a:t>المقياس 4.2 : احترام إجراءات الحماية البيئية </a:t>
                      </a:r>
                      <a:r>
                        <a:rPr lang="ar-SA" sz="1800" b="1" dirty="0" smtClean="0">
                          <a:latin typeface="Times New Roman"/>
                          <a:ea typeface="Times New Roman"/>
                        </a:rPr>
                        <a:t>والاجتماعية   </a:t>
                      </a:r>
                      <a:endParaRPr lang="en-US" sz="1400" dirty="0">
                        <a:latin typeface="Times New Roman"/>
                        <a:ea typeface="Times New Roman"/>
                      </a:endParaRPr>
                    </a:p>
                  </a:txBody>
                  <a:tcPr marL="65438" marR="65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pPr rtl="1"/>
                      <a:endParaRPr lang="ar-TN"/>
                    </a:p>
                  </a:txBody>
                  <a:tcPr/>
                </a:tc>
              </a:tr>
              <a:tr h="742084">
                <a:tc>
                  <a:txBody>
                    <a:bodyPr/>
                    <a:lstStyle/>
                    <a:p>
                      <a:pPr algn="just" rtl="1">
                        <a:lnSpc>
                          <a:spcPct val="115000"/>
                        </a:lnSpc>
                        <a:spcAft>
                          <a:spcPts val="0"/>
                        </a:spcAft>
                      </a:pPr>
                      <a:endParaRPr lang="en-US" sz="1400" dirty="0">
                        <a:latin typeface="Times New Roman"/>
                        <a:ea typeface="Times New Roman"/>
                      </a:endParaRPr>
                    </a:p>
                  </a:txBody>
                  <a:tcPr marL="65438" marR="65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363" rtl="1" eaLnBrk="1" fontAlgn="auto" latinLnBrk="0" hangingPunct="1">
                        <a:lnSpc>
                          <a:spcPct val="100000"/>
                        </a:lnSpc>
                        <a:spcBef>
                          <a:spcPts val="1800"/>
                        </a:spcBef>
                        <a:spcAft>
                          <a:spcPts val="0"/>
                        </a:spcAft>
                        <a:buClrTx/>
                        <a:buSzTx/>
                        <a:buFontTx/>
                        <a:buNone/>
                        <a:tabLst/>
                        <a:defRPr/>
                      </a:pPr>
                      <a:endParaRPr lang="ar-TN" sz="1800" kern="1200" dirty="0" smtClean="0">
                        <a:solidFill>
                          <a:schemeClr val="tx1"/>
                        </a:solidFill>
                        <a:latin typeface="+mn-lt"/>
                        <a:ea typeface="+mn-ea"/>
                        <a:cs typeface="+mn-cs"/>
                      </a:endParaRPr>
                    </a:p>
                    <a:p>
                      <a:pPr marL="0" marR="0" indent="0" algn="just" defTabSz="914363" rtl="1" eaLnBrk="1" fontAlgn="auto" latinLnBrk="0" hangingPunct="1">
                        <a:lnSpc>
                          <a:spcPct val="100000"/>
                        </a:lnSpc>
                        <a:spcBef>
                          <a:spcPts val="1800"/>
                        </a:spcBef>
                        <a:spcAft>
                          <a:spcPts val="0"/>
                        </a:spcAft>
                        <a:buClrTx/>
                        <a:buSzTx/>
                        <a:buFontTx/>
                        <a:buNone/>
                        <a:tabLst/>
                        <a:defRPr/>
                      </a:pPr>
                      <a:r>
                        <a:rPr lang="ar-SA" sz="1800" kern="1200" dirty="0" smtClean="0">
                          <a:solidFill>
                            <a:schemeClr val="tx1"/>
                          </a:solidFill>
                          <a:latin typeface="+mn-lt"/>
                          <a:ea typeface="+mn-ea"/>
                          <a:cs typeface="+mn-cs"/>
                        </a:rPr>
                        <a:t>في الحالات التالية:</a:t>
                      </a:r>
                      <a:r>
                        <a:rPr lang="ar-TN" sz="1800" kern="1200" dirty="0" smtClean="0">
                          <a:solidFill>
                            <a:schemeClr val="tx1"/>
                          </a:solidFill>
                          <a:latin typeface="+mn-lt"/>
                          <a:ea typeface="+mn-ea"/>
                          <a:cs typeface="+mn-cs"/>
                        </a:rPr>
                        <a:t> </a:t>
                      </a:r>
                      <a:r>
                        <a:rPr lang="ar-TN" sz="1800" b="1" dirty="0" smtClean="0">
                          <a:latin typeface="Times New Roman"/>
                          <a:ea typeface="Times New Roman"/>
                        </a:rPr>
                        <a:t>0 </a:t>
                      </a:r>
                      <a:r>
                        <a:rPr lang="ar-TN" sz="1800" b="1" baseline="0" dirty="0" smtClean="0">
                          <a:latin typeface="Times New Roman"/>
                          <a:ea typeface="Times New Roman"/>
                        </a:rPr>
                        <a:t> </a:t>
                      </a:r>
                      <a:r>
                        <a:rPr lang="ar-SA" sz="1800" b="1" dirty="0" smtClean="0">
                          <a:latin typeface="Times New Roman"/>
                          <a:ea typeface="Times New Roman"/>
                        </a:rPr>
                        <a:t>نقاط </a:t>
                      </a:r>
                      <a:endParaRPr lang="en-US" sz="1600" b="1" dirty="0" smtClean="0">
                        <a:latin typeface="Times New Roman"/>
                        <a:ea typeface="Times New Roman"/>
                      </a:endParaRPr>
                    </a:p>
                    <a:p>
                      <a:pPr algn="just" rtl="1"/>
                      <a:endParaRPr lang="fr-FR" sz="1800" kern="1200" dirty="0">
                        <a:solidFill>
                          <a:schemeClr val="tx1"/>
                        </a:solidFill>
                        <a:latin typeface="+mn-lt"/>
                        <a:ea typeface="+mn-ea"/>
                        <a:cs typeface="+mn-cs"/>
                      </a:endParaRPr>
                    </a:p>
                  </a:txBody>
                  <a:tcPr marL="65438" marR="65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8154">
                <a:tc>
                  <a:txBody>
                    <a:bodyPr/>
                    <a:lstStyle/>
                    <a:p>
                      <a:pPr algn="just" rtl="1">
                        <a:lnSpc>
                          <a:spcPct val="115000"/>
                        </a:lnSpc>
                        <a:spcAft>
                          <a:spcPts val="0"/>
                        </a:spcAft>
                      </a:pPr>
                      <a:endParaRPr lang="en-US" sz="1400" dirty="0">
                        <a:latin typeface="Times New Roman"/>
                        <a:ea typeface="Times New Roman"/>
                      </a:endParaRPr>
                    </a:p>
                  </a:txBody>
                  <a:tcPr marL="65438" marR="65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r>
                        <a:rPr lang="ar-SA" sz="1800" kern="1200" dirty="0" smtClean="0">
                          <a:solidFill>
                            <a:schemeClr val="tx1"/>
                          </a:solidFill>
                          <a:latin typeface="+mn-lt"/>
                          <a:ea typeface="+mn-ea"/>
                          <a:cs typeface="+mn-cs"/>
                        </a:rPr>
                        <a:t>في صورة عدم إنجاز أي عمل يخص الإجراءات المطلوبة والمنصوص عليها آنفا.</a:t>
                      </a:r>
                      <a:endParaRPr lang="fr-FR" sz="1800" kern="1200" dirty="0" smtClean="0">
                        <a:solidFill>
                          <a:schemeClr val="tx1"/>
                        </a:solidFill>
                        <a:latin typeface="+mn-lt"/>
                        <a:ea typeface="+mn-ea"/>
                        <a:cs typeface="+mn-cs"/>
                      </a:endParaRPr>
                    </a:p>
                    <a:p>
                      <a:pPr algn="just" rtl="1"/>
                      <a:r>
                        <a:rPr lang="ar-SA" sz="1800" kern="1200" dirty="0" smtClean="0">
                          <a:solidFill>
                            <a:schemeClr val="tx1"/>
                          </a:solidFill>
                          <a:latin typeface="+mn-lt"/>
                          <a:ea typeface="+mn-ea"/>
                          <a:cs typeface="+mn-cs"/>
                        </a:rPr>
                        <a:t>- في صورة عدم تكليف عون لتدقيق وفحص إجراءات الحماية البيئية </a:t>
                      </a:r>
                      <a:r>
                        <a:rPr lang="ar-SA" sz="1800" kern="1200" dirty="0" err="1" smtClean="0">
                          <a:solidFill>
                            <a:schemeClr val="tx1"/>
                          </a:solidFill>
                          <a:latin typeface="+mn-lt"/>
                          <a:ea typeface="+mn-ea"/>
                          <a:cs typeface="+mn-cs"/>
                        </a:rPr>
                        <a:t>والإجتماعية</a:t>
                      </a:r>
                      <a:r>
                        <a:rPr lang="ar-SA" sz="1800" kern="1200" dirty="0" smtClean="0">
                          <a:solidFill>
                            <a:schemeClr val="tx1"/>
                          </a:solidFill>
                          <a:latin typeface="+mn-lt"/>
                          <a:ea typeface="+mn-ea"/>
                          <a:cs typeface="+mn-cs"/>
                        </a:rPr>
                        <a:t> لمشاريع البلدية ( نقطة اتصال).</a:t>
                      </a:r>
                      <a:endParaRPr lang="fr-FR" sz="1800" kern="1200" dirty="0" smtClean="0">
                        <a:solidFill>
                          <a:schemeClr val="tx1"/>
                        </a:solidFill>
                        <a:latin typeface="+mn-lt"/>
                        <a:ea typeface="+mn-ea"/>
                        <a:cs typeface="+mn-cs"/>
                      </a:endParaRPr>
                    </a:p>
                    <a:p>
                      <a:pPr algn="just" rtl="1"/>
                      <a:r>
                        <a:rPr lang="ar-SA" sz="1800" kern="1200" dirty="0" smtClean="0">
                          <a:solidFill>
                            <a:schemeClr val="tx1"/>
                          </a:solidFill>
                          <a:latin typeface="+mn-lt"/>
                          <a:ea typeface="+mn-ea"/>
                          <a:cs typeface="+mn-cs"/>
                        </a:rPr>
                        <a:t>- في صورة تنفيذ مشروع دون تصنيفه .</a:t>
                      </a:r>
                      <a:endParaRPr lang="fr-FR" sz="1800" kern="1200" dirty="0" smtClean="0">
                        <a:solidFill>
                          <a:schemeClr val="tx1"/>
                        </a:solidFill>
                        <a:latin typeface="+mn-lt"/>
                        <a:ea typeface="+mn-ea"/>
                        <a:cs typeface="+mn-cs"/>
                      </a:endParaRPr>
                    </a:p>
                    <a:p>
                      <a:pPr algn="just" rtl="1"/>
                      <a:r>
                        <a:rPr lang="ar-SA" sz="1800" kern="1200" dirty="0" smtClean="0">
                          <a:solidFill>
                            <a:schemeClr val="tx1"/>
                          </a:solidFill>
                          <a:latin typeface="+mn-lt"/>
                          <a:ea typeface="+mn-ea"/>
                          <a:cs typeface="+mn-cs"/>
                        </a:rPr>
                        <a:t>- في صورة عدم القيام باستشارات عمومية في شأن إعداد برنامج التصرف البيئي </a:t>
                      </a:r>
                      <a:r>
                        <a:rPr lang="ar-SA" sz="1800" kern="1200" dirty="0" err="1" smtClean="0">
                          <a:solidFill>
                            <a:schemeClr val="tx1"/>
                          </a:solidFill>
                          <a:latin typeface="+mn-lt"/>
                          <a:ea typeface="+mn-ea"/>
                          <a:cs typeface="+mn-cs"/>
                        </a:rPr>
                        <a:t>والإجتماعي</a:t>
                      </a:r>
                      <a:r>
                        <a:rPr lang="ar-SA" sz="1800" kern="1200" dirty="0" smtClean="0">
                          <a:solidFill>
                            <a:schemeClr val="tx1"/>
                          </a:solidFill>
                          <a:latin typeface="+mn-lt"/>
                          <a:ea typeface="+mn-ea"/>
                          <a:cs typeface="+mn-cs"/>
                        </a:rPr>
                        <a:t>.</a:t>
                      </a:r>
                      <a:endParaRPr lang="fr-FR" sz="1800" kern="1200" dirty="0" smtClean="0">
                        <a:solidFill>
                          <a:schemeClr val="tx1"/>
                        </a:solidFill>
                        <a:latin typeface="+mn-lt"/>
                        <a:ea typeface="+mn-ea"/>
                        <a:cs typeface="+mn-cs"/>
                      </a:endParaRPr>
                    </a:p>
                    <a:p>
                      <a:pPr algn="just" rtl="1"/>
                      <a:r>
                        <a:rPr lang="ar-SA" sz="1800" kern="1200" dirty="0" smtClean="0">
                          <a:solidFill>
                            <a:schemeClr val="tx1"/>
                          </a:solidFill>
                          <a:latin typeface="+mn-lt"/>
                          <a:ea typeface="+mn-ea"/>
                          <a:cs typeface="+mn-cs"/>
                        </a:rPr>
                        <a:t>- في صورة تنفيذ مشروع من صنف " </a:t>
                      </a:r>
                      <a:r>
                        <a:rPr lang="ar-SA" sz="1800" kern="1200" dirty="0" err="1" smtClean="0">
                          <a:solidFill>
                            <a:schemeClr val="tx1"/>
                          </a:solidFill>
                          <a:latin typeface="+mn-lt"/>
                          <a:ea typeface="+mn-ea"/>
                          <a:cs typeface="+mn-cs"/>
                        </a:rPr>
                        <a:t>ب</a:t>
                      </a:r>
                      <a:r>
                        <a:rPr lang="ar-SA" sz="1800" kern="1200" dirty="0" smtClean="0">
                          <a:solidFill>
                            <a:schemeClr val="tx1"/>
                          </a:solidFill>
                          <a:latin typeface="+mn-lt"/>
                          <a:ea typeface="+mn-ea"/>
                          <a:cs typeface="+mn-cs"/>
                        </a:rPr>
                        <a:t>" دون إنجاز برنامج تصرف بيئي واجتماعي في شأنه .</a:t>
                      </a:r>
                      <a:endParaRPr lang="fr-FR" sz="1800" kern="1200" dirty="0" smtClean="0">
                        <a:solidFill>
                          <a:schemeClr val="tx1"/>
                        </a:solidFill>
                        <a:latin typeface="+mn-lt"/>
                        <a:ea typeface="+mn-ea"/>
                        <a:cs typeface="+mn-cs"/>
                      </a:endParaRPr>
                    </a:p>
                    <a:p>
                      <a:pPr algn="just" rtl="1"/>
                      <a:r>
                        <a:rPr lang="ar-SA" sz="1800" kern="1200" dirty="0" smtClean="0">
                          <a:solidFill>
                            <a:schemeClr val="tx1"/>
                          </a:solidFill>
                          <a:latin typeface="+mn-lt"/>
                          <a:ea typeface="+mn-ea"/>
                          <a:cs typeface="+mn-cs"/>
                        </a:rPr>
                        <a:t>- في صورة تبيّن عدم تضمين الإجراءات البيئية </a:t>
                      </a:r>
                      <a:r>
                        <a:rPr lang="ar-SA" sz="1800" kern="1200" dirty="0" err="1" smtClean="0">
                          <a:solidFill>
                            <a:schemeClr val="tx1"/>
                          </a:solidFill>
                          <a:latin typeface="+mn-lt"/>
                          <a:ea typeface="+mn-ea"/>
                          <a:cs typeface="+mn-cs"/>
                        </a:rPr>
                        <a:t>والإجتماعية</a:t>
                      </a:r>
                      <a:r>
                        <a:rPr lang="ar-SA" sz="1800" kern="1200" dirty="0" smtClean="0">
                          <a:solidFill>
                            <a:schemeClr val="tx1"/>
                          </a:solidFill>
                          <a:latin typeface="+mn-lt"/>
                          <a:ea typeface="+mn-ea"/>
                          <a:cs typeface="+mn-cs"/>
                        </a:rPr>
                        <a:t> بأنواعها بكراسات الشروط ( للمشاريع المصنفة </a:t>
                      </a:r>
                      <a:r>
                        <a:rPr lang="ar-SA" sz="1800" kern="1200" dirty="0" err="1" smtClean="0">
                          <a:solidFill>
                            <a:schemeClr val="tx1"/>
                          </a:solidFill>
                          <a:latin typeface="+mn-lt"/>
                          <a:ea typeface="+mn-ea"/>
                          <a:cs typeface="+mn-cs"/>
                        </a:rPr>
                        <a:t>ب</a:t>
                      </a:r>
                      <a:r>
                        <a:rPr lang="ar-SA" sz="1800" kern="1200" dirty="0" smtClean="0">
                          <a:solidFill>
                            <a:schemeClr val="tx1"/>
                          </a:solidFill>
                          <a:latin typeface="+mn-lt"/>
                          <a:ea typeface="+mn-ea"/>
                          <a:cs typeface="+mn-cs"/>
                        </a:rPr>
                        <a:t> أو </a:t>
                      </a:r>
                      <a:r>
                        <a:rPr lang="ar-SA" sz="1800" kern="1200" dirty="0" err="1" smtClean="0">
                          <a:solidFill>
                            <a:schemeClr val="tx1"/>
                          </a:solidFill>
                          <a:latin typeface="+mn-lt"/>
                          <a:ea typeface="+mn-ea"/>
                          <a:cs typeface="+mn-cs"/>
                        </a:rPr>
                        <a:t>ج</a:t>
                      </a:r>
                      <a:r>
                        <a:rPr lang="ar-SA" sz="1800" kern="1200" dirty="0" smtClean="0">
                          <a:solidFill>
                            <a:schemeClr val="tx1"/>
                          </a:solidFill>
                          <a:latin typeface="+mn-lt"/>
                          <a:ea typeface="+mn-ea"/>
                          <a:cs typeface="+mn-cs"/>
                        </a:rPr>
                        <a:t>).</a:t>
                      </a:r>
                      <a:endParaRPr lang="en-US" sz="1800" kern="1200" dirty="0">
                        <a:solidFill>
                          <a:schemeClr val="tx1"/>
                        </a:solidFill>
                        <a:latin typeface="+mn-lt"/>
                        <a:ea typeface="+mn-ea"/>
                        <a:cs typeface="+mn-cs"/>
                      </a:endParaRPr>
                    </a:p>
                  </a:txBody>
                  <a:tcPr marL="65438" marR="65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fad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4294967295"/>
          </p:nvPr>
        </p:nvSpPr>
        <p:spPr>
          <a:xfrm>
            <a:off x="7620000" y="5687568"/>
            <a:ext cx="762000" cy="365125"/>
          </a:xfrm>
          <a:prstGeom prst="rect">
            <a:avLst/>
          </a:prstGeom>
        </p:spPr>
        <p:txBody>
          <a:bodyPr/>
          <a:lstStyle/>
          <a:p>
            <a:fld id="{2754ED01-E2A0-4C1E-8E21-014B99041579}" type="slidenum">
              <a:rPr lang="en-US" smtClean="0"/>
              <a:pPr/>
              <a:t>67</a:t>
            </a:fld>
            <a:endParaRPr lang="en-US"/>
          </a:p>
        </p:txBody>
      </p:sp>
      <p:graphicFrame>
        <p:nvGraphicFramePr>
          <p:cNvPr id="6" name="Tableau 5"/>
          <p:cNvGraphicFramePr>
            <a:graphicFrameLocks noGrp="1"/>
          </p:cNvGraphicFramePr>
          <p:nvPr/>
        </p:nvGraphicFramePr>
        <p:xfrm>
          <a:off x="1142976" y="1285860"/>
          <a:ext cx="6786610" cy="2286017"/>
        </p:xfrm>
        <a:graphic>
          <a:graphicData uri="http://schemas.openxmlformats.org/drawingml/2006/table">
            <a:tbl>
              <a:tblPr rtl="1"/>
              <a:tblGrid>
                <a:gridCol w="2557879"/>
                <a:gridCol w="4228731"/>
              </a:tblGrid>
              <a:tr h="604349">
                <a:tc gridSpan="2">
                  <a:txBody>
                    <a:bodyPr/>
                    <a:lstStyle/>
                    <a:p>
                      <a:pPr algn="just" rtl="1">
                        <a:lnSpc>
                          <a:spcPct val="115000"/>
                        </a:lnSpc>
                        <a:spcAft>
                          <a:spcPts val="0"/>
                        </a:spcAft>
                      </a:pPr>
                      <a:r>
                        <a:rPr lang="ar-SA" sz="1500" b="1" dirty="0">
                          <a:latin typeface="Times New Roman"/>
                          <a:ea typeface="Times New Roman"/>
                        </a:rPr>
                        <a:t>المقياس 1.3 : يعكس البرنامج السنوي لدعم القدرات المواضيع والمحاور التي سجلت في شانها نقائص بالتقرير السنوي لتقييم الأداء وتقرير التدقيق المنجز من قبل دائرة المحاسبات.   </a:t>
                      </a:r>
                      <a:endParaRPr lang="en-US" sz="1100" dirty="0">
                        <a:latin typeface="Times New Roman"/>
                        <a:ea typeface="Times New Roman"/>
                      </a:endParaRPr>
                    </a:p>
                  </a:txBody>
                  <a:tcPr marL="65438" marR="65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pPr rtl="1"/>
                      <a:endParaRPr lang="ar-TN"/>
                    </a:p>
                  </a:txBody>
                  <a:tcPr/>
                </a:tc>
              </a:tr>
              <a:tr h="1034620">
                <a:tc>
                  <a:txBody>
                    <a:bodyPr/>
                    <a:lstStyle/>
                    <a:p>
                      <a:pPr algn="just" rtl="1">
                        <a:lnSpc>
                          <a:spcPct val="115000"/>
                        </a:lnSpc>
                        <a:spcAft>
                          <a:spcPts val="0"/>
                        </a:spcAft>
                      </a:pPr>
                      <a:r>
                        <a:rPr lang="ar-SA" sz="1500">
                          <a:latin typeface="Times New Roman"/>
                          <a:ea typeface="Times New Roman"/>
                        </a:rPr>
                        <a:t>ال</a:t>
                      </a:r>
                      <a:r>
                        <a:rPr lang="ar-TN" sz="1500">
                          <a:latin typeface="Times New Roman"/>
                          <a:ea typeface="Times New Roman"/>
                        </a:rPr>
                        <a:t>أ</a:t>
                      </a:r>
                      <a:r>
                        <a:rPr lang="ar-SA" sz="1500">
                          <a:latin typeface="Times New Roman"/>
                          <a:ea typeface="Times New Roman"/>
                        </a:rPr>
                        <a:t>سئلة التي يتعين الإجابة عليها </a:t>
                      </a:r>
                      <a:endParaRPr lang="en-US" sz="1100">
                        <a:latin typeface="Times New Roman"/>
                        <a:ea typeface="Times New Roman"/>
                      </a:endParaRPr>
                    </a:p>
                  </a:txBody>
                  <a:tcPr marL="65438" marR="65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ar-SA" sz="1300">
                          <a:latin typeface="Arial"/>
                          <a:ea typeface="Times New Roman"/>
                        </a:rPr>
                        <a:t>- هل قامت البلدية بإعداد برنامج سنوي لدعم القدرات متضمنا النقائص والإخلالات المسجلة بالتقرير السنوي لتقييم الأداء وتقرير التدقيق المنجز من قبل دائرة المحاسبات </a:t>
                      </a:r>
                      <a:r>
                        <a:rPr lang="ar-TN" sz="1300">
                          <a:latin typeface="Times New Roman"/>
                          <a:ea typeface="Times New Roman"/>
                        </a:rPr>
                        <a:t>؟</a:t>
                      </a:r>
                      <a:r>
                        <a:rPr lang="ar-SA" sz="1300">
                          <a:latin typeface="Arial"/>
                          <a:ea typeface="Times New Roman"/>
                        </a:rPr>
                        <a:t>  </a:t>
                      </a:r>
                      <a:endParaRPr lang="en-US" sz="1100">
                        <a:latin typeface="Times New Roman"/>
                        <a:ea typeface="Times New Roman"/>
                      </a:endParaRPr>
                    </a:p>
                  </a:txBody>
                  <a:tcPr marL="65438" marR="65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4874">
                <a:tc>
                  <a:txBody>
                    <a:bodyPr/>
                    <a:lstStyle/>
                    <a:p>
                      <a:pPr algn="just" rtl="1">
                        <a:lnSpc>
                          <a:spcPct val="115000"/>
                        </a:lnSpc>
                        <a:spcAft>
                          <a:spcPts val="0"/>
                        </a:spcAft>
                      </a:pPr>
                      <a:r>
                        <a:rPr lang="ar-SA" sz="1500">
                          <a:latin typeface="Times New Roman"/>
                          <a:ea typeface="Times New Roman"/>
                        </a:rPr>
                        <a:t>طريقة الإحتساب</a:t>
                      </a:r>
                      <a:endParaRPr lang="en-US" sz="1100">
                        <a:latin typeface="Times New Roman"/>
                        <a:ea typeface="Times New Roman"/>
                      </a:endParaRPr>
                    </a:p>
                  </a:txBody>
                  <a:tcPr marL="65438" marR="65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ar-SA" sz="1300">
                          <a:latin typeface="Times New Roman"/>
                          <a:ea typeface="Times New Roman"/>
                        </a:rPr>
                        <a:t>ـــــــــــــــ</a:t>
                      </a:r>
                      <a:endParaRPr lang="en-US" sz="1100">
                        <a:latin typeface="Times New Roman"/>
                        <a:ea typeface="Times New Roman"/>
                      </a:endParaRPr>
                    </a:p>
                  </a:txBody>
                  <a:tcPr marL="65438" marR="65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174">
                <a:tc>
                  <a:txBody>
                    <a:bodyPr/>
                    <a:lstStyle/>
                    <a:p>
                      <a:pPr algn="just" rtl="1">
                        <a:lnSpc>
                          <a:spcPct val="115000"/>
                        </a:lnSpc>
                        <a:spcAft>
                          <a:spcPts val="0"/>
                        </a:spcAft>
                      </a:pPr>
                      <a:r>
                        <a:rPr lang="ar-TN" sz="1500" dirty="0">
                          <a:latin typeface="Times New Roman"/>
                          <a:ea typeface="Times New Roman"/>
                        </a:rPr>
                        <a:t>العدد الأقصى الذي يمكن إسناده</a:t>
                      </a:r>
                      <a:endParaRPr lang="en-US" sz="1100" dirty="0">
                        <a:latin typeface="Times New Roman"/>
                        <a:ea typeface="Times New Roman"/>
                      </a:endParaRPr>
                    </a:p>
                  </a:txBody>
                  <a:tcPr marL="65438" marR="65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600" b="1" dirty="0">
                          <a:latin typeface="Times New Roman"/>
                          <a:ea typeface="Times New Roman"/>
                        </a:rPr>
                        <a:t>7 نقاط </a:t>
                      </a:r>
                      <a:endParaRPr lang="en-US" sz="1400" b="1" dirty="0">
                        <a:latin typeface="Times New Roman"/>
                        <a:ea typeface="Times New Roman"/>
                      </a:endParaRPr>
                    </a:p>
                  </a:txBody>
                  <a:tcPr marL="65438" marR="65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au 6"/>
          <p:cNvGraphicFramePr>
            <a:graphicFrameLocks noGrp="1"/>
          </p:cNvGraphicFramePr>
          <p:nvPr/>
        </p:nvGraphicFramePr>
        <p:xfrm>
          <a:off x="1357290" y="642918"/>
          <a:ext cx="6096000" cy="392626"/>
        </p:xfrm>
        <a:graphic>
          <a:graphicData uri="http://schemas.openxmlformats.org/drawingml/2006/table">
            <a:tbl>
              <a:tblPr rtl="1"/>
              <a:tblGrid>
                <a:gridCol w="6096000"/>
              </a:tblGrid>
              <a:tr h="392626">
                <a:tc>
                  <a:txBody>
                    <a:bodyPr/>
                    <a:lstStyle/>
                    <a:p>
                      <a:pPr algn="ctr" rtl="1">
                        <a:lnSpc>
                          <a:spcPct val="150000"/>
                        </a:lnSpc>
                        <a:spcAft>
                          <a:spcPts val="0"/>
                        </a:spcAft>
                      </a:pPr>
                      <a:r>
                        <a:rPr lang="ar-SA" sz="1700" b="1" dirty="0">
                          <a:latin typeface="Times New Roman"/>
                          <a:ea typeface="Times New Roman"/>
                        </a:rPr>
                        <a:t>المجال الثالث : تحسين الموارد</a:t>
                      </a:r>
                      <a:endParaRPr lang="en-US" sz="1100" dirty="0">
                        <a:latin typeface="Times New Roman"/>
                        <a:ea typeface="Times New Roman"/>
                      </a:endParaRPr>
                    </a:p>
                  </a:txBody>
                  <a:tcPr marL="65438" marR="65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r>
            </a:tbl>
          </a:graphicData>
        </a:graphic>
      </p:graphicFrame>
    </p:spTree>
  </p:cSld>
  <p:clrMapOvr>
    <a:masterClrMapping/>
  </p:clrMapOvr>
  <p:transition>
    <p:fade/>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4294967295"/>
          </p:nvPr>
        </p:nvSpPr>
        <p:spPr>
          <a:xfrm>
            <a:off x="7956376" y="6237312"/>
            <a:ext cx="762000" cy="365125"/>
          </a:xfrm>
          <a:prstGeom prst="rect">
            <a:avLst/>
          </a:prstGeom>
        </p:spPr>
        <p:txBody>
          <a:bodyPr/>
          <a:lstStyle/>
          <a:p>
            <a:fld id="{2754ED01-E2A0-4C1E-8E21-014B99041579}" type="slidenum">
              <a:rPr lang="en-US" smtClean="0"/>
              <a:pPr/>
              <a:t>68</a:t>
            </a:fld>
            <a:endParaRPr lang="en-US" dirty="0"/>
          </a:p>
        </p:txBody>
      </p:sp>
      <p:graphicFrame>
        <p:nvGraphicFramePr>
          <p:cNvPr id="4" name="Tableau 3"/>
          <p:cNvGraphicFramePr>
            <a:graphicFrameLocks noGrp="1"/>
          </p:cNvGraphicFramePr>
          <p:nvPr/>
        </p:nvGraphicFramePr>
        <p:xfrm>
          <a:off x="714348" y="1571612"/>
          <a:ext cx="7715304" cy="3357586"/>
        </p:xfrm>
        <a:graphic>
          <a:graphicData uri="http://schemas.openxmlformats.org/drawingml/2006/table">
            <a:tbl>
              <a:tblPr rtl="1"/>
              <a:tblGrid>
                <a:gridCol w="2907904"/>
                <a:gridCol w="4807400"/>
              </a:tblGrid>
              <a:tr h="696500">
                <a:tc gridSpan="2">
                  <a:txBody>
                    <a:bodyPr/>
                    <a:lstStyle/>
                    <a:p>
                      <a:pPr algn="r" rtl="1">
                        <a:lnSpc>
                          <a:spcPct val="115000"/>
                        </a:lnSpc>
                        <a:spcAft>
                          <a:spcPts val="0"/>
                        </a:spcAft>
                      </a:pPr>
                      <a:r>
                        <a:rPr lang="ar-SA" sz="1500" b="1" dirty="0">
                          <a:latin typeface="Times New Roman"/>
                          <a:ea typeface="Times New Roman"/>
                        </a:rPr>
                        <a:t>المقياس 2.3 :اعتماد أدوات التصرف وتطبيقها في الموارد البشرية خاصة منها وضع مخطط تقديري محين للمهن </a:t>
                      </a:r>
                      <a:r>
                        <a:rPr lang="ar-SA" sz="1500" b="1" dirty="0" smtClean="0">
                          <a:latin typeface="Times New Roman"/>
                          <a:ea typeface="Times New Roman"/>
                        </a:rPr>
                        <a:t>والكفاءات</a:t>
                      </a:r>
                      <a:endParaRPr lang="en-US" sz="1100" dirty="0">
                        <a:latin typeface="Times New Roman"/>
                        <a:ea typeface="Times New Roman"/>
                      </a:endParaRPr>
                    </a:p>
                  </a:txBody>
                  <a:tcPr marL="65438" marR="65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pPr rtl="1"/>
                      <a:endParaRPr lang="ar-TN"/>
                    </a:p>
                  </a:txBody>
                  <a:tcPr/>
                </a:tc>
              </a:tr>
              <a:tr h="609439">
                <a:tc>
                  <a:txBody>
                    <a:bodyPr/>
                    <a:lstStyle/>
                    <a:p>
                      <a:pPr algn="r" rtl="1">
                        <a:lnSpc>
                          <a:spcPct val="115000"/>
                        </a:lnSpc>
                        <a:spcAft>
                          <a:spcPts val="0"/>
                        </a:spcAft>
                      </a:pPr>
                      <a:r>
                        <a:rPr lang="ar-SA" sz="1500" dirty="0" err="1">
                          <a:latin typeface="Times New Roman"/>
                          <a:ea typeface="Times New Roman"/>
                        </a:rPr>
                        <a:t>ال</a:t>
                      </a:r>
                      <a:r>
                        <a:rPr lang="ar-TN" sz="1500" dirty="0">
                          <a:latin typeface="Times New Roman"/>
                          <a:ea typeface="Times New Roman"/>
                        </a:rPr>
                        <a:t>أ</a:t>
                      </a:r>
                      <a:r>
                        <a:rPr lang="ar-SA" sz="1500" dirty="0" err="1">
                          <a:latin typeface="Times New Roman"/>
                          <a:ea typeface="Times New Roman"/>
                        </a:rPr>
                        <a:t>سئلة</a:t>
                      </a:r>
                      <a:r>
                        <a:rPr lang="ar-SA" sz="1500" dirty="0">
                          <a:latin typeface="Times New Roman"/>
                          <a:ea typeface="Times New Roman"/>
                        </a:rPr>
                        <a:t> التي يتعين الإجابة عليها </a:t>
                      </a:r>
                      <a:endParaRPr lang="en-US" sz="1100" dirty="0">
                        <a:latin typeface="Times New Roman"/>
                        <a:ea typeface="Times New Roman"/>
                      </a:endParaRPr>
                    </a:p>
                  </a:txBody>
                  <a:tcPr marL="65438" marR="65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1300">
                          <a:latin typeface="Arial"/>
                          <a:ea typeface="Times New Roman"/>
                        </a:rPr>
                        <a:t>ما هي نسبة إنجاز بطاقات الوصف الوظيفي بالنسبة للهدف السنوي</a:t>
                      </a:r>
                      <a:r>
                        <a:rPr lang="ar-TN" sz="1300">
                          <a:latin typeface="Times New Roman"/>
                          <a:ea typeface="Times New Roman"/>
                        </a:rPr>
                        <a:t>؟</a:t>
                      </a:r>
                      <a:endParaRPr lang="en-US" sz="1100">
                        <a:latin typeface="Times New Roman"/>
                        <a:ea typeface="Times New Roman"/>
                      </a:endParaRPr>
                    </a:p>
                    <a:p>
                      <a:pPr algn="r" rtl="1">
                        <a:lnSpc>
                          <a:spcPct val="115000"/>
                        </a:lnSpc>
                        <a:spcAft>
                          <a:spcPts val="0"/>
                        </a:spcAft>
                      </a:pPr>
                      <a:r>
                        <a:rPr lang="ar-TN" sz="1300">
                          <a:latin typeface="Times New Roman"/>
                          <a:ea typeface="Times New Roman"/>
                        </a:rPr>
                        <a:t>- هل وضعت البلدية مخطط تقديري محيّن للمهن والكفاءات ؟</a:t>
                      </a:r>
                      <a:endParaRPr lang="en-US" sz="1100">
                        <a:latin typeface="Times New Roman"/>
                        <a:ea typeface="Times New Roman"/>
                      </a:endParaRPr>
                    </a:p>
                  </a:txBody>
                  <a:tcPr marL="65438" marR="65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397">
                <a:tc>
                  <a:txBody>
                    <a:bodyPr/>
                    <a:lstStyle/>
                    <a:p>
                      <a:pPr algn="r" rtl="1">
                        <a:lnSpc>
                          <a:spcPct val="115000"/>
                        </a:lnSpc>
                        <a:spcAft>
                          <a:spcPts val="0"/>
                        </a:spcAft>
                      </a:pPr>
                      <a:r>
                        <a:rPr lang="ar-SA" sz="1500" dirty="0">
                          <a:latin typeface="Times New Roman"/>
                          <a:ea typeface="Times New Roman"/>
                        </a:rPr>
                        <a:t>طريقة </a:t>
                      </a:r>
                      <a:r>
                        <a:rPr lang="ar-SA" sz="1500" dirty="0" err="1">
                          <a:latin typeface="Times New Roman"/>
                          <a:ea typeface="Times New Roman"/>
                        </a:rPr>
                        <a:t>الإحتساب</a:t>
                      </a:r>
                      <a:endParaRPr lang="en-US" sz="1100" dirty="0">
                        <a:latin typeface="Times New Roman"/>
                        <a:ea typeface="Times New Roman"/>
                      </a:endParaRPr>
                    </a:p>
                  </a:txBody>
                  <a:tcPr marL="65438" marR="65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ar-SA" sz="1100" b="1" dirty="0">
                          <a:latin typeface="Times New Roman"/>
                          <a:ea typeface="Times New Roman"/>
                        </a:rPr>
                        <a:t>عدد بطاقات الوصف الوظيفي المنجزة</a:t>
                      </a:r>
                      <a:endParaRPr lang="en-US" sz="1100" b="1" dirty="0">
                        <a:latin typeface="Times New Roman"/>
                        <a:ea typeface="Times New Roman"/>
                      </a:endParaRPr>
                    </a:p>
                    <a:p>
                      <a:pPr algn="r" rtl="1">
                        <a:lnSpc>
                          <a:spcPct val="150000"/>
                        </a:lnSpc>
                        <a:spcAft>
                          <a:spcPts val="0"/>
                        </a:spcAft>
                      </a:pPr>
                      <a:r>
                        <a:rPr lang="ar-SA" sz="1100" b="1" dirty="0">
                          <a:latin typeface="Times New Roman"/>
                          <a:ea typeface="Times New Roman"/>
                        </a:rPr>
                        <a:t>          </a:t>
                      </a:r>
                      <a:r>
                        <a:rPr lang="ar-TN" sz="1100" b="1" dirty="0" smtClean="0">
                          <a:latin typeface="Times New Roman"/>
                          <a:ea typeface="Times New Roman"/>
                        </a:rPr>
                        <a:t>                </a:t>
                      </a:r>
                      <a:r>
                        <a:rPr lang="ar-SA" sz="1100" b="1" dirty="0" smtClean="0">
                          <a:latin typeface="Times New Roman"/>
                          <a:ea typeface="Times New Roman"/>
                        </a:rPr>
                        <a:t>           </a:t>
                      </a:r>
                      <a:r>
                        <a:rPr lang="ar-SA" sz="1100" b="1" dirty="0">
                          <a:latin typeface="Times New Roman"/>
                          <a:ea typeface="Times New Roman"/>
                        </a:rPr>
                        <a:t>ـــــــــــــــــــــــــــــــــــــــــــــــــــــــــــــــــــــ</a:t>
                      </a:r>
                      <a:endParaRPr lang="en-US" sz="1100" b="1" dirty="0">
                        <a:latin typeface="Times New Roman"/>
                        <a:ea typeface="Times New Roman"/>
                      </a:endParaRPr>
                    </a:p>
                    <a:p>
                      <a:pPr algn="ctr" rtl="1">
                        <a:lnSpc>
                          <a:spcPct val="150000"/>
                        </a:lnSpc>
                        <a:spcAft>
                          <a:spcPts val="0"/>
                        </a:spcAft>
                      </a:pPr>
                      <a:r>
                        <a:rPr lang="ar-SA" sz="1100" b="1" dirty="0">
                          <a:latin typeface="Times New Roman"/>
                          <a:ea typeface="Times New Roman"/>
                        </a:rPr>
                        <a:t>عدد موظفي البلدية </a:t>
                      </a:r>
                      <a:r>
                        <a:rPr lang="ar-SA" sz="1100" b="1" dirty="0">
                          <a:latin typeface="Calibri"/>
                          <a:ea typeface="Times New Roman"/>
                        </a:rPr>
                        <a:t>X ال</a:t>
                      </a:r>
                      <a:r>
                        <a:rPr lang="ar-SA" sz="1100" b="1" dirty="0">
                          <a:latin typeface="Times New Roman"/>
                          <a:ea typeface="Times New Roman"/>
                        </a:rPr>
                        <a:t>هدف </a:t>
                      </a:r>
                      <a:r>
                        <a:rPr lang="ar-SA" sz="1100" b="1" dirty="0" smtClean="0">
                          <a:latin typeface="Times New Roman"/>
                          <a:ea typeface="Times New Roman"/>
                        </a:rPr>
                        <a:t>السنوي</a:t>
                      </a:r>
                      <a:endParaRPr lang="ar-TN" sz="1100" b="1" dirty="0" smtClean="0">
                        <a:latin typeface="Times New Roman"/>
                        <a:ea typeface="Times New Roman"/>
                      </a:endParaRPr>
                    </a:p>
                    <a:p>
                      <a:pPr algn="ctr" rtl="1">
                        <a:lnSpc>
                          <a:spcPct val="150000"/>
                        </a:lnSpc>
                        <a:spcAft>
                          <a:spcPts val="0"/>
                        </a:spcAft>
                      </a:pPr>
                      <a:endParaRPr lang="en-US" sz="1100" dirty="0">
                        <a:latin typeface="Times New Roman"/>
                        <a:ea typeface="Times New Roman"/>
                      </a:endParaRPr>
                    </a:p>
                    <a:p>
                      <a:pPr algn="r" rtl="1">
                        <a:lnSpc>
                          <a:spcPct val="150000"/>
                        </a:lnSpc>
                        <a:spcAft>
                          <a:spcPts val="0"/>
                        </a:spcAft>
                      </a:pPr>
                      <a:r>
                        <a:rPr lang="ar-SA" sz="1100" b="1" dirty="0">
                          <a:latin typeface="Times New Roman"/>
                          <a:ea typeface="Times New Roman"/>
                        </a:rPr>
                        <a:t>علما وأن الهدف السنوي بالنسبة للسنة الأولى من العمل بالمقاييس الجديدة هو 50 </a:t>
                      </a:r>
                      <a:r>
                        <a:rPr lang="ar-SA" sz="1100" b="1" dirty="0">
                          <a:latin typeface="Calibri"/>
                          <a:ea typeface="Times New Roman"/>
                        </a:rPr>
                        <a:t>%</a:t>
                      </a:r>
                      <a:r>
                        <a:rPr lang="ar-SA" sz="1100" b="1" dirty="0">
                          <a:latin typeface="Times New Roman"/>
                          <a:ea typeface="Times New Roman"/>
                        </a:rPr>
                        <a:t>، أما الهدف السنوي للسنة الثانية هو 100 </a:t>
                      </a:r>
                      <a:r>
                        <a:rPr lang="ar-SA" sz="1100" b="1" dirty="0">
                          <a:latin typeface="Calibri"/>
                          <a:ea typeface="Times New Roman"/>
                        </a:rPr>
                        <a:t>%</a:t>
                      </a:r>
                      <a:r>
                        <a:rPr lang="ar-SA" sz="1100" b="1" dirty="0">
                          <a:latin typeface="Times New Roman"/>
                          <a:ea typeface="Times New Roman"/>
                        </a:rPr>
                        <a:t>.</a:t>
                      </a:r>
                      <a:endParaRPr lang="en-US" sz="1100" b="1" dirty="0">
                        <a:latin typeface="Times New Roman"/>
                        <a:ea typeface="Times New Roman"/>
                      </a:endParaRPr>
                    </a:p>
                  </a:txBody>
                  <a:tcPr marL="65438" marR="65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250">
                <a:tc>
                  <a:txBody>
                    <a:bodyPr/>
                    <a:lstStyle/>
                    <a:p>
                      <a:pPr algn="r" rtl="1">
                        <a:lnSpc>
                          <a:spcPct val="115000"/>
                        </a:lnSpc>
                        <a:spcAft>
                          <a:spcPts val="0"/>
                        </a:spcAft>
                      </a:pPr>
                      <a:r>
                        <a:rPr lang="ar-TN" sz="1500">
                          <a:latin typeface="Times New Roman"/>
                          <a:ea typeface="Times New Roman"/>
                        </a:rPr>
                        <a:t>العدد الأقصى الذي يمكن إسناده</a:t>
                      </a:r>
                      <a:endParaRPr lang="en-US" sz="1100">
                        <a:latin typeface="Times New Roman"/>
                        <a:ea typeface="Times New Roman"/>
                      </a:endParaRPr>
                    </a:p>
                  </a:txBody>
                  <a:tcPr marL="65438" marR="65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600" b="1" dirty="0">
                          <a:latin typeface="Times New Roman"/>
                          <a:ea typeface="Times New Roman"/>
                        </a:rPr>
                        <a:t>7 نقاط</a:t>
                      </a:r>
                      <a:endParaRPr lang="en-US" sz="1200" b="1" dirty="0">
                        <a:latin typeface="Times New Roman"/>
                        <a:ea typeface="Times New Roman"/>
                      </a:endParaRPr>
                    </a:p>
                  </a:txBody>
                  <a:tcPr marL="65438" marR="65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2943090186"/>
      </p:ext>
    </p:extLst>
  </p:cSld>
  <p:clrMapOvr>
    <a:masterClrMapping/>
  </p:clrMapOvr>
  <p:transition>
    <p:fade/>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4294967295"/>
          </p:nvPr>
        </p:nvSpPr>
        <p:spPr>
          <a:xfrm>
            <a:off x="7858148" y="6215082"/>
            <a:ext cx="762000" cy="365125"/>
          </a:xfrm>
          <a:prstGeom prst="rect">
            <a:avLst/>
          </a:prstGeom>
        </p:spPr>
        <p:txBody>
          <a:bodyPr/>
          <a:lstStyle/>
          <a:p>
            <a:fld id="{2754ED01-E2A0-4C1E-8E21-014B99041579}" type="slidenum">
              <a:rPr lang="en-US" smtClean="0"/>
              <a:pPr/>
              <a:t>69</a:t>
            </a:fld>
            <a:endParaRPr lang="en-US" dirty="0"/>
          </a:p>
        </p:txBody>
      </p:sp>
      <p:graphicFrame>
        <p:nvGraphicFramePr>
          <p:cNvPr id="6" name="Tableau 5"/>
          <p:cNvGraphicFramePr>
            <a:graphicFrameLocks noGrp="1"/>
          </p:cNvGraphicFramePr>
          <p:nvPr/>
        </p:nvGraphicFramePr>
        <p:xfrm>
          <a:off x="1142977" y="714356"/>
          <a:ext cx="6929486" cy="4063999"/>
        </p:xfrm>
        <a:graphic>
          <a:graphicData uri="http://schemas.openxmlformats.org/drawingml/2006/table">
            <a:tbl>
              <a:tblPr rtl="1"/>
              <a:tblGrid>
                <a:gridCol w="2513927"/>
                <a:gridCol w="4415559"/>
              </a:tblGrid>
              <a:tr h="345382">
                <a:tc gridSpan="2">
                  <a:txBody>
                    <a:bodyPr/>
                    <a:lstStyle/>
                    <a:p>
                      <a:pPr algn="r" rtl="1">
                        <a:lnSpc>
                          <a:spcPct val="150000"/>
                        </a:lnSpc>
                        <a:spcAft>
                          <a:spcPts val="0"/>
                        </a:spcAft>
                      </a:pPr>
                      <a:r>
                        <a:rPr lang="ar-SA" sz="1500" b="1">
                          <a:latin typeface="Times New Roman"/>
                          <a:ea typeface="Times New Roman"/>
                        </a:rPr>
                        <a:t>المقياس 3.3 : تسوية وضعية الديون المرسمة بمخطط تطهير الديون</a:t>
                      </a:r>
                      <a:endParaRPr lang="en-US" sz="1100">
                        <a:latin typeface="Times New Roman"/>
                        <a:ea typeface="Times New Roman"/>
                      </a:endParaRPr>
                    </a:p>
                  </a:txBody>
                  <a:tcPr marL="64759" marR="647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pPr rtl="1"/>
                      <a:endParaRPr lang="ar-TN"/>
                    </a:p>
                  </a:txBody>
                  <a:tcPr/>
                </a:tc>
              </a:tr>
              <a:tr h="1726912">
                <a:tc>
                  <a:txBody>
                    <a:bodyPr/>
                    <a:lstStyle/>
                    <a:p>
                      <a:pPr algn="r" rtl="1">
                        <a:lnSpc>
                          <a:spcPct val="115000"/>
                        </a:lnSpc>
                        <a:spcAft>
                          <a:spcPts val="0"/>
                        </a:spcAft>
                      </a:pPr>
                      <a:r>
                        <a:rPr lang="ar-SA" sz="1500">
                          <a:latin typeface="Times New Roman"/>
                          <a:ea typeface="Times New Roman"/>
                        </a:rPr>
                        <a:t>ال</a:t>
                      </a:r>
                      <a:r>
                        <a:rPr lang="ar-TN" sz="1500">
                          <a:latin typeface="Times New Roman"/>
                          <a:ea typeface="Times New Roman"/>
                        </a:rPr>
                        <a:t>أ</a:t>
                      </a:r>
                      <a:r>
                        <a:rPr lang="ar-SA" sz="1500">
                          <a:latin typeface="Times New Roman"/>
                          <a:ea typeface="Times New Roman"/>
                        </a:rPr>
                        <a:t>سئلة التي يتعين الإجابة عليها </a:t>
                      </a:r>
                      <a:endParaRPr lang="en-US" sz="1100">
                        <a:latin typeface="Times New Roman"/>
                        <a:ea typeface="Times New Roman"/>
                      </a:endParaRPr>
                    </a:p>
                  </a:txBody>
                  <a:tcPr marL="64759" marR="647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ar-SA" sz="1500">
                          <a:latin typeface="Arial"/>
                          <a:ea typeface="Times New Roman"/>
                        </a:rPr>
                        <a:t>- هل للبلدية ديون بعنوان سنة </a:t>
                      </a:r>
                      <a:r>
                        <a:rPr lang="en-US" sz="1100">
                          <a:latin typeface="Times New Roman"/>
                          <a:ea typeface="Times New Roman"/>
                        </a:rPr>
                        <a:t>N-2</a:t>
                      </a:r>
                      <a:r>
                        <a:rPr lang="ar-TN" sz="1500">
                          <a:latin typeface="Arial"/>
                          <a:ea typeface="Times New Roman"/>
                        </a:rPr>
                        <a:t> وما سبقها </a:t>
                      </a:r>
                      <a:r>
                        <a:rPr lang="ar-TN" sz="1500">
                          <a:latin typeface="Times New Roman"/>
                          <a:ea typeface="Times New Roman"/>
                        </a:rPr>
                        <a:t>؟</a:t>
                      </a:r>
                      <a:r>
                        <a:rPr lang="ar-SA" sz="1500">
                          <a:latin typeface="Arial"/>
                          <a:ea typeface="Times New Roman"/>
                        </a:rPr>
                        <a:t> </a:t>
                      </a:r>
                      <a:endParaRPr lang="en-US" sz="1100">
                        <a:latin typeface="Times New Roman"/>
                        <a:ea typeface="Times New Roman"/>
                      </a:endParaRPr>
                    </a:p>
                    <a:p>
                      <a:pPr algn="just" rtl="1">
                        <a:lnSpc>
                          <a:spcPct val="150000"/>
                        </a:lnSpc>
                        <a:spcAft>
                          <a:spcPts val="0"/>
                        </a:spcAft>
                      </a:pPr>
                      <a:r>
                        <a:rPr lang="ar-SA" sz="1500">
                          <a:latin typeface="Arial"/>
                          <a:ea typeface="Times New Roman"/>
                        </a:rPr>
                        <a:t>- هل قامت البلدية بوضع مخطط لتطهير ديونها</a:t>
                      </a:r>
                      <a:r>
                        <a:rPr lang="ar-TN" sz="1500">
                          <a:latin typeface="Times New Roman"/>
                          <a:ea typeface="Times New Roman"/>
                        </a:rPr>
                        <a:t>؟</a:t>
                      </a:r>
                      <a:endParaRPr lang="en-US" sz="1100">
                        <a:latin typeface="Times New Roman"/>
                        <a:ea typeface="Times New Roman"/>
                      </a:endParaRPr>
                    </a:p>
                    <a:p>
                      <a:pPr algn="just" rtl="1">
                        <a:lnSpc>
                          <a:spcPct val="150000"/>
                        </a:lnSpc>
                        <a:spcAft>
                          <a:spcPts val="0"/>
                        </a:spcAft>
                      </a:pPr>
                      <a:r>
                        <a:rPr lang="ar-SA" sz="1500">
                          <a:latin typeface="Arial"/>
                          <a:ea typeface="Times New Roman"/>
                        </a:rPr>
                        <a:t>- هل المبالغ المرسمة بميزانية البلدية للسنة</a:t>
                      </a:r>
                      <a:r>
                        <a:rPr lang="en-US" sz="1100">
                          <a:latin typeface="Arial"/>
                          <a:ea typeface="Times New Roman"/>
                          <a:cs typeface="Times New Roman"/>
                        </a:rPr>
                        <a:t>N-1</a:t>
                      </a:r>
                      <a:r>
                        <a:rPr lang="ar-SA" sz="1500">
                          <a:latin typeface="Arial"/>
                          <a:ea typeface="Times New Roman"/>
                        </a:rPr>
                        <a:t> بعنوان</a:t>
                      </a:r>
                      <a:r>
                        <a:rPr lang="ar-TN" sz="1500">
                          <a:latin typeface="Arial"/>
                          <a:ea typeface="Times New Roman"/>
                        </a:rPr>
                        <a:t> الديون يتطابق وبما هو مدرج بمخطط تطهير الديون  </a:t>
                      </a:r>
                      <a:r>
                        <a:rPr lang="ar-TN" sz="1500">
                          <a:latin typeface="Times New Roman"/>
                          <a:ea typeface="Times New Roman"/>
                        </a:rPr>
                        <a:t>؟</a:t>
                      </a:r>
                      <a:endParaRPr lang="en-US" sz="1100">
                        <a:latin typeface="Times New Roman"/>
                        <a:ea typeface="Times New Roman"/>
                      </a:endParaRPr>
                    </a:p>
                    <a:p>
                      <a:pPr algn="just" rtl="1">
                        <a:lnSpc>
                          <a:spcPct val="150000"/>
                        </a:lnSpc>
                        <a:spcAft>
                          <a:spcPts val="0"/>
                        </a:spcAft>
                      </a:pPr>
                      <a:r>
                        <a:rPr lang="ar-TN" sz="1500">
                          <a:latin typeface="Times New Roman"/>
                          <a:ea typeface="Times New Roman"/>
                        </a:rPr>
                        <a:t>- ما هي نسبة خلاص الديون ؟</a:t>
                      </a:r>
                      <a:endParaRPr lang="en-US" sz="1100">
                        <a:latin typeface="Times New Roman"/>
                        <a:ea typeface="Times New Roman"/>
                      </a:endParaRPr>
                    </a:p>
                  </a:txBody>
                  <a:tcPr marL="64759" marR="647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26912">
                <a:tc>
                  <a:txBody>
                    <a:bodyPr/>
                    <a:lstStyle/>
                    <a:p>
                      <a:pPr algn="r" rtl="1">
                        <a:lnSpc>
                          <a:spcPct val="115000"/>
                        </a:lnSpc>
                        <a:spcAft>
                          <a:spcPts val="0"/>
                        </a:spcAft>
                      </a:pPr>
                      <a:r>
                        <a:rPr lang="ar-SA" sz="1500">
                          <a:latin typeface="Times New Roman"/>
                          <a:ea typeface="Times New Roman"/>
                        </a:rPr>
                        <a:t>طريقة الإحتساب</a:t>
                      </a:r>
                      <a:endParaRPr lang="en-US" sz="1100">
                        <a:latin typeface="Times New Roman"/>
                        <a:ea typeface="Times New Roman"/>
                      </a:endParaRPr>
                    </a:p>
                  </a:txBody>
                  <a:tcPr marL="64759" marR="647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ar-SA" sz="1300" dirty="0">
                          <a:latin typeface="Times New Roman"/>
                          <a:ea typeface="Times New Roman"/>
                        </a:rPr>
                        <a:t>جملة الديون التي تم خلاصها للسنة </a:t>
                      </a:r>
                      <a:r>
                        <a:rPr lang="en-US" sz="1100" dirty="0">
                          <a:latin typeface="Arial"/>
                          <a:ea typeface="Times New Roman"/>
                          <a:cs typeface="Times New Roman"/>
                        </a:rPr>
                        <a:t>N-1</a:t>
                      </a:r>
                      <a:endParaRPr lang="en-US" sz="1100" dirty="0">
                        <a:latin typeface="Times New Roman"/>
                        <a:ea typeface="Times New Roman"/>
                      </a:endParaRPr>
                    </a:p>
                    <a:p>
                      <a:pPr algn="just" rtl="1">
                        <a:lnSpc>
                          <a:spcPct val="150000"/>
                        </a:lnSpc>
                        <a:spcAft>
                          <a:spcPts val="0"/>
                        </a:spcAft>
                      </a:pPr>
                      <a:r>
                        <a:rPr lang="ar-SA" sz="1300" dirty="0">
                          <a:latin typeface="Times New Roman"/>
                          <a:ea typeface="Times New Roman"/>
                        </a:rPr>
                        <a:t>            </a:t>
                      </a:r>
                      <a:r>
                        <a:rPr lang="ar-TN" sz="1300" dirty="0" smtClean="0">
                          <a:latin typeface="Times New Roman"/>
                          <a:ea typeface="Times New Roman"/>
                        </a:rPr>
                        <a:t>          </a:t>
                      </a:r>
                      <a:r>
                        <a:rPr lang="ar-SA" sz="1300" dirty="0" smtClean="0">
                          <a:latin typeface="Times New Roman"/>
                          <a:ea typeface="Times New Roman"/>
                        </a:rPr>
                        <a:t> </a:t>
                      </a:r>
                      <a:r>
                        <a:rPr lang="ar-SA" sz="1300" dirty="0">
                          <a:latin typeface="Times New Roman"/>
                          <a:ea typeface="Times New Roman"/>
                        </a:rPr>
                        <a:t>ـــــ</a:t>
                      </a:r>
                      <a:r>
                        <a:rPr lang="ar-TN" sz="1300" dirty="0">
                          <a:latin typeface="Times New Roman"/>
                          <a:ea typeface="Times New Roman"/>
                        </a:rPr>
                        <a:t>ــــــــــــــــــــــــــــــــــــــــــــــــــ</a:t>
                      </a:r>
                      <a:r>
                        <a:rPr lang="ar-SA" sz="1300" dirty="0">
                          <a:latin typeface="Times New Roman"/>
                          <a:ea typeface="Times New Roman"/>
                        </a:rPr>
                        <a:t>ــــــــــ</a:t>
                      </a:r>
                      <a:endParaRPr lang="en-US" sz="1100" dirty="0">
                        <a:latin typeface="Times New Roman"/>
                        <a:ea typeface="Times New Roman"/>
                      </a:endParaRPr>
                    </a:p>
                    <a:p>
                      <a:pPr algn="ctr" rtl="1">
                        <a:lnSpc>
                          <a:spcPct val="150000"/>
                        </a:lnSpc>
                        <a:spcAft>
                          <a:spcPts val="0"/>
                        </a:spcAft>
                      </a:pPr>
                      <a:r>
                        <a:rPr lang="ar-SA" sz="1300" dirty="0">
                          <a:latin typeface="Times New Roman"/>
                          <a:ea typeface="Times New Roman"/>
                        </a:rPr>
                        <a:t>جملة الديون </a:t>
                      </a:r>
                      <a:r>
                        <a:rPr lang="ar-SA" sz="1300" dirty="0" err="1">
                          <a:latin typeface="Times New Roman"/>
                          <a:ea typeface="Times New Roman"/>
                        </a:rPr>
                        <a:t>المرسمة</a:t>
                      </a:r>
                      <a:r>
                        <a:rPr lang="ar-SA" sz="1300" dirty="0">
                          <a:latin typeface="Times New Roman"/>
                          <a:ea typeface="Times New Roman"/>
                        </a:rPr>
                        <a:t> بميزانية البلدية للسنة </a:t>
                      </a:r>
                      <a:r>
                        <a:rPr lang="en-US" sz="1100" dirty="0" smtClean="0">
                          <a:latin typeface="Arial"/>
                          <a:ea typeface="Times New Roman"/>
                          <a:cs typeface="Times New Roman"/>
                        </a:rPr>
                        <a:t>N-1</a:t>
                      </a:r>
                      <a:endParaRPr lang="ar-TN" sz="1100" dirty="0" smtClean="0">
                        <a:latin typeface="Arial"/>
                        <a:ea typeface="Times New Roman"/>
                        <a:cs typeface="Times New Roman"/>
                      </a:endParaRPr>
                    </a:p>
                    <a:p>
                      <a:pPr algn="ctr" rtl="1">
                        <a:lnSpc>
                          <a:spcPct val="150000"/>
                        </a:lnSpc>
                        <a:spcAft>
                          <a:spcPts val="0"/>
                        </a:spcAft>
                      </a:pPr>
                      <a:endParaRPr lang="en-US" sz="1100" dirty="0">
                        <a:latin typeface="Times New Roman"/>
                        <a:ea typeface="Times New Roman"/>
                      </a:endParaRPr>
                    </a:p>
                    <a:p>
                      <a:pPr algn="just" rtl="1">
                        <a:lnSpc>
                          <a:spcPct val="150000"/>
                        </a:lnSpc>
                        <a:spcAft>
                          <a:spcPts val="0"/>
                        </a:spcAft>
                      </a:pPr>
                      <a:r>
                        <a:rPr lang="ar-SA" sz="1300" dirty="0">
                          <a:latin typeface="Arial"/>
                          <a:ea typeface="Times New Roman"/>
                        </a:rPr>
                        <a:t> </a:t>
                      </a:r>
                      <a:r>
                        <a:rPr lang="ar-SA" sz="1300" b="1" dirty="0">
                          <a:latin typeface="Arial"/>
                          <a:ea typeface="Times New Roman"/>
                        </a:rPr>
                        <a:t>- </a:t>
                      </a:r>
                      <a:r>
                        <a:rPr lang="ar-SA" sz="1100" b="1" dirty="0">
                          <a:latin typeface="Arial"/>
                          <a:ea typeface="Times New Roman"/>
                        </a:rPr>
                        <a:t>يعتبر دين، كل ما تخلد بذمة البلدية إزاء الغير(الخواص، المؤسسات العمومية، صندوق القروض ومساعدة الجماعات المحلية) وحل أجل خلاصه دون أن يتم تسديده.</a:t>
                      </a:r>
                      <a:endParaRPr lang="en-US" sz="1100" b="1" dirty="0">
                        <a:latin typeface="Times New Roman"/>
                        <a:ea typeface="Times New Roman"/>
                      </a:endParaRPr>
                    </a:p>
                  </a:txBody>
                  <a:tcPr marL="64759" marR="647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793">
                <a:tc>
                  <a:txBody>
                    <a:bodyPr/>
                    <a:lstStyle/>
                    <a:p>
                      <a:pPr algn="r" rtl="1">
                        <a:lnSpc>
                          <a:spcPct val="115000"/>
                        </a:lnSpc>
                        <a:spcAft>
                          <a:spcPts val="0"/>
                        </a:spcAft>
                      </a:pPr>
                      <a:r>
                        <a:rPr lang="ar-TN" sz="1500">
                          <a:latin typeface="Times New Roman"/>
                          <a:ea typeface="Times New Roman"/>
                        </a:rPr>
                        <a:t>العدد الأقصى الذي يمكن إسناده</a:t>
                      </a:r>
                      <a:endParaRPr lang="en-US" sz="1100">
                        <a:latin typeface="Times New Roman"/>
                        <a:ea typeface="Times New Roman"/>
                      </a:endParaRPr>
                    </a:p>
                  </a:txBody>
                  <a:tcPr marL="64759" marR="647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TN" sz="1500" b="1" dirty="0">
                          <a:latin typeface="Times New Roman"/>
                          <a:ea typeface="Times New Roman"/>
                        </a:rPr>
                        <a:t>8 نقاط</a:t>
                      </a:r>
                      <a:endParaRPr lang="en-US" sz="1100" b="1" dirty="0">
                        <a:latin typeface="Times New Roman"/>
                        <a:ea typeface="Times New Roman"/>
                      </a:endParaRPr>
                    </a:p>
                  </a:txBody>
                  <a:tcPr marL="64759" marR="647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6321" name="Rectangle 1"/>
          <p:cNvSpPr>
            <a:spLocks noChangeArrowheads="1"/>
          </p:cNvSpPr>
          <p:nvPr/>
        </p:nvSpPr>
        <p:spPr bwMode="auto">
          <a:xfrm>
            <a:off x="1071538" y="5072074"/>
            <a:ext cx="7000924" cy="523220"/>
          </a:xfrm>
          <a:prstGeom prst="rect">
            <a:avLst/>
          </a:prstGeom>
          <a:solidFill>
            <a:srgbClr val="99FF9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TN"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في صورة أن البلدية ليست لها ديون، فهي معفاة من وضع مخطط لتطهير الديون، وعليه لا يقع احتساب عدد النقاط المسندة بعنوان هذا المقياس .</a:t>
            </a:r>
            <a:endParaRPr kumimoji="0" lang="ar-TN" sz="1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Afficher l'image d'origine"/>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27296" r="26569"/>
          <a:stretch>
            <a:fillRect/>
          </a:stretch>
        </p:blipFill>
        <p:spPr bwMode="auto">
          <a:xfrm>
            <a:off x="8032750" y="0"/>
            <a:ext cx="638175" cy="836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ZoneTexte 8"/>
          <p:cNvSpPr txBox="1">
            <a:spLocks noChangeArrowheads="1"/>
          </p:cNvSpPr>
          <p:nvPr/>
        </p:nvSpPr>
        <p:spPr bwMode="auto">
          <a:xfrm>
            <a:off x="7540625" y="836613"/>
            <a:ext cx="158432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TN" sz="1400" dirty="0">
                <a:latin typeface="Sakkal Majalla" pitchFamily="2" charset="-78"/>
                <a:cs typeface="Sakkal Majalla" pitchFamily="2" charset="-78"/>
              </a:rPr>
              <a:t>الجمهورية التونسية </a:t>
            </a:r>
          </a:p>
          <a:p>
            <a:pPr algn="ctr" rtl="1" eaLnBrk="1" hangingPunct="1"/>
            <a:r>
              <a:rPr lang="ar-TN" sz="1400" dirty="0">
                <a:latin typeface="Sakkal Majalla" pitchFamily="2" charset="-78"/>
                <a:cs typeface="Sakkal Majalla" pitchFamily="2" charset="-78"/>
              </a:rPr>
              <a:t>وزارة ا</a:t>
            </a:r>
            <a:r>
              <a:rPr lang="ar-DZ" sz="1400" dirty="0">
                <a:latin typeface="Sakkal Majalla" pitchFamily="2" charset="-78"/>
                <a:cs typeface="Sakkal Majalla" pitchFamily="2" charset="-78"/>
              </a:rPr>
              <a:t>لشؤون المحلية</a:t>
            </a:r>
            <a:r>
              <a:rPr lang="ar-TN" sz="1400" dirty="0">
                <a:latin typeface="Sakkal Majalla" pitchFamily="2" charset="-78"/>
                <a:cs typeface="Sakkal Majalla" pitchFamily="2" charset="-78"/>
              </a:rPr>
              <a:t> </a:t>
            </a:r>
            <a:endParaRPr lang="fr-FR" sz="1400" dirty="0">
              <a:latin typeface="Sakkal Majalla" pitchFamily="2" charset="-78"/>
              <a:cs typeface="Sakkal Majalla" pitchFamily="2" charset="-78"/>
            </a:endParaRPr>
          </a:p>
        </p:txBody>
      </p:sp>
      <p:sp>
        <p:nvSpPr>
          <p:cNvPr id="9" name="ZoneTexte 8"/>
          <p:cNvSpPr txBox="1"/>
          <p:nvPr/>
        </p:nvSpPr>
        <p:spPr>
          <a:xfrm>
            <a:off x="0" y="116632"/>
            <a:ext cx="8460432" cy="2123658"/>
          </a:xfrm>
          <a:prstGeom prst="rect">
            <a:avLst/>
          </a:prstGeom>
          <a:noFill/>
        </p:spPr>
        <p:txBody>
          <a:bodyPr wrap="square" rtlCol="0">
            <a:spAutoFit/>
          </a:bodyPr>
          <a:lstStyle/>
          <a:p>
            <a:pPr algn="ctr" rtl="1"/>
            <a:r>
              <a:rPr lang="ar-DZ" sz="4400" b="1" u="sng" dirty="0" smtClean="0">
                <a:solidFill>
                  <a:srgbClr val="00B050"/>
                </a:solidFill>
                <a:latin typeface="Sakkal Majalla" pitchFamily="2" charset="-78"/>
                <a:cs typeface="Sakkal Majalla" pitchFamily="2" charset="-78"/>
              </a:rPr>
              <a:t>الأعمال النهائية</a:t>
            </a:r>
            <a:r>
              <a:rPr lang="ar-TN" sz="4400" b="1" u="sng" dirty="0" smtClean="0">
                <a:solidFill>
                  <a:srgbClr val="00B050"/>
                </a:solidFill>
                <a:latin typeface="Sakkal Majalla" pitchFamily="2" charset="-78"/>
                <a:cs typeface="Sakkal Majalla" pitchFamily="2" charset="-78"/>
              </a:rPr>
              <a:t> و</a:t>
            </a:r>
            <a:r>
              <a:rPr lang="ar-DZ" sz="4400" b="1" u="sng" dirty="0">
                <a:solidFill>
                  <a:srgbClr val="00B050"/>
                </a:solidFill>
                <a:latin typeface="Sakkal Majalla" pitchFamily="2" charset="-78"/>
                <a:cs typeface="Sakkal Majalla" pitchFamily="2" charset="-78"/>
              </a:rPr>
              <a:t>الجلسة العامة  </a:t>
            </a:r>
            <a:endParaRPr lang="ar-TN" sz="4400" b="1" u="sng" dirty="0" smtClean="0">
              <a:solidFill>
                <a:srgbClr val="00B050"/>
              </a:solidFill>
              <a:latin typeface="Sakkal Majalla" pitchFamily="2" charset="-78"/>
              <a:cs typeface="Sakkal Majalla" pitchFamily="2" charset="-78"/>
            </a:endParaRPr>
          </a:p>
          <a:p>
            <a:pPr algn="ctr" rtl="1"/>
            <a:r>
              <a:rPr lang="ar-DZ" sz="4400" b="1" u="sng" dirty="0" smtClean="0">
                <a:solidFill>
                  <a:srgbClr val="00B050"/>
                </a:solidFill>
                <a:latin typeface="Sakkal Majalla" pitchFamily="2" charset="-78"/>
                <a:cs typeface="Sakkal Majalla" pitchFamily="2" charset="-78"/>
              </a:rPr>
              <a:t>التشاركية</a:t>
            </a:r>
            <a:r>
              <a:rPr lang="ar-TN" sz="4400" b="1" u="sng" dirty="0" smtClean="0">
                <a:solidFill>
                  <a:srgbClr val="00B050"/>
                </a:solidFill>
                <a:latin typeface="Sakkal Majalla" pitchFamily="2" charset="-78"/>
                <a:cs typeface="Sakkal Majalla" pitchFamily="2" charset="-78"/>
              </a:rPr>
              <a:t> الثانية</a:t>
            </a:r>
            <a:endParaRPr lang="fr-FR" sz="4400" b="1" u="sng" dirty="0">
              <a:solidFill>
                <a:srgbClr val="00B050"/>
              </a:solidFill>
              <a:latin typeface="Sakkal Majalla" pitchFamily="2" charset="-78"/>
              <a:cs typeface="Sakkal Majalla" pitchFamily="2" charset="-78"/>
            </a:endParaRPr>
          </a:p>
          <a:p>
            <a:pPr algn="ctr" rtl="1"/>
            <a:r>
              <a:rPr lang="ar-DZ" sz="4400" b="1" u="sng" dirty="0" smtClean="0">
                <a:solidFill>
                  <a:srgbClr val="00B050"/>
                </a:solidFill>
                <a:latin typeface="Sakkal Majalla" pitchFamily="2" charset="-78"/>
                <a:cs typeface="Sakkal Majalla" pitchFamily="2" charset="-78"/>
              </a:rPr>
              <a:t> </a:t>
            </a:r>
            <a:endParaRPr lang="fr-FR" sz="4400" b="1" u="sng" dirty="0">
              <a:solidFill>
                <a:srgbClr val="00B050"/>
              </a:solidFill>
              <a:latin typeface="Sakkal Majalla" pitchFamily="2" charset="-78"/>
              <a:cs typeface="Sakkal Majalla" pitchFamily="2" charset="-78"/>
            </a:endParaRPr>
          </a:p>
        </p:txBody>
      </p:sp>
      <p:sp>
        <p:nvSpPr>
          <p:cNvPr id="6" name="ZoneTexte 5"/>
          <p:cNvSpPr txBox="1"/>
          <p:nvPr/>
        </p:nvSpPr>
        <p:spPr>
          <a:xfrm>
            <a:off x="804454" y="1372413"/>
            <a:ext cx="7505203" cy="3785652"/>
          </a:xfrm>
          <a:prstGeom prst="rect">
            <a:avLst/>
          </a:prstGeom>
          <a:noFill/>
        </p:spPr>
        <p:txBody>
          <a:bodyPr wrap="square" rtlCol="0">
            <a:spAutoFit/>
          </a:bodyPr>
          <a:lstStyle/>
          <a:p>
            <a:pPr marL="342900" indent="-342900" algn="r" rtl="1">
              <a:buFont typeface="Wingdings" pitchFamily="2" charset="2"/>
              <a:buChar char="q"/>
            </a:pPr>
            <a:r>
              <a:rPr lang="ar-DZ" sz="2400" dirty="0" smtClean="0">
                <a:latin typeface="Sakkal Majalla" pitchFamily="2" charset="-78"/>
                <a:cs typeface="Sakkal Majalla" pitchFamily="2" charset="-78"/>
              </a:rPr>
              <a:t>استقبال المشاركين وتسجيل أسمائهم حسب:</a:t>
            </a:r>
          </a:p>
          <a:p>
            <a:pPr marL="800100" lvl="1" indent="-342900" algn="r" rtl="1">
              <a:buFont typeface="Wingdings" pitchFamily="2" charset="2"/>
              <a:buChar char="ü"/>
            </a:pPr>
            <a:r>
              <a:rPr lang="ar-DZ" sz="2400" dirty="0" smtClean="0">
                <a:latin typeface="Sakkal Majalla" pitchFamily="2" charset="-78"/>
                <a:cs typeface="Sakkal Majalla" pitchFamily="2" charset="-78"/>
              </a:rPr>
              <a:t>الجنس </a:t>
            </a:r>
          </a:p>
          <a:p>
            <a:pPr marL="800100" lvl="1" indent="-342900" algn="r" rtl="1">
              <a:buFont typeface="Wingdings" pitchFamily="2" charset="2"/>
              <a:buChar char="ü"/>
            </a:pPr>
            <a:r>
              <a:rPr lang="ar-DZ" sz="2400" dirty="0" smtClean="0">
                <a:latin typeface="Sakkal Majalla" pitchFamily="2" charset="-78"/>
                <a:cs typeface="Sakkal Majalla" pitchFamily="2" charset="-78"/>
              </a:rPr>
              <a:t>العمر </a:t>
            </a:r>
          </a:p>
          <a:p>
            <a:pPr marL="800100" lvl="1" indent="-342900" algn="r" rtl="1">
              <a:buFont typeface="Wingdings" pitchFamily="2" charset="2"/>
              <a:buChar char="ü"/>
            </a:pPr>
            <a:r>
              <a:rPr lang="ar-DZ" sz="2400" dirty="0" smtClean="0">
                <a:latin typeface="Sakkal Majalla" pitchFamily="2" charset="-78"/>
                <a:cs typeface="Sakkal Majalla" pitchFamily="2" charset="-78"/>
              </a:rPr>
              <a:t>المنطقة التي ينتمون إليها </a:t>
            </a:r>
          </a:p>
          <a:p>
            <a:pPr marL="342900" indent="-342900" algn="r" rtl="1">
              <a:buFont typeface="Wingdings" pitchFamily="2" charset="2"/>
              <a:buChar char="q"/>
            </a:pPr>
            <a:r>
              <a:rPr lang="ar-DZ" sz="2400" dirty="0" smtClean="0">
                <a:latin typeface="Sakkal Majalla" pitchFamily="2" charset="-78"/>
                <a:cs typeface="Sakkal Majalla" pitchFamily="2" charset="-78"/>
              </a:rPr>
              <a:t>تقديم الإطار العام للجلسة </a:t>
            </a:r>
          </a:p>
          <a:p>
            <a:pPr marL="342900" indent="-342900" algn="r" rtl="1">
              <a:buFont typeface="Wingdings" pitchFamily="2" charset="2"/>
              <a:buChar char="q"/>
            </a:pPr>
            <a:r>
              <a:rPr lang="ar-DZ" sz="2400" dirty="0" smtClean="0">
                <a:latin typeface="Sakkal Majalla" pitchFamily="2" charset="-78"/>
                <a:cs typeface="Sakkal Majalla" pitchFamily="2" charset="-78"/>
              </a:rPr>
              <a:t>تقديم المشاريع النهائية </a:t>
            </a:r>
          </a:p>
          <a:p>
            <a:pPr marL="828000" indent="-342900" algn="r" rtl="1">
              <a:buFont typeface="Wingdings" pitchFamily="2" charset="2"/>
              <a:buChar char="ü"/>
            </a:pPr>
            <a:r>
              <a:rPr lang="ar-DZ" sz="2400" dirty="0" smtClean="0">
                <a:latin typeface="Sakkal Majalla" pitchFamily="2" charset="-78"/>
                <a:cs typeface="Sakkal Majalla" pitchFamily="2" charset="-78"/>
              </a:rPr>
              <a:t>برامج القرب لكل منطقة </a:t>
            </a:r>
          </a:p>
          <a:p>
            <a:pPr marL="828000" indent="-342900" algn="r" rtl="1">
              <a:buFont typeface="Wingdings" pitchFamily="2" charset="2"/>
              <a:buChar char="ü"/>
            </a:pPr>
            <a:r>
              <a:rPr lang="ar-DZ" sz="2400" dirty="0" smtClean="0">
                <a:latin typeface="Sakkal Majalla" pitchFamily="2" charset="-78"/>
                <a:cs typeface="Sakkal Majalla" pitchFamily="2" charset="-78"/>
              </a:rPr>
              <a:t>البرامج المهيكلة </a:t>
            </a:r>
          </a:p>
          <a:p>
            <a:pPr marL="828000" indent="-342900" algn="r" rtl="1">
              <a:buFont typeface="Wingdings" pitchFamily="2" charset="2"/>
              <a:buChar char="ü"/>
            </a:pPr>
            <a:r>
              <a:rPr lang="ar-DZ" sz="2400" dirty="0" smtClean="0">
                <a:latin typeface="Sakkal Majalla" pitchFamily="2" charset="-78"/>
                <a:cs typeface="Sakkal Majalla" pitchFamily="2" charset="-78"/>
              </a:rPr>
              <a:t>البرامج الإدارية </a:t>
            </a:r>
          </a:p>
          <a:p>
            <a:pPr marL="342900" indent="-342900" algn="r" rtl="1">
              <a:buFont typeface="Wingdings" pitchFamily="2" charset="2"/>
              <a:buChar char="q"/>
            </a:pPr>
            <a:r>
              <a:rPr lang="ar-DZ" sz="2400" dirty="0" smtClean="0">
                <a:latin typeface="Sakkal Majalla" pitchFamily="2" charset="-78"/>
                <a:cs typeface="Sakkal Majalla" pitchFamily="2" charset="-78"/>
              </a:rPr>
              <a:t>نقاش عام </a:t>
            </a:r>
            <a:endParaRPr lang="fr-FR" sz="2400" dirty="0">
              <a:latin typeface="Sakkal Majalla" pitchFamily="2" charset="-78"/>
              <a:cs typeface="Sakkal Majalla" pitchFamily="2" charset="-78"/>
            </a:endParaRPr>
          </a:p>
        </p:txBody>
      </p:sp>
      <p:sp>
        <p:nvSpPr>
          <p:cNvPr id="12" name="ZoneTexte 11"/>
          <p:cNvSpPr txBox="1"/>
          <p:nvPr/>
        </p:nvSpPr>
        <p:spPr>
          <a:xfrm>
            <a:off x="0" y="5158065"/>
            <a:ext cx="8929718"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457200" indent="-457200" algn="r" rtl="1">
              <a:buFont typeface="Wingdings" pitchFamily="2" charset="2"/>
              <a:buChar char="q"/>
            </a:pPr>
            <a:r>
              <a:rPr lang="ar-DZ" sz="2400" dirty="0" smtClean="0">
                <a:latin typeface="Sakkal Majalla" pitchFamily="2" charset="-78"/>
                <a:cs typeface="Sakkal Majalla" pitchFamily="2" charset="-78"/>
              </a:rPr>
              <a:t>نشر المخطط السنوي </a:t>
            </a:r>
            <a:r>
              <a:rPr lang="ar-TN" sz="2400" dirty="0" smtClean="0">
                <a:latin typeface="Sakkal Majalla" pitchFamily="2" charset="-78"/>
                <a:cs typeface="Sakkal Majalla" pitchFamily="2" charset="-78"/>
              </a:rPr>
              <a:t>2020</a:t>
            </a:r>
            <a:r>
              <a:rPr lang="ar-DZ" sz="2400" dirty="0" smtClean="0">
                <a:latin typeface="Sakkal Majalla" pitchFamily="2" charset="-78"/>
                <a:cs typeface="Sakkal Majalla" pitchFamily="2" charset="-78"/>
              </a:rPr>
              <a:t>على موقع </a:t>
            </a:r>
            <a:r>
              <a:rPr lang="ar-DZ" sz="2400" dirty="0" err="1" smtClean="0">
                <a:latin typeface="Sakkal Majalla" pitchFamily="2" charset="-78"/>
                <a:cs typeface="Sakkal Majalla" pitchFamily="2" charset="-78"/>
              </a:rPr>
              <a:t>الواب</a:t>
            </a:r>
            <a:r>
              <a:rPr lang="ar-DZ" sz="2400" dirty="0" smtClean="0">
                <a:latin typeface="Sakkal Majalla" pitchFamily="2" charset="-78"/>
                <a:cs typeface="Sakkal Majalla" pitchFamily="2" charset="-78"/>
              </a:rPr>
              <a:t> للبلدية وتعليقه بمقرها وتقديم نسخة منه لمنظمات المجتمع المدني</a:t>
            </a:r>
            <a:r>
              <a:rPr lang="ar-TN" sz="2400" dirty="0" smtClean="0">
                <a:latin typeface="Sakkal Majalla" pitchFamily="2" charset="-78"/>
                <a:cs typeface="Sakkal Majalla" pitchFamily="2" charset="-78"/>
              </a:rPr>
              <a:t> الشريكة</a:t>
            </a:r>
            <a:r>
              <a:rPr lang="ar-DZ" sz="2400" dirty="0" smtClean="0">
                <a:latin typeface="Sakkal Majalla" pitchFamily="2" charset="-78"/>
                <a:cs typeface="Sakkal Majalla" pitchFamily="2" charset="-78"/>
              </a:rPr>
              <a:t> قبل المصادقة عليه نهائيا من طرف المجلس </a:t>
            </a:r>
            <a:endParaRPr lang="fr-FR" sz="2400" dirty="0">
              <a:latin typeface="Sakkal Majalla" pitchFamily="2" charset="-78"/>
              <a:cs typeface="Sakkal Majalla" pitchFamily="2" charset="-78"/>
            </a:endParaRPr>
          </a:p>
        </p:txBody>
      </p:sp>
      <p:sp>
        <p:nvSpPr>
          <p:cNvPr id="13" name="ZoneTexte 12"/>
          <p:cNvSpPr txBox="1"/>
          <p:nvPr/>
        </p:nvSpPr>
        <p:spPr>
          <a:xfrm>
            <a:off x="0" y="6143644"/>
            <a:ext cx="8929718"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457200" indent="-457200" algn="r" rtl="1">
              <a:buFont typeface="Wingdings" pitchFamily="2" charset="2"/>
              <a:buChar char="q"/>
            </a:pPr>
            <a:r>
              <a:rPr lang="ar-DZ" sz="2400" dirty="0" smtClean="0">
                <a:latin typeface="Sakkal Majalla" pitchFamily="2" charset="-78"/>
                <a:cs typeface="Sakkal Majalla" pitchFamily="2" charset="-78"/>
              </a:rPr>
              <a:t>إجراء جلسة للمجلس البلدي للمصادقة على البرنامج السنوي للاستثمار (قبل موفي ديسمبر</a:t>
            </a:r>
            <a:r>
              <a:rPr lang="ar-TN" sz="2400" dirty="0" smtClean="0">
                <a:latin typeface="Sakkal Majalla" pitchFamily="2" charset="-78"/>
                <a:cs typeface="Sakkal Majalla" pitchFamily="2" charset="-78"/>
              </a:rPr>
              <a:t> 2019</a:t>
            </a:r>
            <a:r>
              <a:rPr lang="ar-DZ" sz="2400" dirty="0" smtClean="0">
                <a:latin typeface="Sakkal Majalla" pitchFamily="2" charset="-78"/>
                <a:cs typeface="Sakkal Majalla" pitchFamily="2" charset="-78"/>
              </a:rPr>
              <a:t>) </a:t>
            </a:r>
            <a:endParaRPr lang="fr-FR" sz="2400" dirty="0">
              <a:latin typeface="Sakkal Majalla" pitchFamily="2" charset="-78"/>
              <a:cs typeface="Sakkal Majalla" pitchFamily="2" charset="-78"/>
            </a:endParaRPr>
          </a:p>
        </p:txBody>
      </p:sp>
    </p:spTree>
    <p:extLst>
      <p:ext uri="{BB962C8B-B14F-4D97-AF65-F5344CB8AC3E}">
        <p14:creationId xmlns:p14="http://schemas.microsoft.com/office/powerpoint/2010/main" xmlns="" val="6696047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4294967295"/>
          </p:nvPr>
        </p:nvSpPr>
        <p:spPr>
          <a:xfrm>
            <a:off x="7620000" y="5687568"/>
            <a:ext cx="762000" cy="365125"/>
          </a:xfrm>
          <a:prstGeom prst="rect">
            <a:avLst/>
          </a:prstGeom>
        </p:spPr>
        <p:txBody>
          <a:bodyPr/>
          <a:lstStyle/>
          <a:p>
            <a:fld id="{2754ED01-E2A0-4C1E-8E21-014B99041579}" type="slidenum">
              <a:rPr lang="en-US" smtClean="0"/>
              <a:pPr/>
              <a:t>70</a:t>
            </a:fld>
            <a:endParaRPr lang="en-US"/>
          </a:p>
        </p:txBody>
      </p:sp>
      <p:graphicFrame>
        <p:nvGraphicFramePr>
          <p:cNvPr id="6" name="Tableau 5"/>
          <p:cNvGraphicFramePr>
            <a:graphicFrameLocks noGrp="1"/>
          </p:cNvGraphicFramePr>
          <p:nvPr/>
        </p:nvGraphicFramePr>
        <p:xfrm>
          <a:off x="785786" y="857232"/>
          <a:ext cx="6834214" cy="4249498"/>
        </p:xfrm>
        <a:graphic>
          <a:graphicData uri="http://schemas.openxmlformats.org/drawingml/2006/table">
            <a:tbl>
              <a:tblPr rtl="1"/>
              <a:tblGrid>
                <a:gridCol w="2212052"/>
                <a:gridCol w="4622162"/>
              </a:tblGrid>
              <a:tr h="349001">
                <a:tc gridSpan="2">
                  <a:txBody>
                    <a:bodyPr/>
                    <a:lstStyle/>
                    <a:p>
                      <a:pPr algn="just" rtl="1">
                        <a:lnSpc>
                          <a:spcPct val="150000"/>
                        </a:lnSpc>
                        <a:spcAft>
                          <a:spcPts val="0"/>
                        </a:spcAft>
                      </a:pPr>
                      <a:r>
                        <a:rPr lang="ar-SA" sz="1500" b="1">
                          <a:latin typeface="Times New Roman"/>
                          <a:ea typeface="Times New Roman"/>
                        </a:rPr>
                        <a:t>المقياس 4.3 : تطور الموارد الذاتية المستخلصة   </a:t>
                      </a:r>
                      <a:endParaRPr lang="en-US" sz="1100">
                        <a:latin typeface="Times New Roman"/>
                        <a:ea typeface="Times New Roman"/>
                      </a:endParaRPr>
                    </a:p>
                  </a:txBody>
                  <a:tcPr marL="65438" marR="65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pPr rtl="1"/>
                      <a:endParaRPr lang="ar-TN"/>
                    </a:p>
                  </a:txBody>
                  <a:tcPr/>
                </a:tc>
              </a:tr>
              <a:tr h="305376">
                <a:tc>
                  <a:txBody>
                    <a:bodyPr/>
                    <a:lstStyle/>
                    <a:p>
                      <a:pPr algn="just" rtl="1">
                        <a:lnSpc>
                          <a:spcPct val="115000"/>
                        </a:lnSpc>
                        <a:spcAft>
                          <a:spcPts val="0"/>
                        </a:spcAft>
                      </a:pPr>
                      <a:r>
                        <a:rPr lang="ar-SA" sz="1500">
                          <a:latin typeface="Times New Roman"/>
                          <a:ea typeface="Times New Roman"/>
                        </a:rPr>
                        <a:t>ال</a:t>
                      </a:r>
                      <a:r>
                        <a:rPr lang="ar-TN" sz="1500">
                          <a:latin typeface="Times New Roman"/>
                          <a:ea typeface="Times New Roman"/>
                        </a:rPr>
                        <a:t>أ</a:t>
                      </a:r>
                      <a:r>
                        <a:rPr lang="ar-SA" sz="1500">
                          <a:latin typeface="Times New Roman"/>
                          <a:ea typeface="Times New Roman"/>
                        </a:rPr>
                        <a:t>سئلة التي يتعين الإجابة عليها </a:t>
                      </a:r>
                      <a:endParaRPr lang="en-US" sz="1100">
                        <a:latin typeface="Times New Roman"/>
                        <a:ea typeface="Times New Roman"/>
                      </a:endParaRPr>
                    </a:p>
                  </a:txBody>
                  <a:tcPr marL="65438" marR="65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ar-SA" sz="1300">
                          <a:latin typeface="Arial"/>
                          <a:ea typeface="Times New Roman"/>
                        </a:rPr>
                        <a:t>- ماهي نسبة تطور الموارد الذاتية المستخلصة </a:t>
                      </a:r>
                      <a:r>
                        <a:rPr lang="ar-TN" sz="1300">
                          <a:latin typeface="Times New Roman"/>
                          <a:ea typeface="Times New Roman"/>
                        </a:rPr>
                        <a:t>؟</a:t>
                      </a:r>
                      <a:endParaRPr lang="en-US" sz="1100">
                        <a:latin typeface="Times New Roman"/>
                        <a:ea typeface="Times New Roman"/>
                      </a:endParaRPr>
                    </a:p>
                  </a:txBody>
                  <a:tcPr marL="65438" marR="65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6588">
                <a:tc>
                  <a:txBody>
                    <a:bodyPr/>
                    <a:lstStyle/>
                    <a:p>
                      <a:pPr algn="just" rtl="1">
                        <a:lnSpc>
                          <a:spcPct val="115000"/>
                        </a:lnSpc>
                        <a:spcAft>
                          <a:spcPts val="0"/>
                        </a:spcAft>
                      </a:pPr>
                      <a:r>
                        <a:rPr lang="ar-SA" sz="1500">
                          <a:latin typeface="Times New Roman"/>
                          <a:ea typeface="Times New Roman"/>
                        </a:rPr>
                        <a:t>طريقة الإحتساب</a:t>
                      </a:r>
                      <a:endParaRPr lang="en-US" sz="1100">
                        <a:latin typeface="Times New Roman"/>
                        <a:ea typeface="Times New Roman"/>
                      </a:endParaRPr>
                    </a:p>
                  </a:txBody>
                  <a:tcPr marL="65438" marR="65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50000"/>
                        </a:lnSpc>
                        <a:spcAft>
                          <a:spcPts val="0"/>
                        </a:spcAft>
                      </a:pPr>
                      <a:endParaRPr lang="ar-SA" sz="1100" dirty="0">
                        <a:latin typeface="Times New Roman"/>
                        <a:ea typeface="Times New Roman"/>
                      </a:endParaRPr>
                    </a:p>
                    <a:p>
                      <a:pPr algn="r" rtl="1">
                        <a:lnSpc>
                          <a:spcPct val="150000"/>
                        </a:lnSpc>
                        <a:spcAft>
                          <a:spcPts val="0"/>
                        </a:spcAft>
                      </a:pPr>
                      <a:r>
                        <a:rPr lang="ar-SA" sz="1200" dirty="0">
                          <a:latin typeface="Times New Roman"/>
                          <a:ea typeface="Times New Roman"/>
                        </a:rPr>
                        <a:t>يقصد بالموارد الذاتية المستخلصة الموارد التي تسجل الجماعة المحلية جهدا في استخلاصها بصفة مباشرة .</a:t>
                      </a:r>
                      <a:endParaRPr lang="en-US" sz="1200" dirty="0">
                        <a:latin typeface="Times New Roman"/>
                        <a:ea typeface="Times New Roman"/>
                      </a:endParaRPr>
                    </a:p>
                    <a:p>
                      <a:pPr algn="ctr" rtl="1">
                        <a:lnSpc>
                          <a:spcPct val="150000"/>
                        </a:lnSpc>
                        <a:spcAft>
                          <a:spcPts val="0"/>
                        </a:spcAft>
                      </a:pPr>
                      <a:r>
                        <a:rPr lang="ar-SA" sz="1000" b="1" dirty="0">
                          <a:latin typeface="Times New Roman"/>
                          <a:ea typeface="Times New Roman"/>
                        </a:rPr>
                        <a:t>جملة </a:t>
                      </a:r>
                      <a:r>
                        <a:rPr lang="ar-SA" sz="1000" b="1" dirty="0" err="1">
                          <a:latin typeface="Times New Roman"/>
                          <a:ea typeface="Times New Roman"/>
                        </a:rPr>
                        <a:t>المقابيض</a:t>
                      </a:r>
                      <a:r>
                        <a:rPr lang="ar-SA" sz="1000" b="1" dirty="0">
                          <a:latin typeface="Times New Roman"/>
                          <a:ea typeface="Times New Roman"/>
                        </a:rPr>
                        <a:t> بالنسبة للسنة</a:t>
                      </a:r>
                      <a:r>
                        <a:rPr lang="ar-SA" sz="1100" b="1" dirty="0">
                          <a:latin typeface="Times New Roman"/>
                          <a:ea typeface="Times New Roman"/>
                        </a:rPr>
                        <a:t> </a:t>
                      </a:r>
                      <a:r>
                        <a:rPr lang="en-US" sz="1000" b="1" dirty="0">
                          <a:latin typeface="Arial"/>
                          <a:ea typeface="Times New Roman"/>
                          <a:cs typeface="Times New Roman"/>
                        </a:rPr>
                        <a:t>N-1)</a:t>
                      </a:r>
                      <a:r>
                        <a:rPr lang="ar-SA" sz="1100" b="1" dirty="0" smtClean="0">
                          <a:latin typeface="Arial"/>
                          <a:ea typeface="Times New Roman"/>
                        </a:rPr>
                        <a:t>)</a:t>
                      </a:r>
                      <a:r>
                        <a:rPr lang="ar-TN" sz="1100" b="1" dirty="0" smtClean="0">
                          <a:latin typeface="Arial"/>
                          <a:ea typeface="Times New Roman"/>
                        </a:rPr>
                        <a:t> </a:t>
                      </a:r>
                      <a:r>
                        <a:rPr lang="ar-TN" sz="1400" b="1" dirty="0" smtClean="0">
                          <a:latin typeface="Times New Roman"/>
                          <a:ea typeface="Times New Roman"/>
                        </a:rPr>
                        <a:t>- </a:t>
                      </a:r>
                      <a:r>
                        <a:rPr lang="ar-TN" sz="1000" b="1" dirty="0">
                          <a:latin typeface="Times New Roman"/>
                          <a:ea typeface="Times New Roman"/>
                        </a:rPr>
                        <a:t>جملة </a:t>
                      </a:r>
                      <a:r>
                        <a:rPr lang="ar-TN" sz="1000" b="1" dirty="0" err="1">
                          <a:latin typeface="Times New Roman"/>
                          <a:ea typeface="Times New Roman"/>
                        </a:rPr>
                        <a:t>المقابيض</a:t>
                      </a:r>
                      <a:r>
                        <a:rPr lang="ar-TN" sz="1000" b="1" dirty="0">
                          <a:latin typeface="Times New Roman"/>
                          <a:ea typeface="Times New Roman"/>
                        </a:rPr>
                        <a:t> بالنسبة للسنة</a:t>
                      </a:r>
                      <a:r>
                        <a:rPr lang="ar-TN" sz="1100" b="1" dirty="0">
                          <a:latin typeface="Times New Roman"/>
                          <a:ea typeface="Times New Roman"/>
                        </a:rPr>
                        <a:t> </a:t>
                      </a:r>
                      <a:r>
                        <a:rPr lang="en-US" sz="1000" b="1" dirty="0">
                          <a:latin typeface="Arial"/>
                          <a:ea typeface="Times New Roman"/>
                          <a:cs typeface="Times New Roman"/>
                        </a:rPr>
                        <a:t>N-2)</a:t>
                      </a:r>
                      <a:r>
                        <a:rPr lang="ar-TN" sz="1000" b="1" dirty="0">
                          <a:latin typeface="Arial"/>
                          <a:ea typeface="Times New Roman"/>
                        </a:rPr>
                        <a:t>)</a:t>
                      </a:r>
                      <a:endParaRPr lang="en-US" sz="1100" b="1" dirty="0">
                        <a:latin typeface="Times New Roman"/>
                        <a:ea typeface="Times New Roman"/>
                      </a:endParaRPr>
                    </a:p>
                    <a:p>
                      <a:pPr algn="just" rtl="1">
                        <a:lnSpc>
                          <a:spcPct val="150000"/>
                        </a:lnSpc>
                        <a:spcAft>
                          <a:spcPts val="0"/>
                        </a:spcAft>
                      </a:pPr>
                      <a:r>
                        <a:rPr lang="ar-TN" sz="1100" b="1" dirty="0">
                          <a:latin typeface="Times New Roman"/>
                          <a:ea typeface="Times New Roman"/>
                        </a:rPr>
                        <a:t>                  </a:t>
                      </a:r>
                      <a:r>
                        <a:rPr lang="ar-TN" sz="1100" b="1" dirty="0" smtClean="0">
                          <a:latin typeface="Times New Roman"/>
                          <a:ea typeface="Times New Roman"/>
                        </a:rPr>
                        <a:t>                 </a:t>
                      </a:r>
                      <a:r>
                        <a:rPr lang="ar-TN" sz="1000" b="1" dirty="0">
                          <a:latin typeface="Times New Roman"/>
                          <a:ea typeface="Times New Roman"/>
                        </a:rPr>
                        <a:t>ـــــــــــــــــــــــــــــــــــــــــــــــــــــــــــــــــــــ            </a:t>
                      </a:r>
                      <a:r>
                        <a:rPr lang="ar-TN" sz="1000" b="1" dirty="0" smtClean="0">
                          <a:latin typeface="Times New Roman"/>
                          <a:ea typeface="Times New Roman"/>
                        </a:rPr>
                        <a:t>                     X 100 </a:t>
                      </a:r>
                      <a:endParaRPr lang="en-US" sz="1100" b="1" dirty="0">
                        <a:latin typeface="Times New Roman"/>
                        <a:ea typeface="Times New Roman"/>
                      </a:endParaRPr>
                    </a:p>
                    <a:p>
                      <a:pPr algn="ctr" rtl="1">
                        <a:lnSpc>
                          <a:spcPct val="150000"/>
                        </a:lnSpc>
                        <a:spcAft>
                          <a:spcPts val="0"/>
                        </a:spcAft>
                      </a:pPr>
                      <a:r>
                        <a:rPr lang="ar-TN" sz="1000" b="1" dirty="0">
                          <a:latin typeface="Times New Roman"/>
                          <a:ea typeface="Times New Roman"/>
                        </a:rPr>
                        <a:t>جملة </a:t>
                      </a:r>
                      <a:r>
                        <a:rPr lang="ar-TN" sz="1000" b="1" dirty="0" err="1">
                          <a:latin typeface="Times New Roman"/>
                          <a:ea typeface="Times New Roman"/>
                        </a:rPr>
                        <a:t>المقابيض</a:t>
                      </a:r>
                      <a:r>
                        <a:rPr lang="ar-TN" sz="1000" b="1" dirty="0">
                          <a:latin typeface="Times New Roman"/>
                          <a:ea typeface="Times New Roman"/>
                        </a:rPr>
                        <a:t> بالنسبة للسنة</a:t>
                      </a:r>
                      <a:r>
                        <a:rPr lang="ar-TN" sz="1100" b="1" dirty="0">
                          <a:latin typeface="Times New Roman"/>
                          <a:ea typeface="Times New Roman"/>
                        </a:rPr>
                        <a:t> </a:t>
                      </a:r>
                      <a:r>
                        <a:rPr lang="en-US" sz="1000" b="1" dirty="0">
                          <a:latin typeface="Arial"/>
                          <a:ea typeface="Times New Roman"/>
                          <a:cs typeface="Times New Roman"/>
                        </a:rPr>
                        <a:t>N-2)</a:t>
                      </a:r>
                      <a:r>
                        <a:rPr lang="ar-TN" sz="1000" b="1" dirty="0" smtClean="0">
                          <a:latin typeface="Arial"/>
                          <a:ea typeface="Times New Roman"/>
                        </a:rPr>
                        <a:t>)</a:t>
                      </a:r>
                    </a:p>
                    <a:p>
                      <a:pPr algn="ctr" rtl="1">
                        <a:lnSpc>
                          <a:spcPct val="150000"/>
                        </a:lnSpc>
                        <a:spcAft>
                          <a:spcPts val="0"/>
                        </a:spcAft>
                      </a:pPr>
                      <a:endParaRPr lang="en-US" sz="1100" dirty="0">
                        <a:latin typeface="Times New Roman"/>
                        <a:ea typeface="Times New Roman"/>
                      </a:endParaRPr>
                    </a:p>
                    <a:p>
                      <a:pPr algn="r" rtl="1">
                        <a:spcAft>
                          <a:spcPts val="0"/>
                        </a:spcAft>
                      </a:pPr>
                      <a:r>
                        <a:rPr lang="ar-TN" sz="1100" dirty="0">
                          <a:latin typeface="Calibri"/>
                          <a:ea typeface="Calibri"/>
                          <a:cs typeface="Arial"/>
                        </a:rPr>
                        <a:t>ويقصد </a:t>
                      </a:r>
                      <a:r>
                        <a:rPr lang="ar-TN" sz="1100" b="1" dirty="0" err="1">
                          <a:latin typeface="Calibri"/>
                          <a:ea typeface="Calibri"/>
                          <a:cs typeface="Arial"/>
                        </a:rPr>
                        <a:t>بالمقابيض</a:t>
                      </a:r>
                      <a:r>
                        <a:rPr lang="ar-TN" sz="1100" b="1" dirty="0">
                          <a:latin typeface="Calibri"/>
                          <a:ea typeface="Calibri"/>
                          <a:cs typeface="Arial"/>
                        </a:rPr>
                        <a:t> جملة الموارد المحققة</a:t>
                      </a:r>
                      <a:r>
                        <a:rPr lang="ar-TN" sz="1100" dirty="0">
                          <a:latin typeface="Calibri"/>
                          <a:ea typeface="Calibri"/>
                          <a:cs typeface="Arial"/>
                        </a:rPr>
                        <a:t> </a:t>
                      </a:r>
                      <a:r>
                        <a:rPr lang="ar-TN" sz="1100" b="1" dirty="0">
                          <a:latin typeface="Calibri"/>
                          <a:ea typeface="Calibri"/>
                          <a:cs typeface="Arial"/>
                        </a:rPr>
                        <a:t>بالعنوان الأول</a:t>
                      </a:r>
                      <a:r>
                        <a:rPr lang="ar-TN" sz="1100" dirty="0">
                          <a:latin typeface="Calibri"/>
                          <a:ea typeface="Calibri"/>
                          <a:cs typeface="Arial"/>
                        </a:rPr>
                        <a:t> التالية :</a:t>
                      </a:r>
                      <a:endParaRPr lang="en-US" sz="1100" dirty="0">
                        <a:latin typeface="Calibri"/>
                        <a:ea typeface="Calibri"/>
                        <a:cs typeface="Times New Roman"/>
                      </a:endParaRPr>
                    </a:p>
                    <a:p>
                      <a:pPr marL="342900" lvl="0" indent="-342900" algn="r" rtl="1">
                        <a:spcAft>
                          <a:spcPts val="0"/>
                        </a:spcAft>
                        <a:buSzPts val="1000"/>
                        <a:buFont typeface="+mj-lt"/>
                        <a:buAutoNum type="arabicPeriod"/>
                      </a:pPr>
                      <a:r>
                        <a:rPr lang="ar-TN" sz="1100" dirty="0">
                          <a:latin typeface="Calibri"/>
                          <a:ea typeface="Calibri"/>
                          <a:cs typeface="Arial"/>
                        </a:rPr>
                        <a:t> جملة </a:t>
                      </a:r>
                      <a:r>
                        <a:rPr lang="ar-TN" sz="1100" dirty="0" err="1">
                          <a:latin typeface="Calibri"/>
                          <a:ea typeface="Calibri"/>
                          <a:cs typeface="Arial"/>
                        </a:rPr>
                        <a:t>المعاليم</a:t>
                      </a:r>
                      <a:r>
                        <a:rPr lang="ar-TN" sz="1100" dirty="0">
                          <a:latin typeface="Calibri"/>
                          <a:ea typeface="Calibri"/>
                          <a:cs typeface="Arial"/>
                        </a:rPr>
                        <a:t> الموظفة على العقارات بالصنف الأول .</a:t>
                      </a:r>
                      <a:endParaRPr lang="en-US" sz="1100" dirty="0">
                        <a:latin typeface="Calibri"/>
                        <a:ea typeface="Calibri"/>
                        <a:cs typeface="Times New Roman"/>
                      </a:endParaRPr>
                    </a:p>
                    <a:p>
                      <a:pPr marL="342900" lvl="0" indent="-342900" algn="r" rtl="1">
                        <a:spcAft>
                          <a:spcPts val="0"/>
                        </a:spcAft>
                        <a:buSzPts val="1000"/>
                        <a:buFont typeface="+mj-lt"/>
                        <a:buAutoNum type="arabicPeriod"/>
                      </a:pPr>
                      <a:r>
                        <a:rPr lang="ar-TN" sz="1100" dirty="0">
                          <a:latin typeface="Calibri"/>
                          <a:ea typeface="Calibri"/>
                          <a:cs typeface="Arial"/>
                        </a:rPr>
                        <a:t>جملة </a:t>
                      </a:r>
                      <a:r>
                        <a:rPr lang="ar-TN" sz="1100" dirty="0" err="1">
                          <a:latin typeface="Calibri"/>
                          <a:ea typeface="Calibri"/>
                          <a:cs typeface="Arial"/>
                        </a:rPr>
                        <a:t>معاليم</a:t>
                      </a:r>
                      <a:r>
                        <a:rPr lang="ar-TN" sz="1100" dirty="0">
                          <a:latin typeface="Calibri"/>
                          <a:ea typeface="Calibri"/>
                          <a:cs typeface="Arial"/>
                        </a:rPr>
                        <a:t> الصنف الثاني . </a:t>
                      </a:r>
                      <a:endParaRPr lang="en-US" sz="1100" dirty="0">
                        <a:latin typeface="Calibri"/>
                        <a:ea typeface="Calibri"/>
                        <a:cs typeface="Times New Roman"/>
                      </a:endParaRPr>
                    </a:p>
                    <a:p>
                      <a:pPr marL="342900" lvl="0" indent="-342900" algn="r" rtl="1">
                        <a:spcAft>
                          <a:spcPts val="0"/>
                        </a:spcAft>
                        <a:buSzPts val="1000"/>
                        <a:buFont typeface="+mj-lt"/>
                        <a:buAutoNum type="arabicPeriod"/>
                      </a:pPr>
                      <a:r>
                        <a:rPr lang="ar-TN" sz="1100" dirty="0">
                          <a:latin typeface="Calibri"/>
                          <a:ea typeface="Calibri"/>
                          <a:cs typeface="Arial"/>
                        </a:rPr>
                        <a:t>جملة </a:t>
                      </a:r>
                      <a:r>
                        <a:rPr lang="ar-TN" sz="1100" dirty="0" err="1">
                          <a:latin typeface="Calibri"/>
                          <a:ea typeface="Calibri"/>
                          <a:cs typeface="Arial"/>
                        </a:rPr>
                        <a:t>معاليم</a:t>
                      </a:r>
                      <a:r>
                        <a:rPr lang="ar-TN" sz="1100" dirty="0">
                          <a:latin typeface="Calibri"/>
                          <a:ea typeface="Calibri"/>
                          <a:cs typeface="Arial"/>
                        </a:rPr>
                        <a:t> الصنف الثالث </a:t>
                      </a:r>
                      <a:r>
                        <a:rPr lang="ar-TN" sz="1100" dirty="0" smtClean="0">
                          <a:latin typeface="Calibri"/>
                          <a:ea typeface="Calibri"/>
                          <a:cs typeface="Arial"/>
                        </a:rPr>
                        <a:t>باستثناء </a:t>
                      </a:r>
                      <a:r>
                        <a:rPr lang="ar-TN" sz="1100" dirty="0">
                          <a:latin typeface="Calibri"/>
                          <a:ea typeface="Calibri"/>
                          <a:cs typeface="Arial"/>
                        </a:rPr>
                        <a:t>الفصل 33.03</a:t>
                      </a:r>
                      <a:endParaRPr lang="en-US" sz="1100" dirty="0">
                        <a:latin typeface="Calibri"/>
                        <a:ea typeface="Calibri"/>
                        <a:cs typeface="Times New Roman"/>
                      </a:endParaRPr>
                    </a:p>
                    <a:p>
                      <a:pPr marL="342900" lvl="0" indent="-342900" algn="r" rtl="1">
                        <a:spcAft>
                          <a:spcPts val="0"/>
                        </a:spcAft>
                        <a:buSzPts val="1000"/>
                        <a:buFont typeface="+mj-lt"/>
                        <a:buAutoNum type="arabicPeriod"/>
                      </a:pPr>
                      <a:r>
                        <a:rPr lang="fr-FR" sz="1100" dirty="0">
                          <a:latin typeface="Arial"/>
                          <a:ea typeface="Calibri"/>
                          <a:cs typeface="Times New Roman"/>
                        </a:rPr>
                        <a:t> </a:t>
                      </a:r>
                      <a:r>
                        <a:rPr lang="ar-TN" sz="1100" dirty="0">
                          <a:latin typeface="Calibri"/>
                          <a:ea typeface="Calibri"/>
                          <a:cs typeface="Arial"/>
                        </a:rPr>
                        <a:t>جملة </a:t>
                      </a:r>
                      <a:r>
                        <a:rPr lang="ar-TN" sz="1100" dirty="0" err="1">
                          <a:latin typeface="Calibri"/>
                          <a:ea typeface="Calibri"/>
                          <a:cs typeface="Arial"/>
                        </a:rPr>
                        <a:t>معاليم</a:t>
                      </a:r>
                      <a:r>
                        <a:rPr lang="ar-TN" sz="1100" dirty="0">
                          <a:latin typeface="Calibri"/>
                          <a:ea typeface="Calibri"/>
                          <a:cs typeface="Arial"/>
                        </a:rPr>
                        <a:t> الصنف الرابع . </a:t>
                      </a:r>
                      <a:endParaRPr lang="en-US" sz="1100" dirty="0">
                        <a:latin typeface="Calibri"/>
                        <a:ea typeface="Calibri"/>
                        <a:cs typeface="Times New Roman"/>
                      </a:endParaRPr>
                    </a:p>
                    <a:p>
                      <a:pPr marL="342900" lvl="0" indent="-342900" algn="r" rtl="1">
                        <a:spcAft>
                          <a:spcPts val="0"/>
                        </a:spcAft>
                        <a:buSzPts val="1000"/>
                        <a:buFont typeface="+mj-lt"/>
                        <a:buAutoNum type="arabicPeriod"/>
                      </a:pPr>
                      <a:r>
                        <a:rPr lang="ar-TN" sz="1100" dirty="0">
                          <a:latin typeface="Calibri"/>
                          <a:ea typeface="Calibri"/>
                          <a:cs typeface="Arial"/>
                        </a:rPr>
                        <a:t>جملة </a:t>
                      </a:r>
                      <a:r>
                        <a:rPr lang="ar-TN" sz="1100" dirty="0" err="1">
                          <a:latin typeface="Calibri"/>
                          <a:ea typeface="Calibri"/>
                          <a:cs typeface="Arial"/>
                        </a:rPr>
                        <a:t>معاليم</a:t>
                      </a:r>
                      <a:r>
                        <a:rPr lang="ar-TN" sz="1100" dirty="0">
                          <a:latin typeface="Calibri"/>
                          <a:ea typeface="Calibri"/>
                          <a:cs typeface="Arial"/>
                        </a:rPr>
                        <a:t> الصنف الخامس </a:t>
                      </a:r>
                      <a:r>
                        <a:rPr lang="ar-TN" sz="1100" dirty="0" smtClean="0">
                          <a:latin typeface="Calibri"/>
                          <a:ea typeface="Calibri"/>
                          <a:cs typeface="Arial"/>
                        </a:rPr>
                        <a:t>باستثناء </a:t>
                      </a:r>
                      <a:r>
                        <a:rPr lang="ar-TN" sz="1100" dirty="0">
                          <a:latin typeface="Calibri"/>
                          <a:ea typeface="Calibri"/>
                          <a:cs typeface="Arial"/>
                        </a:rPr>
                        <a:t>محاصيل بيع العقارات والأملاك الأخرى.  </a:t>
                      </a:r>
                      <a:endParaRPr lang="en-US" sz="1100" dirty="0">
                        <a:latin typeface="Calibri"/>
                        <a:ea typeface="Calibri"/>
                        <a:cs typeface="Times New Roman"/>
                      </a:endParaRPr>
                    </a:p>
                    <a:p>
                      <a:pPr marL="457200" algn="r" rtl="1">
                        <a:spcAft>
                          <a:spcPts val="0"/>
                        </a:spcAft>
                      </a:pPr>
                      <a:r>
                        <a:rPr lang="ar-TN" sz="900" dirty="0">
                          <a:latin typeface="Calibri"/>
                          <a:ea typeface="Calibri"/>
                          <a:cs typeface="Arial"/>
                        </a:rPr>
                        <a:t>                                                      </a:t>
                      </a:r>
                      <a:endParaRPr lang="en-US" sz="1000" dirty="0">
                        <a:latin typeface="Calibri"/>
                        <a:ea typeface="Calibri"/>
                        <a:cs typeface="Times New Roman"/>
                      </a:endParaRPr>
                    </a:p>
                  </a:txBody>
                  <a:tcPr marL="65438" marR="65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001">
                <a:tc>
                  <a:txBody>
                    <a:bodyPr/>
                    <a:lstStyle/>
                    <a:p>
                      <a:pPr algn="just" rtl="1">
                        <a:lnSpc>
                          <a:spcPct val="115000"/>
                        </a:lnSpc>
                        <a:spcAft>
                          <a:spcPts val="0"/>
                        </a:spcAft>
                      </a:pPr>
                      <a:r>
                        <a:rPr lang="ar-TN" sz="1500">
                          <a:latin typeface="Times New Roman"/>
                          <a:ea typeface="Times New Roman"/>
                        </a:rPr>
                        <a:t>العدد الأقصى الذي يمكن إسناده</a:t>
                      </a:r>
                      <a:endParaRPr lang="en-US" sz="1100">
                        <a:latin typeface="Times New Roman"/>
                        <a:ea typeface="Times New Roman"/>
                      </a:endParaRPr>
                    </a:p>
                  </a:txBody>
                  <a:tcPr marL="65438" marR="654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en-US" sz="1300" b="1" dirty="0">
                          <a:latin typeface="Times New Roman"/>
                          <a:ea typeface="Times New Roman"/>
                        </a:rPr>
                        <a:t>10</a:t>
                      </a:r>
                      <a:r>
                        <a:rPr lang="ar-TN" sz="1500" b="1" dirty="0">
                          <a:latin typeface="Times New Roman"/>
                          <a:ea typeface="Times New Roman"/>
                        </a:rPr>
                        <a:t> نقاط</a:t>
                      </a:r>
                      <a:endParaRPr lang="en-US" sz="1100" b="1" dirty="0">
                        <a:latin typeface="Times New Roman"/>
                        <a:ea typeface="Times New Roman"/>
                      </a:endParaRPr>
                    </a:p>
                  </a:txBody>
                  <a:tcPr marL="65438" marR="654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fade/>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4294967295"/>
          </p:nvPr>
        </p:nvSpPr>
        <p:spPr>
          <a:xfrm>
            <a:off x="7620000" y="5687568"/>
            <a:ext cx="762000" cy="365125"/>
          </a:xfrm>
          <a:prstGeom prst="rect">
            <a:avLst/>
          </a:prstGeom>
        </p:spPr>
        <p:txBody>
          <a:bodyPr/>
          <a:lstStyle/>
          <a:p>
            <a:fld id="{2754ED01-E2A0-4C1E-8E21-014B99041579}" type="slidenum">
              <a:rPr lang="en-US" smtClean="0"/>
              <a:pPr/>
              <a:t>71</a:t>
            </a:fld>
            <a:endParaRPr lang="en-US" dirty="0"/>
          </a:p>
        </p:txBody>
      </p:sp>
      <p:graphicFrame>
        <p:nvGraphicFramePr>
          <p:cNvPr id="6" name="Tableau 5"/>
          <p:cNvGraphicFramePr>
            <a:graphicFrameLocks noGrp="1"/>
          </p:cNvGraphicFramePr>
          <p:nvPr/>
        </p:nvGraphicFramePr>
        <p:xfrm>
          <a:off x="285720" y="451500"/>
          <a:ext cx="8643998" cy="5120640"/>
        </p:xfrm>
        <a:graphic>
          <a:graphicData uri="http://schemas.openxmlformats.org/drawingml/2006/table">
            <a:tbl>
              <a:tblPr rtl="1"/>
              <a:tblGrid>
                <a:gridCol w="8643998"/>
              </a:tblGrid>
              <a:tr h="3106118">
                <a:tc>
                  <a:txBody>
                    <a:bodyPr/>
                    <a:lstStyle/>
                    <a:p>
                      <a:pPr algn="just" rtl="1">
                        <a:lnSpc>
                          <a:spcPct val="150000"/>
                        </a:lnSpc>
                        <a:spcAft>
                          <a:spcPts val="0"/>
                        </a:spcAft>
                      </a:pPr>
                      <a:r>
                        <a:rPr lang="en-US" sz="2800" b="1" dirty="0">
                          <a:latin typeface="Sakkal Majalla"/>
                          <a:ea typeface="Times New Roman"/>
                        </a:rPr>
                        <a:t> </a:t>
                      </a:r>
                      <a:r>
                        <a:rPr lang="ar-TN" sz="2800" b="1" dirty="0">
                          <a:latin typeface="Sakkal Majalla"/>
                          <a:ea typeface="Times New Roman"/>
                        </a:rPr>
                        <a:t>كل تصريح مغلوط تكشف عنه الهيئة في إطار المهام المسندة لها بمقتضى القانون، وبعد إجراء التدقيق الميداني تترتب عنه العقوبات التالية: </a:t>
                      </a:r>
                      <a:r>
                        <a:rPr lang="ar-TN" sz="2800" b="1" dirty="0">
                          <a:latin typeface="Times New Roman"/>
                          <a:ea typeface="Times New Roman"/>
                          <a:cs typeface="Sakkal Majalla"/>
                        </a:rPr>
                        <a:t> </a:t>
                      </a:r>
                      <a:endParaRPr lang="en-US" sz="2800" dirty="0">
                        <a:latin typeface="Times New Roman"/>
                        <a:ea typeface="Times New Roman"/>
                      </a:endParaRPr>
                    </a:p>
                    <a:p>
                      <a:pPr marL="342900" lvl="0" indent="-342900" algn="just" rtl="1">
                        <a:lnSpc>
                          <a:spcPct val="150000"/>
                        </a:lnSpc>
                        <a:spcAft>
                          <a:spcPts val="0"/>
                        </a:spcAft>
                        <a:buSzPts val="800"/>
                        <a:buFont typeface="Times New Roman"/>
                        <a:buChar char=" "/>
                        <a:tabLst>
                          <a:tab pos="228600" algn="l"/>
                        </a:tabLst>
                      </a:pPr>
                      <a:r>
                        <a:rPr lang="ar-TN" sz="2800" b="1" dirty="0">
                          <a:latin typeface="Times New Roman"/>
                          <a:ea typeface="Times New Roman"/>
                          <a:cs typeface="Sakkal Majalla"/>
                        </a:rPr>
                        <a:t>  </a:t>
                      </a:r>
                      <a:r>
                        <a:rPr lang="ar-TN" sz="2800" dirty="0" smtClean="0">
                          <a:latin typeface="Times New Roman"/>
                          <a:ea typeface="Times New Roman"/>
                          <a:cs typeface="Sakkal Majalla"/>
                        </a:rPr>
                        <a:t>*</a:t>
                      </a:r>
                      <a:r>
                        <a:rPr lang="ar-TN" sz="2800" b="1" dirty="0" smtClean="0">
                          <a:latin typeface="Times New Roman"/>
                          <a:ea typeface="Times New Roman"/>
                          <a:cs typeface="Sakkal Majalla"/>
                        </a:rPr>
                        <a:t> </a:t>
                      </a:r>
                      <a:r>
                        <a:rPr lang="ar-TN" sz="2800" b="1" dirty="0">
                          <a:latin typeface="Times New Roman"/>
                          <a:ea typeface="Times New Roman"/>
                          <a:cs typeface="Sakkal Majalla"/>
                        </a:rPr>
                        <a:t>تصحيح مجموع النقاط الأولية المسندة بما يعكس الوضعية الحقيقية للجماعات المحلية المعنية </a:t>
                      </a:r>
                      <a:endParaRPr lang="en-US" sz="2800" dirty="0">
                        <a:latin typeface="Times New Roman"/>
                        <a:ea typeface="Times New Roman"/>
                      </a:endParaRPr>
                    </a:p>
                    <a:p>
                      <a:pPr marL="342900" lvl="0" indent="-342900" algn="just" rtl="1">
                        <a:lnSpc>
                          <a:spcPct val="150000"/>
                        </a:lnSpc>
                        <a:spcAft>
                          <a:spcPts val="0"/>
                        </a:spcAft>
                        <a:buSzPts val="800"/>
                        <a:buFont typeface="Times New Roman"/>
                        <a:buChar char=" "/>
                        <a:tabLst>
                          <a:tab pos="228600" algn="l"/>
                        </a:tabLst>
                      </a:pPr>
                      <a:r>
                        <a:rPr lang="ar-TN" sz="2800" b="1" dirty="0">
                          <a:latin typeface="Times New Roman"/>
                          <a:ea typeface="Times New Roman"/>
                          <a:cs typeface="Sakkal Majalla"/>
                        </a:rPr>
                        <a:t>  </a:t>
                      </a:r>
                      <a:r>
                        <a:rPr lang="ar-TN" sz="2800" dirty="0" smtClean="0">
                          <a:latin typeface="Times New Roman"/>
                          <a:ea typeface="Times New Roman"/>
                          <a:cs typeface="Sakkal Majalla"/>
                        </a:rPr>
                        <a:t>*</a:t>
                      </a:r>
                      <a:r>
                        <a:rPr lang="ar-TN" sz="2800" b="1" dirty="0" smtClean="0">
                          <a:latin typeface="Times New Roman"/>
                          <a:ea typeface="Times New Roman"/>
                          <a:cs typeface="Sakkal Majalla"/>
                        </a:rPr>
                        <a:t> </a:t>
                      </a:r>
                      <a:r>
                        <a:rPr lang="ar-TN" sz="2800" b="1" dirty="0">
                          <a:latin typeface="Times New Roman"/>
                          <a:ea typeface="Times New Roman"/>
                          <a:cs typeface="Sakkal Majalla"/>
                        </a:rPr>
                        <a:t>حذف 10 نقاط من </a:t>
                      </a:r>
                      <a:r>
                        <a:rPr lang="ar-TN" sz="2800" b="1" dirty="0" smtClean="0">
                          <a:latin typeface="Times New Roman"/>
                          <a:ea typeface="Times New Roman"/>
                          <a:cs typeface="Sakkal Majalla"/>
                        </a:rPr>
                        <a:t>مجموع</a:t>
                      </a:r>
                      <a:r>
                        <a:rPr lang="ar-TN" sz="2800" b="1" baseline="0" dirty="0" smtClean="0">
                          <a:latin typeface="Times New Roman"/>
                          <a:ea typeface="Times New Roman"/>
                          <a:cs typeface="Sakkal Majalla"/>
                        </a:rPr>
                        <a:t> النقاط المسندة </a:t>
                      </a:r>
                      <a:r>
                        <a:rPr lang="ar-TN" sz="2800" b="1" dirty="0" smtClean="0">
                          <a:latin typeface="Times New Roman"/>
                          <a:ea typeface="Times New Roman"/>
                          <a:cs typeface="Sakkal Majalla"/>
                        </a:rPr>
                        <a:t>بعد </a:t>
                      </a:r>
                      <a:r>
                        <a:rPr lang="ar-TN" sz="2800" b="1" dirty="0">
                          <a:latin typeface="Times New Roman"/>
                          <a:ea typeface="Times New Roman"/>
                          <a:cs typeface="Sakkal Majalla"/>
                        </a:rPr>
                        <a:t>إجراء التصحيح .</a:t>
                      </a:r>
                      <a:endParaRPr lang="en-US" sz="2800" dirty="0">
                        <a:latin typeface="Times New Roman"/>
                        <a:ea typeface="Times New Roman"/>
                      </a:endParaRPr>
                    </a:p>
                    <a:p>
                      <a:pPr marL="674370" indent="-674370" algn="just" rtl="1">
                        <a:lnSpc>
                          <a:spcPct val="150000"/>
                        </a:lnSpc>
                        <a:spcAft>
                          <a:spcPts val="0"/>
                        </a:spcAft>
                      </a:pPr>
                      <a:r>
                        <a:rPr lang="ar-TN" sz="2800" dirty="0" smtClean="0">
                          <a:latin typeface="Times New Roman"/>
                          <a:ea typeface="Times New Roman"/>
                          <a:cs typeface="Sakkal Majalla"/>
                        </a:rPr>
                        <a:t>       * </a:t>
                      </a:r>
                      <a:r>
                        <a:rPr lang="ar-TN" sz="2800" b="1" dirty="0">
                          <a:latin typeface="Times New Roman"/>
                          <a:ea typeface="Times New Roman"/>
                          <a:cs typeface="Sakkal Majalla"/>
                        </a:rPr>
                        <a:t>حرمان البلدية من المبالغ الراجعة لها بعنوان سنة </a:t>
                      </a:r>
                      <a:r>
                        <a:rPr lang="ar-TN" sz="2800" b="1" dirty="0" smtClean="0">
                          <a:latin typeface="Times New Roman"/>
                          <a:ea typeface="Times New Roman"/>
                          <a:cs typeface="Sakkal Majalla"/>
                        </a:rPr>
                        <a:t>الانتفاع </a:t>
                      </a:r>
                      <a:r>
                        <a:rPr lang="ar-TN" sz="2800" b="1" dirty="0">
                          <a:latin typeface="Times New Roman"/>
                          <a:ea typeface="Times New Roman"/>
                          <a:cs typeface="Sakkal Majalla"/>
                        </a:rPr>
                        <a:t>بالتأجيل والمبالغ المؤجلة (بصفة كلية أو جزئية) </a:t>
                      </a:r>
                      <a:r>
                        <a:rPr lang="ar-TN" sz="2800" b="1" dirty="0">
                          <a:solidFill>
                            <a:srgbClr val="FF0000"/>
                          </a:solidFill>
                          <a:latin typeface="Times New Roman"/>
                          <a:ea typeface="Times New Roman"/>
                          <a:cs typeface="Sakkal Majalla"/>
                        </a:rPr>
                        <a:t>وذلك في حالة التصريح بمعلومات مغلوطة للمرة الثانية</a:t>
                      </a:r>
                      <a:r>
                        <a:rPr lang="ar-TN" sz="2800" dirty="0">
                          <a:solidFill>
                            <a:srgbClr val="FF0000"/>
                          </a:solidFill>
                          <a:latin typeface="Times New Roman"/>
                          <a:ea typeface="Times New Roman"/>
                          <a:cs typeface="Sakkal Majalla"/>
                        </a:rPr>
                        <a:t> </a:t>
                      </a:r>
                      <a:r>
                        <a:rPr lang="ar-TN" sz="2800" dirty="0">
                          <a:latin typeface="Times New Roman"/>
                          <a:ea typeface="Times New Roman"/>
                          <a:cs typeface="Sakkal Majalla"/>
                        </a:rPr>
                        <a:t>.</a:t>
                      </a:r>
                      <a:endParaRPr lang="en-US" sz="2800" dirty="0">
                        <a:latin typeface="Times New Roman"/>
                        <a:ea typeface="Times New Roman"/>
                      </a:endParaRPr>
                    </a:p>
                  </a:txBody>
                  <a:tcPr marL="41237" marR="41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40000"/>
                        <a:lumOff val="60000"/>
                      </a:schemeClr>
                    </a:solidFill>
                  </a:tcPr>
                </a:tc>
              </a:tr>
            </a:tbl>
          </a:graphicData>
        </a:graphic>
      </p:graphicFrame>
    </p:spTree>
  </p:cSld>
  <p:clrMapOvr>
    <a:masterClrMapping/>
  </p:clrMapOvr>
  <p:transition>
    <p:fade/>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85720" y="214290"/>
            <a:ext cx="8358214"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943634"/>
                </a:solidFill>
                <a:effectLst/>
                <a:latin typeface="Arial" pitchFamily="34" charset="0"/>
                <a:ea typeface="Times New Roman" pitchFamily="18" charset="0"/>
                <a:cs typeface="Arial" pitchFamily="34" charset="0"/>
              </a:rPr>
              <a:t>L</a:t>
            </a:r>
            <a:r>
              <a:rPr kumimoji="0" lang="fr-FR" sz="1800" b="1" i="0" u="none" strike="noStrike" cap="none" normalizeH="0" baseline="0" dirty="0" smtClean="0" bmk="">
                <a:ln>
                  <a:noFill/>
                </a:ln>
                <a:solidFill>
                  <a:srgbClr val="943634"/>
                </a:solidFill>
                <a:effectLst/>
                <a:latin typeface="Arial" pitchFamily="34" charset="0"/>
                <a:ea typeface="Times New Roman" pitchFamily="18" charset="0"/>
                <a:cs typeface="Arial" pitchFamily="34" charset="0"/>
              </a:rPr>
              <a:t>ISTE DE VÉRIFICATION POUR LE TRI  </a:t>
            </a:r>
          </a:p>
          <a:p>
            <a:pPr marL="0" marR="0" lvl="0" indent="0" algn="ctr" defTabSz="914400" rtl="1"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bmk="">
                <a:ln>
                  <a:noFill/>
                </a:ln>
                <a:solidFill>
                  <a:srgbClr val="943634"/>
                </a:solidFill>
                <a:effectLst/>
                <a:latin typeface="Arial" pitchFamily="34" charset="0"/>
                <a:ea typeface="Times New Roman" pitchFamily="18" charset="0"/>
                <a:cs typeface="Arial" pitchFamily="34" charset="0"/>
              </a:rPr>
              <a:t>ENVIRONNEMENTAL</a:t>
            </a:r>
            <a:r>
              <a:rPr kumimoji="0" lang="fr-FR" sz="1800" b="1" i="0" u="none" strike="noStrike" cap="none" normalizeH="0" dirty="0" smtClean="0" bmk="">
                <a:ln>
                  <a:noFill/>
                </a:ln>
                <a:solidFill>
                  <a:srgbClr val="943634"/>
                </a:solidFill>
                <a:effectLst/>
                <a:latin typeface="Arial" pitchFamily="34" charset="0"/>
                <a:ea typeface="Times New Roman" pitchFamily="18" charset="0"/>
                <a:cs typeface="Arial" pitchFamily="34" charset="0"/>
              </a:rPr>
              <a:t> ET SOCIAL</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800" b="1" i="0" u="none" strike="noStrike" cap="none" normalizeH="0" baseline="0" dirty="0" smtClean="0" bmk="_Toc385859760">
                <a:ln>
                  <a:noFill/>
                </a:ln>
                <a:solidFill>
                  <a:srgbClr val="943634"/>
                </a:solidFill>
                <a:effectLst/>
                <a:latin typeface="Arial" pitchFamily="34" charset="0"/>
                <a:ea typeface="Times New Roman" pitchFamily="18" charset="0"/>
                <a:cs typeface="Arial" pitchFamily="34" charset="0"/>
              </a:rPr>
              <a:t>DES PROJETS</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1"/>
          <p:cNvSpPr>
            <a:spLocks noChangeArrowheads="1"/>
          </p:cNvSpPr>
          <p:nvPr/>
        </p:nvSpPr>
        <p:spPr bwMode="auto">
          <a:xfrm>
            <a:off x="152400" y="1428736"/>
            <a:ext cx="8358214" cy="35086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Char char="•"/>
              <a:tabLst/>
            </a:pPr>
            <a:endParaRPr kumimoji="0" lang="fr-FR" b="1" i="0" u="none" strike="noStrike" cap="none" normalizeH="0" baseline="0" dirty="0" smtClean="0">
              <a:ln>
                <a:noFill/>
              </a:ln>
              <a:solidFill>
                <a:srgbClr val="000000"/>
              </a:solidFill>
              <a:effectLst/>
              <a:latin typeface="Times New Roman" pitchFamily="18" charset="0"/>
              <a:ea typeface="Calibri" pitchFamily="34" charset="0"/>
              <a:cs typeface="+mj-cs"/>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fr-FR" b="1" i="0" u="none" strike="noStrike" cap="none" normalizeH="0" baseline="0" dirty="0" smtClean="0">
                <a:ln>
                  <a:noFill/>
                </a:ln>
                <a:solidFill>
                  <a:srgbClr val="000000"/>
                </a:solidFill>
                <a:effectLst/>
                <a:latin typeface="Times New Roman" pitchFamily="18" charset="0"/>
                <a:ea typeface="Calibri" pitchFamily="34" charset="0"/>
                <a:cs typeface="+mj-cs"/>
              </a:rPr>
              <a:t>Crit</a:t>
            </a:r>
            <a:r>
              <a:rPr kumimoji="0" lang="fr-FR" b="1" i="0" u="none" strike="noStrike" cap="none" normalizeH="0" baseline="0" dirty="0" smtClean="0">
                <a:ln>
                  <a:noFill/>
                </a:ln>
                <a:solidFill>
                  <a:srgbClr val="000000"/>
                </a:solidFill>
                <a:effectLst/>
                <a:latin typeface="Arial"/>
                <a:ea typeface="Calibri" pitchFamily="34" charset="0"/>
                <a:cs typeface="+mj-cs"/>
              </a:rPr>
              <a:t>è</a:t>
            </a:r>
            <a:r>
              <a:rPr kumimoji="0" lang="fr-FR" b="1" i="0" u="none" strike="noStrike" cap="none" normalizeH="0" baseline="0" dirty="0" smtClean="0">
                <a:ln>
                  <a:noFill/>
                </a:ln>
                <a:solidFill>
                  <a:srgbClr val="000000"/>
                </a:solidFill>
                <a:effectLst/>
                <a:latin typeface="Times New Roman" pitchFamily="18" charset="0"/>
                <a:ea typeface="Calibri" pitchFamily="34" charset="0"/>
                <a:cs typeface="+mj-cs"/>
              </a:rPr>
              <a:t>res environnementaux et sociaux de non </a:t>
            </a:r>
            <a:r>
              <a:rPr kumimoji="0" lang="fr-FR" b="1" i="0" u="none" strike="noStrike" cap="none" normalizeH="0" baseline="0" dirty="0" smtClean="0">
                <a:ln>
                  <a:noFill/>
                </a:ln>
                <a:solidFill>
                  <a:srgbClr val="000000"/>
                </a:solidFill>
                <a:effectLst/>
                <a:latin typeface="Arial"/>
                <a:ea typeface="Calibri" pitchFamily="34" charset="0"/>
                <a:cs typeface="+mj-cs"/>
              </a:rPr>
              <a:t>é</a:t>
            </a:r>
            <a:r>
              <a:rPr kumimoji="0" lang="fr-FR" b="1" i="0" u="none" strike="noStrike" cap="none" normalizeH="0" baseline="0" dirty="0" smtClean="0">
                <a:ln>
                  <a:noFill/>
                </a:ln>
                <a:solidFill>
                  <a:srgbClr val="000000"/>
                </a:solidFill>
                <a:effectLst/>
                <a:latin typeface="Times New Roman" pitchFamily="18" charset="0"/>
                <a:ea typeface="Calibri" pitchFamily="34" charset="0"/>
                <a:cs typeface="+mj-cs"/>
              </a:rPr>
              <a:t>ligibilit</a:t>
            </a:r>
            <a:r>
              <a:rPr kumimoji="0" lang="fr-FR" b="1" i="0" u="none" strike="noStrike" cap="none" normalizeH="0" baseline="0" dirty="0" smtClean="0">
                <a:ln>
                  <a:noFill/>
                </a:ln>
                <a:solidFill>
                  <a:srgbClr val="000000"/>
                </a:solidFill>
                <a:effectLst/>
                <a:latin typeface="Arial"/>
                <a:ea typeface="Calibri" pitchFamily="34" charset="0"/>
                <a:cs typeface="+mj-cs"/>
              </a:rPr>
              <a:t>é</a:t>
            </a:r>
            <a:r>
              <a:rPr kumimoji="0" lang="fr-FR" b="1" i="0" u="none" strike="noStrike" cap="none" normalizeH="0" baseline="0" dirty="0" smtClean="0">
                <a:ln>
                  <a:noFill/>
                </a:ln>
                <a:solidFill>
                  <a:srgbClr val="000000"/>
                </a:solidFill>
                <a:effectLst/>
                <a:latin typeface="Times New Roman" pitchFamily="18" charset="0"/>
                <a:ea typeface="Calibri" pitchFamily="34" charset="0"/>
                <a:cs typeface="+mj-cs"/>
              </a:rPr>
              <a:t> du sous projet au financement du programme (</a:t>
            </a:r>
            <a:r>
              <a:rPr kumimoji="0" lang="fr-FR" b="1" i="0" u="none" strike="noStrike" cap="none" normalizeH="0" baseline="0" dirty="0" err="1" smtClean="0">
                <a:ln>
                  <a:noFill/>
                </a:ln>
                <a:solidFill>
                  <a:srgbClr val="000000"/>
                </a:solidFill>
                <a:effectLst/>
                <a:latin typeface="Times New Roman" pitchFamily="18" charset="0"/>
                <a:ea typeface="Calibri" pitchFamily="34" charset="0"/>
                <a:cs typeface="+mj-cs"/>
              </a:rPr>
              <a:t>PforR</a:t>
            </a:r>
            <a:r>
              <a:rPr kumimoji="0" lang="fr-FR" b="1" i="0" u="none" strike="noStrike" cap="none" normalizeH="0" baseline="0" dirty="0" smtClean="0">
                <a:ln>
                  <a:noFill/>
                </a:ln>
                <a:solidFill>
                  <a:srgbClr val="000000"/>
                </a:solidFill>
                <a:effectLst/>
                <a:latin typeface="Times New Roman" pitchFamily="18" charset="0"/>
                <a:ea typeface="Calibri" pitchFamily="34" charset="0"/>
                <a:cs typeface="+mj-cs"/>
              </a:rPr>
              <a:t>)</a:t>
            </a:r>
          </a:p>
          <a:p>
            <a:pPr marL="0" marR="0" lvl="0" indent="0" algn="ctr" defTabSz="914400" rtl="0" eaLnBrk="0" fontAlgn="base" latinLnBrk="0" hangingPunct="0">
              <a:lnSpc>
                <a:spcPct val="100000"/>
              </a:lnSpc>
              <a:spcBef>
                <a:spcPct val="0"/>
              </a:spcBef>
              <a:spcAft>
                <a:spcPct val="0"/>
              </a:spcAft>
              <a:buClrTx/>
              <a:buSzTx/>
              <a:buFontTx/>
              <a:buChar char="•"/>
              <a:tabLst/>
            </a:pPr>
            <a:endParaRPr kumimoji="0" lang="en-US"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0" eaLnBrk="0" fontAlgn="base" latinLnBrk="0" hangingPunct="0">
              <a:lnSpc>
                <a:spcPct val="100000"/>
              </a:lnSpc>
              <a:spcBef>
                <a:spcPts val="1800"/>
              </a:spcBef>
              <a:spcAft>
                <a:spcPct val="0"/>
              </a:spcAft>
              <a:buClrTx/>
              <a:buSzTx/>
              <a:buFontTx/>
              <a:buChar char="•"/>
              <a:tabLst/>
            </a:pPr>
            <a:r>
              <a:rPr kumimoji="0" lang="fr-FR" sz="2000" b="1" i="0" u="none" strike="noStrike" cap="none" normalizeH="0" baseline="0" dirty="0" smtClean="0">
                <a:ln>
                  <a:noFill/>
                </a:ln>
                <a:solidFill>
                  <a:srgbClr val="002060"/>
                </a:solidFill>
                <a:effectLst/>
                <a:latin typeface="Times New Roman" pitchFamily="18" charset="0"/>
                <a:ea typeface="Calibri" pitchFamily="34" charset="0"/>
                <a:cs typeface="+mj-cs"/>
              </a:rPr>
              <a:t>Si la r</a:t>
            </a:r>
            <a:r>
              <a:rPr kumimoji="0" lang="fr-FR" sz="2000" b="1" i="0" u="none" strike="noStrike" cap="none" normalizeH="0" baseline="0" dirty="0" smtClean="0">
                <a:ln>
                  <a:noFill/>
                </a:ln>
                <a:solidFill>
                  <a:srgbClr val="002060"/>
                </a:solidFill>
                <a:effectLst/>
                <a:latin typeface="Arial"/>
                <a:ea typeface="Calibri" pitchFamily="34" charset="0"/>
                <a:cs typeface="+mj-cs"/>
              </a:rPr>
              <a:t>é</a:t>
            </a:r>
            <a:r>
              <a:rPr kumimoji="0" lang="fr-FR" sz="2000" b="1" i="0" u="none" strike="noStrike" cap="none" normalizeH="0" baseline="0" dirty="0" smtClean="0">
                <a:ln>
                  <a:noFill/>
                </a:ln>
                <a:solidFill>
                  <a:srgbClr val="002060"/>
                </a:solidFill>
                <a:effectLst/>
                <a:latin typeface="Times New Roman" pitchFamily="18" charset="0"/>
                <a:ea typeface="Calibri" pitchFamily="34" charset="0"/>
                <a:cs typeface="+mj-cs"/>
              </a:rPr>
              <a:t>ponse est positive </a:t>
            </a:r>
            <a:r>
              <a:rPr kumimoji="0" lang="fr-FR" sz="2000" b="1" i="0" u="none" strike="noStrike" cap="none" normalizeH="0" baseline="0" dirty="0" smtClean="0">
                <a:ln>
                  <a:noFill/>
                </a:ln>
                <a:solidFill>
                  <a:srgbClr val="002060"/>
                </a:solidFill>
                <a:effectLst/>
                <a:latin typeface="Arial"/>
                <a:ea typeface="Calibri" pitchFamily="34" charset="0"/>
                <a:cs typeface="+mj-cs"/>
              </a:rPr>
              <a:t>à</a:t>
            </a:r>
            <a:r>
              <a:rPr kumimoji="0" lang="fr-FR" sz="2000" b="1" i="0" u="none" strike="noStrike" cap="none" normalizeH="0" baseline="0" dirty="0" smtClean="0">
                <a:ln>
                  <a:noFill/>
                </a:ln>
                <a:solidFill>
                  <a:srgbClr val="002060"/>
                </a:solidFill>
                <a:effectLst/>
                <a:latin typeface="Times New Roman" pitchFamily="18" charset="0"/>
                <a:ea typeface="Calibri" pitchFamily="34" charset="0"/>
                <a:cs typeface="+mj-cs"/>
              </a:rPr>
              <a:t> l'une ou plusieurs questions ci-dessus (1 </a:t>
            </a:r>
            <a:r>
              <a:rPr kumimoji="0" lang="fr-FR" sz="2000" b="1" i="0" u="none" strike="noStrike" cap="none" normalizeH="0" baseline="0" dirty="0" smtClean="0">
                <a:ln>
                  <a:noFill/>
                </a:ln>
                <a:solidFill>
                  <a:srgbClr val="002060"/>
                </a:solidFill>
                <a:effectLst/>
                <a:latin typeface="Arial"/>
                <a:ea typeface="Calibri" pitchFamily="34" charset="0"/>
                <a:cs typeface="+mj-cs"/>
              </a:rPr>
              <a:t>à</a:t>
            </a:r>
            <a:r>
              <a:rPr kumimoji="0" lang="fr-FR" sz="2000" b="1" i="0" u="none" strike="noStrike" cap="none" normalizeH="0" baseline="0" dirty="0" smtClean="0">
                <a:ln>
                  <a:noFill/>
                </a:ln>
                <a:solidFill>
                  <a:srgbClr val="002060"/>
                </a:solidFill>
                <a:effectLst/>
                <a:latin typeface="Times New Roman" pitchFamily="18" charset="0"/>
                <a:ea typeface="Calibri" pitchFamily="34" charset="0"/>
                <a:cs typeface="+mj-cs"/>
              </a:rPr>
              <a:t> 8), le projet est class</a:t>
            </a:r>
            <a:r>
              <a:rPr kumimoji="0" lang="fr-FR" sz="2000" b="1" i="0" u="none" strike="noStrike" cap="none" normalizeH="0" baseline="0" dirty="0" smtClean="0">
                <a:ln>
                  <a:noFill/>
                </a:ln>
                <a:solidFill>
                  <a:srgbClr val="002060"/>
                </a:solidFill>
                <a:effectLst/>
                <a:latin typeface="Arial"/>
                <a:ea typeface="Calibri" pitchFamily="34" charset="0"/>
                <a:cs typeface="+mj-cs"/>
              </a:rPr>
              <a:t>é</a:t>
            </a:r>
            <a:r>
              <a:rPr kumimoji="0" lang="fr-FR" sz="2000" b="1" i="0" u="none" strike="noStrike" cap="none" normalizeH="0" baseline="0" dirty="0" smtClean="0">
                <a:ln>
                  <a:noFill/>
                </a:ln>
                <a:solidFill>
                  <a:srgbClr val="002060"/>
                </a:solidFill>
                <a:effectLst/>
                <a:latin typeface="Times New Roman" pitchFamily="18" charset="0"/>
                <a:ea typeface="Calibri" pitchFamily="34" charset="0"/>
                <a:cs typeface="+mj-cs"/>
              </a:rPr>
              <a:t> dans la cat</a:t>
            </a:r>
            <a:r>
              <a:rPr kumimoji="0" lang="fr-FR" sz="2000" b="1" i="0" u="none" strike="noStrike" cap="none" normalizeH="0" baseline="0" dirty="0" smtClean="0">
                <a:ln>
                  <a:noFill/>
                </a:ln>
                <a:solidFill>
                  <a:srgbClr val="002060"/>
                </a:solidFill>
                <a:effectLst/>
                <a:latin typeface="Arial"/>
                <a:ea typeface="Calibri" pitchFamily="34" charset="0"/>
                <a:cs typeface="+mj-cs"/>
              </a:rPr>
              <a:t>é</a:t>
            </a:r>
            <a:r>
              <a:rPr kumimoji="0" lang="fr-FR" sz="2000" b="1" i="0" u="none" strike="noStrike" cap="none" normalizeH="0" baseline="0" dirty="0" smtClean="0">
                <a:ln>
                  <a:noFill/>
                </a:ln>
                <a:solidFill>
                  <a:srgbClr val="002060"/>
                </a:solidFill>
                <a:effectLst/>
                <a:latin typeface="Times New Roman" pitchFamily="18" charset="0"/>
                <a:ea typeface="Calibri" pitchFamily="34" charset="0"/>
                <a:cs typeface="+mj-cs"/>
              </a:rPr>
              <a:t>gorie A. Il est exclu du financement </a:t>
            </a:r>
            <a:r>
              <a:rPr kumimoji="0" lang="fr-FR" sz="2000" b="1" i="0" u="none" strike="noStrike" cap="none" normalizeH="0" baseline="0" dirty="0" err="1" smtClean="0">
                <a:ln>
                  <a:noFill/>
                </a:ln>
                <a:solidFill>
                  <a:srgbClr val="002060"/>
                </a:solidFill>
                <a:effectLst/>
                <a:latin typeface="Times New Roman" pitchFamily="18" charset="0"/>
                <a:ea typeface="Calibri" pitchFamily="34" charset="0"/>
                <a:cs typeface="+mj-cs"/>
              </a:rPr>
              <a:t>PforR</a:t>
            </a:r>
            <a:endParaRPr kumimoji="0" lang="en-US" sz="20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0" eaLnBrk="0" fontAlgn="base" latinLnBrk="0" hangingPunct="0">
              <a:lnSpc>
                <a:spcPct val="100000"/>
              </a:lnSpc>
              <a:spcBef>
                <a:spcPts val="1800"/>
              </a:spcBef>
              <a:spcAft>
                <a:spcPct val="0"/>
              </a:spcAft>
              <a:buClrTx/>
              <a:buSzTx/>
              <a:buFontTx/>
              <a:buChar char="•"/>
              <a:tabLst/>
            </a:pPr>
            <a:r>
              <a:rPr kumimoji="0" lang="fr-FR" sz="2000" b="1" i="0" u="none" strike="noStrike" cap="none" normalizeH="0" baseline="0" dirty="0" smtClean="0">
                <a:ln>
                  <a:noFill/>
                </a:ln>
                <a:solidFill>
                  <a:srgbClr val="002060"/>
                </a:solidFill>
                <a:effectLst/>
                <a:latin typeface="Times New Roman" pitchFamily="18" charset="0"/>
                <a:ea typeface="Calibri" pitchFamily="34" charset="0"/>
                <a:cs typeface="+mj-cs"/>
              </a:rPr>
              <a:t>Si toutes les r</a:t>
            </a:r>
            <a:r>
              <a:rPr kumimoji="0" lang="fr-FR" sz="2000" b="1" i="0" u="none" strike="noStrike" cap="none" normalizeH="0" baseline="0" dirty="0" smtClean="0">
                <a:ln>
                  <a:noFill/>
                </a:ln>
                <a:solidFill>
                  <a:srgbClr val="002060"/>
                </a:solidFill>
                <a:effectLst/>
                <a:latin typeface="Arial"/>
                <a:ea typeface="Calibri" pitchFamily="34" charset="0"/>
                <a:cs typeface="+mj-cs"/>
              </a:rPr>
              <a:t>é</a:t>
            </a:r>
            <a:r>
              <a:rPr kumimoji="0" lang="fr-FR" sz="2000" b="1" i="0" u="none" strike="noStrike" cap="none" normalizeH="0" baseline="0" dirty="0" smtClean="0">
                <a:ln>
                  <a:noFill/>
                </a:ln>
                <a:solidFill>
                  <a:srgbClr val="002060"/>
                </a:solidFill>
                <a:effectLst/>
                <a:latin typeface="Times New Roman" pitchFamily="18" charset="0"/>
                <a:ea typeface="Calibri" pitchFamily="34" charset="0"/>
                <a:cs typeface="+mj-cs"/>
              </a:rPr>
              <a:t>ponses sont n</a:t>
            </a:r>
            <a:r>
              <a:rPr kumimoji="0" lang="fr-FR" sz="2000" b="1" i="0" u="none" strike="noStrike" cap="none" normalizeH="0" baseline="0" dirty="0" smtClean="0">
                <a:ln>
                  <a:noFill/>
                </a:ln>
                <a:solidFill>
                  <a:srgbClr val="002060"/>
                </a:solidFill>
                <a:effectLst/>
                <a:latin typeface="Arial"/>
                <a:ea typeface="Calibri" pitchFamily="34" charset="0"/>
                <a:cs typeface="+mj-cs"/>
              </a:rPr>
              <a:t>é</a:t>
            </a:r>
            <a:r>
              <a:rPr kumimoji="0" lang="fr-FR" sz="2000" b="1" i="0" u="none" strike="noStrike" cap="none" normalizeH="0" baseline="0" dirty="0" smtClean="0">
                <a:ln>
                  <a:noFill/>
                </a:ln>
                <a:solidFill>
                  <a:srgbClr val="002060"/>
                </a:solidFill>
                <a:effectLst/>
                <a:latin typeface="Times New Roman" pitchFamily="18" charset="0"/>
                <a:ea typeface="Calibri" pitchFamily="34" charset="0"/>
                <a:cs typeface="+mj-cs"/>
              </a:rPr>
              <a:t>gatives (le projet est admissible au financement "</a:t>
            </a:r>
            <a:r>
              <a:rPr kumimoji="0" lang="fr-FR" sz="2000" b="1" i="0" u="none" strike="noStrike" cap="none" normalizeH="0" baseline="0" dirty="0" err="1" smtClean="0">
                <a:ln>
                  <a:noFill/>
                </a:ln>
                <a:solidFill>
                  <a:srgbClr val="002060"/>
                </a:solidFill>
                <a:effectLst/>
                <a:latin typeface="Times New Roman" pitchFamily="18" charset="0"/>
                <a:ea typeface="Calibri" pitchFamily="34" charset="0"/>
                <a:cs typeface="+mj-cs"/>
              </a:rPr>
              <a:t>PforR</a:t>
            </a:r>
            <a:r>
              <a:rPr kumimoji="0" lang="fr-FR" sz="2000" b="1" i="0" u="none" strike="noStrike" cap="none" normalizeH="0" baseline="0" dirty="0" smtClean="0">
                <a:ln>
                  <a:noFill/>
                </a:ln>
                <a:solidFill>
                  <a:srgbClr val="002060"/>
                </a:solidFill>
                <a:effectLst/>
                <a:latin typeface="Times New Roman" pitchFamily="18" charset="0"/>
                <a:ea typeface="Calibri" pitchFamily="34" charset="0"/>
                <a:cs typeface="+mj-cs"/>
              </a:rPr>
              <a:t>"), passer </a:t>
            </a:r>
            <a:r>
              <a:rPr kumimoji="0" lang="fr-FR" sz="2000" b="1" i="0" u="none" strike="noStrike" cap="none" normalizeH="0" baseline="0" dirty="0" smtClean="0">
                <a:ln>
                  <a:noFill/>
                </a:ln>
                <a:solidFill>
                  <a:srgbClr val="002060"/>
                </a:solidFill>
                <a:effectLst/>
                <a:latin typeface="Arial"/>
                <a:ea typeface="Calibri" pitchFamily="34" charset="0"/>
                <a:cs typeface="+mj-cs"/>
              </a:rPr>
              <a:t>à</a:t>
            </a:r>
            <a:r>
              <a:rPr kumimoji="0" lang="fr-FR" sz="2000" b="1" i="0" u="none" strike="noStrike" cap="none" normalizeH="0" baseline="0" dirty="0" smtClean="0">
                <a:ln>
                  <a:noFill/>
                </a:ln>
                <a:solidFill>
                  <a:srgbClr val="002060"/>
                </a:solidFill>
                <a:effectLst/>
                <a:latin typeface="Times New Roman" pitchFamily="18" charset="0"/>
                <a:ea typeface="Calibri" pitchFamily="34" charset="0"/>
                <a:cs typeface="+mj-cs"/>
              </a:rPr>
              <a:t> la v</a:t>
            </a:r>
            <a:r>
              <a:rPr kumimoji="0" lang="fr-FR" sz="2000" b="1" i="0" u="none" strike="noStrike" cap="none" normalizeH="0" baseline="0" dirty="0" smtClean="0">
                <a:ln>
                  <a:noFill/>
                </a:ln>
                <a:solidFill>
                  <a:srgbClr val="002060"/>
                </a:solidFill>
                <a:effectLst/>
                <a:latin typeface="Arial"/>
                <a:ea typeface="Calibri" pitchFamily="34" charset="0"/>
                <a:cs typeface="+mj-cs"/>
              </a:rPr>
              <a:t>é</a:t>
            </a:r>
            <a:r>
              <a:rPr kumimoji="0" lang="fr-FR" sz="2000" b="1" i="0" u="none" strike="noStrike" cap="none" normalizeH="0" baseline="0" dirty="0" smtClean="0">
                <a:ln>
                  <a:noFill/>
                </a:ln>
                <a:solidFill>
                  <a:srgbClr val="002060"/>
                </a:solidFill>
                <a:effectLst/>
                <a:latin typeface="Times New Roman" pitchFamily="18" charset="0"/>
                <a:ea typeface="Calibri" pitchFamily="34" charset="0"/>
                <a:cs typeface="+mj-cs"/>
              </a:rPr>
              <a:t>rification des crit</a:t>
            </a:r>
            <a:r>
              <a:rPr kumimoji="0" lang="fr-FR" sz="2000" b="1" i="0" u="none" strike="noStrike" cap="none" normalizeH="0" baseline="0" dirty="0" smtClean="0">
                <a:ln>
                  <a:noFill/>
                </a:ln>
                <a:solidFill>
                  <a:srgbClr val="002060"/>
                </a:solidFill>
                <a:effectLst/>
                <a:latin typeface="Arial"/>
                <a:ea typeface="Calibri" pitchFamily="34" charset="0"/>
                <a:cs typeface="+mj-cs"/>
              </a:rPr>
              <a:t>è</a:t>
            </a:r>
            <a:r>
              <a:rPr kumimoji="0" lang="fr-FR" sz="2000" b="1" i="0" u="none" strike="noStrike" cap="none" normalizeH="0" baseline="0" dirty="0" smtClean="0">
                <a:ln>
                  <a:noFill/>
                </a:ln>
                <a:solidFill>
                  <a:srgbClr val="002060"/>
                </a:solidFill>
                <a:effectLst/>
                <a:latin typeface="Times New Roman" pitchFamily="18" charset="0"/>
                <a:ea typeface="Calibri" pitchFamily="34" charset="0"/>
                <a:cs typeface="+mj-cs"/>
              </a:rPr>
              <a:t>res d'inclusion du projet </a:t>
            </a:r>
            <a:r>
              <a:rPr kumimoji="0" lang="fr-FR" sz="2000" b="1" i="0" u="none" strike="noStrike" cap="none" normalizeH="0" baseline="0" dirty="0" smtClean="0">
                <a:ln>
                  <a:noFill/>
                </a:ln>
                <a:solidFill>
                  <a:srgbClr val="002060"/>
                </a:solidFill>
                <a:effectLst/>
                <a:latin typeface="Arial"/>
                <a:ea typeface="Calibri" pitchFamily="34" charset="0"/>
                <a:cs typeface="+mj-cs"/>
              </a:rPr>
              <a:t>à</a:t>
            </a:r>
            <a:r>
              <a:rPr kumimoji="0" lang="fr-FR" sz="2000" b="1" i="0" u="none" strike="noStrike" cap="none" normalizeH="0" baseline="0" dirty="0" smtClean="0">
                <a:ln>
                  <a:noFill/>
                </a:ln>
                <a:solidFill>
                  <a:srgbClr val="002060"/>
                </a:solidFill>
                <a:effectLst/>
                <a:latin typeface="Times New Roman" pitchFamily="18" charset="0"/>
                <a:ea typeface="Calibri" pitchFamily="34" charset="0"/>
                <a:cs typeface="+mj-cs"/>
              </a:rPr>
              <a:t> l'</a:t>
            </a:r>
            <a:r>
              <a:rPr kumimoji="0" lang="fr-FR" sz="2000" b="1" i="0" u="none" strike="noStrike" cap="none" normalizeH="0" baseline="0" dirty="0" smtClean="0">
                <a:ln>
                  <a:noFill/>
                </a:ln>
                <a:solidFill>
                  <a:srgbClr val="002060"/>
                </a:solidFill>
                <a:effectLst/>
                <a:latin typeface="Arial"/>
                <a:ea typeface="Calibri" pitchFamily="34" charset="0"/>
                <a:cs typeface="+mj-cs"/>
              </a:rPr>
              <a:t>é</a:t>
            </a:r>
            <a:r>
              <a:rPr kumimoji="0" lang="fr-FR" sz="2000" b="1" i="0" u="none" strike="noStrike" cap="none" normalizeH="0" baseline="0" dirty="0" smtClean="0">
                <a:ln>
                  <a:noFill/>
                </a:ln>
                <a:solidFill>
                  <a:srgbClr val="002060"/>
                </a:solidFill>
                <a:effectLst/>
                <a:latin typeface="Times New Roman" pitchFamily="18" charset="0"/>
                <a:ea typeface="Calibri" pitchFamily="34" charset="0"/>
                <a:cs typeface="+mj-cs"/>
              </a:rPr>
              <a:t>valuation environnementale et sociale (Liste de v</a:t>
            </a:r>
            <a:r>
              <a:rPr kumimoji="0" lang="fr-FR" sz="2000" b="1" i="0" u="none" strike="noStrike" cap="none" normalizeH="0" baseline="0" dirty="0" smtClean="0">
                <a:ln>
                  <a:noFill/>
                </a:ln>
                <a:solidFill>
                  <a:srgbClr val="002060"/>
                </a:solidFill>
                <a:effectLst/>
                <a:latin typeface="Arial"/>
                <a:ea typeface="Calibri" pitchFamily="34" charset="0"/>
                <a:cs typeface="+mj-cs"/>
              </a:rPr>
              <a:t>é</a:t>
            </a:r>
            <a:r>
              <a:rPr kumimoji="0" lang="fr-FR" sz="2000" b="1" i="0" u="none" strike="noStrike" cap="none" normalizeH="0" baseline="0" dirty="0" smtClean="0">
                <a:ln>
                  <a:noFill/>
                </a:ln>
                <a:solidFill>
                  <a:srgbClr val="002060"/>
                </a:solidFill>
                <a:effectLst/>
                <a:latin typeface="Times New Roman" pitchFamily="18" charset="0"/>
                <a:ea typeface="Calibri" pitchFamily="34" charset="0"/>
                <a:cs typeface="+mj-cs"/>
              </a:rPr>
              <a:t>rification ci-apr</a:t>
            </a:r>
            <a:r>
              <a:rPr kumimoji="0" lang="fr-FR" sz="2000" b="1" i="0" u="none" strike="noStrike" cap="none" normalizeH="0" baseline="0" dirty="0" smtClean="0">
                <a:ln>
                  <a:noFill/>
                </a:ln>
                <a:solidFill>
                  <a:srgbClr val="002060"/>
                </a:solidFill>
                <a:effectLst/>
                <a:latin typeface="Arial"/>
                <a:ea typeface="Calibri" pitchFamily="34" charset="0"/>
                <a:cs typeface="+mj-cs"/>
              </a:rPr>
              <a:t>è</a:t>
            </a:r>
            <a:r>
              <a:rPr kumimoji="0" lang="fr-FR" sz="2000" b="1" i="0" u="none" strike="noStrike" cap="none" normalizeH="0" baseline="0" dirty="0" smtClean="0">
                <a:ln>
                  <a:noFill/>
                </a:ln>
                <a:solidFill>
                  <a:srgbClr val="002060"/>
                </a:solidFill>
                <a:effectLst/>
                <a:latin typeface="Times New Roman" pitchFamily="18" charset="0"/>
                <a:ea typeface="Calibri" pitchFamily="34" charset="0"/>
                <a:cs typeface="+mj-cs"/>
              </a:rPr>
              <a:t>s).</a:t>
            </a:r>
            <a:endParaRPr kumimoji="0" lang="fr-FR" sz="2000" b="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p:fad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142845" y="642918"/>
          <a:ext cx="8786872" cy="5326595"/>
        </p:xfrm>
        <a:graphic>
          <a:graphicData uri="http://schemas.openxmlformats.org/drawingml/2006/table">
            <a:tbl>
              <a:tblPr/>
              <a:tblGrid>
                <a:gridCol w="7715303"/>
                <a:gridCol w="571504"/>
                <a:gridCol w="500065"/>
              </a:tblGrid>
              <a:tr h="205693">
                <a:tc>
                  <a:txBody>
                    <a:bodyPr/>
                    <a:lstStyle/>
                    <a:p>
                      <a:pPr>
                        <a:lnSpc>
                          <a:spcPct val="115000"/>
                        </a:lnSpc>
                        <a:spcAft>
                          <a:spcPts val="0"/>
                        </a:spcAft>
                      </a:pPr>
                      <a:r>
                        <a:rPr lang="fr-FR" sz="1400" b="1" dirty="0">
                          <a:solidFill>
                            <a:srgbClr val="000000"/>
                          </a:solidFill>
                          <a:latin typeface="Times New Roman"/>
                          <a:ea typeface="Calibri"/>
                          <a:cs typeface="Arial"/>
                        </a:rPr>
                        <a:t>Questions </a:t>
                      </a:r>
                      <a:endParaRPr lang="en-US" sz="1400" dirty="0">
                        <a:solidFill>
                          <a:srgbClr val="000000"/>
                        </a:solidFill>
                        <a:latin typeface="Arial"/>
                        <a:ea typeface="Calibri"/>
                      </a:endParaRPr>
                    </a:p>
                  </a:txBody>
                  <a:tcPr marL="62331" marR="62331" marT="31166" marB="311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fr-FR" sz="1400" b="1">
                          <a:solidFill>
                            <a:srgbClr val="000000"/>
                          </a:solidFill>
                          <a:latin typeface="Times New Roman"/>
                          <a:ea typeface="Calibri"/>
                          <a:cs typeface="Arial"/>
                        </a:rPr>
                        <a:t>Réponses</a:t>
                      </a:r>
                      <a:endParaRPr lang="en-US" sz="1400">
                        <a:solidFill>
                          <a:srgbClr val="000000"/>
                        </a:solidFill>
                        <a:latin typeface="Arial"/>
                        <a:ea typeface="Calibri"/>
                      </a:endParaRPr>
                    </a:p>
                  </a:txBody>
                  <a:tcPr marL="62331" marR="62331" marT="31166" marB="311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TN"/>
                    </a:p>
                  </a:txBody>
                  <a:tcPr/>
                </a:tc>
              </a:tr>
              <a:tr h="205693">
                <a:tc>
                  <a:txBody>
                    <a:bodyPr/>
                    <a:lstStyle/>
                    <a:p>
                      <a:pPr>
                        <a:lnSpc>
                          <a:spcPct val="115000"/>
                        </a:lnSpc>
                        <a:spcAft>
                          <a:spcPts val="0"/>
                        </a:spcAft>
                      </a:pPr>
                      <a:r>
                        <a:rPr lang="fr-FR" sz="1400" b="1">
                          <a:solidFill>
                            <a:srgbClr val="000000"/>
                          </a:solidFill>
                          <a:latin typeface="Times New Roman"/>
                          <a:ea typeface="Calibri"/>
                          <a:cs typeface="Arial"/>
                        </a:rPr>
                        <a:t>Le projet va-t-il :</a:t>
                      </a:r>
                      <a:endParaRPr lang="en-US" sz="1400">
                        <a:solidFill>
                          <a:srgbClr val="000000"/>
                        </a:solidFill>
                        <a:latin typeface="Arial"/>
                        <a:ea typeface="Calibri"/>
                      </a:endParaRPr>
                    </a:p>
                  </a:txBody>
                  <a:tcPr marL="62331" marR="62331" marT="31166" marB="311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b="1">
                          <a:solidFill>
                            <a:srgbClr val="000000"/>
                          </a:solidFill>
                          <a:latin typeface="Times New Roman"/>
                          <a:ea typeface="Calibri"/>
                          <a:cs typeface="Arial"/>
                        </a:rPr>
                        <a:t>Oui</a:t>
                      </a:r>
                      <a:endParaRPr lang="en-US" sz="1400">
                        <a:solidFill>
                          <a:srgbClr val="000000"/>
                        </a:solidFill>
                        <a:latin typeface="Arial"/>
                        <a:ea typeface="Calibri"/>
                      </a:endParaRPr>
                    </a:p>
                  </a:txBody>
                  <a:tcPr marL="62331" marR="62331" marT="31166" marB="311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b="1">
                          <a:solidFill>
                            <a:srgbClr val="000000"/>
                          </a:solidFill>
                          <a:latin typeface="Times New Roman"/>
                          <a:ea typeface="Calibri"/>
                          <a:cs typeface="Arial"/>
                        </a:rPr>
                        <a:t>Non</a:t>
                      </a:r>
                      <a:endParaRPr lang="en-US" sz="1400">
                        <a:solidFill>
                          <a:srgbClr val="000000"/>
                        </a:solidFill>
                        <a:latin typeface="Arial"/>
                        <a:ea typeface="Calibri"/>
                      </a:endParaRPr>
                    </a:p>
                  </a:txBody>
                  <a:tcPr marL="62331" marR="62331" marT="31166" marB="311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055">
                <a:tc>
                  <a:txBody>
                    <a:bodyPr/>
                    <a:lstStyle/>
                    <a:p>
                      <a:pPr marL="342900" lvl="0" indent="-342900" rtl="0">
                        <a:lnSpc>
                          <a:spcPct val="115000"/>
                        </a:lnSpc>
                        <a:spcAft>
                          <a:spcPts val="0"/>
                        </a:spcAft>
                        <a:buFont typeface="+mj-lt"/>
                        <a:buNone/>
                      </a:pPr>
                      <a:r>
                        <a:rPr lang="fr-FR" sz="1400" b="1" dirty="0" smtClean="0">
                          <a:solidFill>
                            <a:srgbClr val="000000"/>
                          </a:solidFill>
                          <a:latin typeface="Times New Roman"/>
                          <a:ea typeface="Calibri"/>
                          <a:cs typeface="Arial"/>
                        </a:rPr>
                        <a:t>1. Nécessiter </a:t>
                      </a:r>
                      <a:r>
                        <a:rPr lang="fr-FR" sz="1400" b="1" dirty="0">
                          <a:solidFill>
                            <a:srgbClr val="000000"/>
                          </a:solidFill>
                          <a:latin typeface="Times New Roman"/>
                          <a:ea typeface="Calibri"/>
                          <a:cs typeface="Arial"/>
                        </a:rPr>
                        <a:t>l’expropriation de surfaces importantes de terrain. (&gt;1 ha) ? </a:t>
                      </a:r>
                      <a:endParaRPr lang="en-US" sz="1400" dirty="0">
                        <a:solidFill>
                          <a:srgbClr val="000000"/>
                        </a:solidFill>
                        <a:latin typeface="Arial"/>
                        <a:ea typeface="Calibri"/>
                        <a:cs typeface="Times New Roman"/>
                      </a:endParaRPr>
                    </a:p>
                  </a:txBody>
                  <a:tcPr marL="62331" marR="62331" marT="31166" marB="311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solidFill>
                          <a:srgbClr val="000000"/>
                        </a:solidFill>
                        <a:latin typeface="Times New Roman"/>
                        <a:ea typeface="Calibri"/>
                      </a:endParaRPr>
                    </a:p>
                  </a:txBody>
                  <a:tcPr marL="62331" marR="62331" marT="31166" marB="311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solidFill>
                          <a:srgbClr val="000000"/>
                        </a:solidFill>
                        <a:latin typeface="Times New Roman"/>
                        <a:ea typeface="Calibri"/>
                      </a:endParaRPr>
                    </a:p>
                  </a:txBody>
                  <a:tcPr marL="62331" marR="62331" marT="31166" marB="311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055">
                <a:tc>
                  <a:txBody>
                    <a:bodyPr/>
                    <a:lstStyle/>
                    <a:p>
                      <a:pPr marL="342900" lvl="0" indent="-342900" rtl="0">
                        <a:lnSpc>
                          <a:spcPct val="115000"/>
                        </a:lnSpc>
                        <a:spcAft>
                          <a:spcPts val="0"/>
                        </a:spcAft>
                        <a:buFont typeface="+mj-lt"/>
                        <a:buNone/>
                      </a:pPr>
                      <a:r>
                        <a:rPr lang="fr-FR" sz="1400" b="1" dirty="0" smtClean="0">
                          <a:solidFill>
                            <a:srgbClr val="000000"/>
                          </a:solidFill>
                          <a:latin typeface="Times New Roman"/>
                          <a:ea typeface="Calibri"/>
                          <a:cs typeface="Arial"/>
                        </a:rPr>
                        <a:t>2. Nécessiter </a:t>
                      </a:r>
                      <a:r>
                        <a:rPr lang="fr-FR" sz="1400" b="1" dirty="0">
                          <a:solidFill>
                            <a:srgbClr val="000000"/>
                          </a:solidFill>
                          <a:latin typeface="Times New Roman"/>
                          <a:ea typeface="Calibri"/>
                          <a:cs typeface="Arial"/>
                        </a:rPr>
                        <a:t>le déplacement involontaire d'un nombre élevé de familles ou de personnes (&gt; 50</a:t>
                      </a:r>
                      <a:r>
                        <a:rPr lang="fr-FR" sz="1400" b="1" dirty="0">
                          <a:solidFill>
                            <a:srgbClr val="000000"/>
                          </a:solidFill>
                          <a:latin typeface="Times New Roman"/>
                          <a:ea typeface="Calibri"/>
                          <a:cs typeface="Times New Roman"/>
                        </a:rPr>
                        <a:t> personnes</a:t>
                      </a:r>
                      <a:r>
                        <a:rPr lang="fr-FR" sz="1400" b="1" dirty="0">
                          <a:solidFill>
                            <a:srgbClr val="000000"/>
                          </a:solidFill>
                          <a:latin typeface="Times New Roman"/>
                          <a:ea typeface="Calibri"/>
                          <a:cs typeface="Arial"/>
                        </a:rPr>
                        <a:t>)? </a:t>
                      </a:r>
                      <a:endParaRPr lang="en-US" sz="1400" dirty="0">
                        <a:solidFill>
                          <a:srgbClr val="000000"/>
                        </a:solidFill>
                        <a:latin typeface="Arial"/>
                        <a:ea typeface="Calibri"/>
                        <a:cs typeface="Times New Roman"/>
                      </a:endParaRPr>
                    </a:p>
                  </a:txBody>
                  <a:tcPr marL="62331" marR="62331" marT="31166" marB="311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solidFill>
                          <a:srgbClr val="000000"/>
                        </a:solidFill>
                        <a:latin typeface="Times New Roman"/>
                        <a:ea typeface="Calibri"/>
                      </a:endParaRPr>
                    </a:p>
                  </a:txBody>
                  <a:tcPr marL="62331" marR="62331" marT="31166" marB="311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solidFill>
                          <a:srgbClr val="000000"/>
                        </a:solidFill>
                        <a:latin typeface="Times New Roman"/>
                        <a:ea typeface="Calibri"/>
                      </a:endParaRPr>
                    </a:p>
                  </a:txBody>
                  <a:tcPr marL="62331" marR="62331" marT="31166" marB="311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5779">
                <a:tc>
                  <a:txBody>
                    <a:bodyPr/>
                    <a:lstStyle/>
                    <a:p>
                      <a:pPr marL="342900" lvl="0" indent="-342900" rtl="0">
                        <a:lnSpc>
                          <a:spcPct val="115000"/>
                        </a:lnSpc>
                        <a:spcAft>
                          <a:spcPts val="0"/>
                        </a:spcAft>
                        <a:buFont typeface="+mj-lt"/>
                        <a:buNone/>
                      </a:pPr>
                      <a:r>
                        <a:rPr lang="fr-FR" sz="1400" b="1" dirty="0" smtClean="0">
                          <a:solidFill>
                            <a:srgbClr val="000000"/>
                          </a:solidFill>
                          <a:latin typeface="Times New Roman"/>
                          <a:ea typeface="Calibri"/>
                          <a:cs typeface="Arial"/>
                        </a:rPr>
                        <a:t>3. Produire </a:t>
                      </a:r>
                      <a:r>
                        <a:rPr lang="fr-FR" sz="1400" b="1" dirty="0">
                          <a:solidFill>
                            <a:srgbClr val="000000"/>
                          </a:solidFill>
                          <a:latin typeface="Times New Roman"/>
                          <a:ea typeface="Calibri"/>
                          <a:cs typeface="Arial"/>
                        </a:rPr>
                        <a:t>des volumes importants de polluants solides ou liquides ou gazeux nécessitant des installations de traitement spécifique au projet (Par exemple, des installations de traitement des eaux usées, de stockage ou d'élimination de déchets solides) ?</a:t>
                      </a:r>
                      <a:endParaRPr lang="en-US" sz="1400" dirty="0">
                        <a:solidFill>
                          <a:srgbClr val="000000"/>
                        </a:solidFill>
                        <a:latin typeface="Arial"/>
                        <a:ea typeface="Calibri"/>
                        <a:cs typeface="Times New Roman"/>
                      </a:endParaRPr>
                    </a:p>
                  </a:txBody>
                  <a:tcPr marL="62331" marR="62331" marT="31166" marB="311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solidFill>
                          <a:srgbClr val="000000"/>
                        </a:solidFill>
                        <a:latin typeface="Times New Roman"/>
                        <a:ea typeface="Calibri"/>
                      </a:endParaRPr>
                    </a:p>
                  </a:txBody>
                  <a:tcPr marL="62331" marR="62331" marT="31166" marB="311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solidFill>
                          <a:srgbClr val="000000"/>
                        </a:solidFill>
                        <a:latin typeface="Times New Roman"/>
                        <a:ea typeface="Calibri"/>
                      </a:endParaRPr>
                    </a:p>
                  </a:txBody>
                  <a:tcPr marL="62331" marR="62331" marT="31166" marB="311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2417">
                <a:tc>
                  <a:txBody>
                    <a:bodyPr/>
                    <a:lstStyle/>
                    <a:p>
                      <a:pPr marL="342900" lvl="0" indent="-342900" rtl="0">
                        <a:lnSpc>
                          <a:spcPct val="115000"/>
                        </a:lnSpc>
                        <a:spcAft>
                          <a:spcPts val="0"/>
                        </a:spcAft>
                        <a:buFont typeface="+mj-lt"/>
                        <a:buNone/>
                      </a:pPr>
                      <a:r>
                        <a:rPr lang="fr-FR" sz="1400" b="1" dirty="0" smtClean="0">
                          <a:solidFill>
                            <a:srgbClr val="000000"/>
                          </a:solidFill>
                          <a:latin typeface="Times New Roman"/>
                          <a:ea typeface="Calibri"/>
                          <a:cs typeface="Arial"/>
                        </a:rPr>
                        <a:t>4. Nécessiter </a:t>
                      </a:r>
                      <a:r>
                        <a:rPr lang="fr-FR" sz="1400" b="1" dirty="0">
                          <a:solidFill>
                            <a:srgbClr val="000000"/>
                          </a:solidFill>
                          <a:latin typeface="Times New Roman"/>
                          <a:ea typeface="Calibri"/>
                          <a:cs typeface="Arial"/>
                        </a:rPr>
                        <a:t>des mesures d'atténuation ou de </a:t>
                      </a:r>
                      <a:r>
                        <a:rPr lang="fr-FR" sz="1400" b="1" dirty="0">
                          <a:solidFill>
                            <a:srgbClr val="000000"/>
                          </a:solidFill>
                          <a:latin typeface="Times New Roman"/>
                          <a:ea typeface="Calibri"/>
                          <a:cs typeface="Times New Roman"/>
                        </a:rPr>
                        <a:t>compensations</a:t>
                      </a:r>
                      <a:r>
                        <a:rPr lang="fr-FR" sz="1400" b="1" dirty="0">
                          <a:solidFill>
                            <a:srgbClr val="000000"/>
                          </a:solidFill>
                          <a:latin typeface="Times New Roman"/>
                          <a:ea typeface="Calibri"/>
                          <a:cs typeface="Arial"/>
                        </a:rPr>
                        <a:t> onéreuses qui risquent de rendre le projet inacceptable sur le plan financier ou social ?</a:t>
                      </a:r>
                      <a:endParaRPr lang="en-US" sz="1400" dirty="0">
                        <a:solidFill>
                          <a:srgbClr val="000000"/>
                        </a:solidFill>
                        <a:latin typeface="Arial"/>
                        <a:ea typeface="Calibri"/>
                        <a:cs typeface="Times New Roman"/>
                      </a:endParaRPr>
                    </a:p>
                  </a:txBody>
                  <a:tcPr marL="62331" marR="62331" marT="31166" marB="311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solidFill>
                          <a:srgbClr val="000000"/>
                        </a:solidFill>
                        <a:latin typeface="Times New Roman"/>
                        <a:ea typeface="Calibri"/>
                      </a:endParaRPr>
                    </a:p>
                  </a:txBody>
                  <a:tcPr marL="62331" marR="62331" marT="31166" marB="311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solidFill>
                          <a:srgbClr val="000000"/>
                        </a:solidFill>
                        <a:latin typeface="Times New Roman"/>
                        <a:ea typeface="Calibri"/>
                      </a:endParaRPr>
                    </a:p>
                  </a:txBody>
                  <a:tcPr marL="62331" marR="62331" marT="31166" marB="311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2417">
                <a:tc>
                  <a:txBody>
                    <a:bodyPr/>
                    <a:lstStyle/>
                    <a:p>
                      <a:pPr marL="342900" lvl="0" indent="-342900" rtl="0">
                        <a:lnSpc>
                          <a:spcPct val="115000"/>
                        </a:lnSpc>
                        <a:spcAft>
                          <a:spcPts val="0"/>
                        </a:spcAft>
                        <a:buFont typeface="+mj-lt"/>
                        <a:buNone/>
                      </a:pPr>
                      <a:r>
                        <a:rPr lang="fr-FR" sz="1400" b="1" dirty="0" smtClean="0">
                          <a:solidFill>
                            <a:srgbClr val="000000"/>
                          </a:solidFill>
                          <a:latin typeface="Times New Roman"/>
                          <a:ea typeface="Calibri"/>
                          <a:cs typeface="Arial"/>
                        </a:rPr>
                        <a:t>5. Générer </a:t>
                      </a:r>
                      <a:r>
                        <a:rPr lang="fr-FR" sz="1400" b="1" dirty="0">
                          <a:solidFill>
                            <a:srgbClr val="000000"/>
                          </a:solidFill>
                          <a:latin typeface="Times New Roman"/>
                          <a:ea typeface="Calibri"/>
                          <a:cs typeface="Arial"/>
                        </a:rPr>
                        <a:t>des déversements de déchets liquides ou solides en continue dans le milieu naturel (par exemple en cas d'absence d'infrastructure existante de traitement)?</a:t>
                      </a:r>
                      <a:endParaRPr lang="en-US" sz="1400" dirty="0">
                        <a:solidFill>
                          <a:srgbClr val="000000"/>
                        </a:solidFill>
                        <a:latin typeface="Arial"/>
                        <a:ea typeface="Calibri"/>
                        <a:cs typeface="Times New Roman"/>
                      </a:endParaRPr>
                    </a:p>
                  </a:txBody>
                  <a:tcPr marL="62331" marR="62331" marT="31166" marB="311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solidFill>
                          <a:srgbClr val="000000"/>
                        </a:solidFill>
                        <a:latin typeface="Times New Roman"/>
                        <a:ea typeface="Calibri"/>
                      </a:endParaRPr>
                    </a:p>
                  </a:txBody>
                  <a:tcPr marL="62331" marR="62331" marT="31166" marB="311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solidFill>
                          <a:srgbClr val="000000"/>
                        </a:solidFill>
                        <a:latin typeface="Times New Roman"/>
                        <a:ea typeface="Calibri"/>
                      </a:endParaRPr>
                    </a:p>
                  </a:txBody>
                  <a:tcPr marL="62331" marR="62331" marT="31166" marB="311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2417">
                <a:tc>
                  <a:txBody>
                    <a:bodyPr/>
                    <a:lstStyle/>
                    <a:p>
                      <a:pPr marL="342900" lvl="0" indent="-342900" rtl="0">
                        <a:lnSpc>
                          <a:spcPct val="115000"/>
                        </a:lnSpc>
                        <a:spcAft>
                          <a:spcPts val="0"/>
                        </a:spcAft>
                        <a:buFont typeface="+mj-lt"/>
                        <a:buNone/>
                      </a:pPr>
                      <a:r>
                        <a:rPr lang="fr-FR" sz="1400" b="1" dirty="0" smtClean="0">
                          <a:solidFill>
                            <a:srgbClr val="000000"/>
                          </a:solidFill>
                          <a:latin typeface="Times New Roman"/>
                          <a:ea typeface="Calibri"/>
                          <a:cs typeface="Arial"/>
                        </a:rPr>
                        <a:t>6. Affecter </a:t>
                      </a:r>
                      <a:r>
                        <a:rPr lang="fr-FR" sz="1400" b="1" dirty="0">
                          <a:solidFill>
                            <a:srgbClr val="000000"/>
                          </a:solidFill>
                          <a:latin typeface="Times New Roman"/>
                          <a:ea typeface="Calibri"/>
                          <a:cs typeface="Arial"/>
                        </a:rPr>
                        <a:t>les écosystèmes terrestres ou aquatiques, la flore ou la faune protégées (zones protégées, forets, habitat fragile, espèces menacées) ou abritant des sites historiques ou culturels, archéologiques classés ?</a:t>
                      </a:r>
                      <a:endParaRPr lang="en-US" sz="1400" dirty="0">
                        <a:solidFill>
                          <a:srgbClr val="000000"/>
                        </a:solidFill>
                        <a:latin typeface="Arial"/>
                        <a:ea typeface="Calibri"/>
                        <a:cs typeface="Times New Roman"/>
                      </a:endParaRPr>
                    </a:p>
                  </a:txBody>
                  <a:tcPr marL="62331" marR="62331" marT="31166" marB="311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solidFill>
                          <a:srgbClr val="000000"/>
                        </a:solidFill>
                        <a:latin typeface="Times New Roman"/>
                        <a:ea typeface="Calibri"/>
                      </a:endParaRPr>
                    </a:p>
                  </a:txBody>
                  <a:tcPr marL="62331" marR="62331" marT="31166" marB="311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solidFill>
                          <a:srgbClr val="000000"/>
                        </a:solidFill>
                        <a:latin typeface="Times New Roman"/>
                        <a:ea typeface="Calibri"/>
                      </a:endParaRPr>
                    </a:p>
                  </a:txBody>
                  <a:tcPr marL="62331" marR="62331" marT="31166" marB="311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2417">
                <a:tc>
                  <a:txBody>
                    <a:bodyPr/>
                    <a:lstStyle/>
                    <a:p>
                      <a:pPr marL="342900" lvl="0" indent="-342900" rtl="0">
                        <a:lnSpc>
                          <a:spcPct val="115000"/>
                        </a:lnSpc>
                        <a:spcAft>
                          <a:spcPts val="0"/>
                        </a:spcAft>
                        <a:buFont typeface="+mj-lt"/>
                        <a:buNone/>
                      </a:pPr>
                      <a:r>
                        <a:rPr lang="fr-FR" sz="1400" b="1" dirty="0" smtClean="0">
                          <a:solidFill>
                            <a:srgbClr val="000000"/>
                          </a:solidFill>
                          <a:latin typeface="Times New Roman"/>
                          <a:ea typeface="Calibri"/>
                          <a:cs typeface="Arial"/>
                        </a:rPr>
                        <a:t>7. Provoquer </a:t>
                      </a:r>
                      <a:r>
                        <a:rPr lang="fr-FR" sz="1400" b="1" dirty="0">
                          <a:solidFill>
                            <a:srgbClr val="000000"/>
                          </a:solidFill>
                          <a:latin typeface="Times New Roman"/>
                          <a:ea typeface="Calibri"/>
                          <a:cs typeface="Arial"/>
                        </a:rPr>
                        <a:t>des changements dans le système hydrologique (Déviation des canaux, Oued, modification des débits, ensablement, débordement, ...) ?</a:t>
                      </a:r>
                      <a:endParaRPr lang="en-US" sz="1400" dirty="0">
                        <a:solidFill>
                          <a:srgbClr val="000000"/>
                        </a:solidFill>
                        <a:latin typeface="Arial"/>
                        <a:ea typeface="Calibri"/>
                        <a:cs typeface="Times New Roman"/>
                      </a:endParaRPr>
                    </a:p>
                  </a:txBody>
                  <a:tcPr marL="62331" marR="62331" marT="31166" marB="311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solidFill>
                          <a:srgbClr val="000000"/>
                        </a:solidFill>
                        <a:latin typeface="Times New Roman"/>
                        <a:ea typeface="Calibri"/>
                      </a:endParaRPr>
                    </a:p>
                  </a:txBody>
                  <a:tcPr marL="62331" marR="62331" marT="31166" marB="311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solidFill>
                          <a:srgbClr val="000000"/>
                        </a:solidFill>
                        <a:latin typeface="Times New Roman"/>
                        <a:ea typeface="Calibri"/>
                      </a:endParaRPr>
                    </a:p>
                  </a:txBody>
                  <a:tcPr marL="62331" marR="62331" marT="31166" marB="311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055">
                <a:tc>
                  <a:txBody>
                    <a:bodyPr/>
                    <a:lstStyle/>
                    <a:p>
                      <a:pPr marL="342900" lvl="0" indent="-342900" rtl="0">
                        <a:lnSpc>
                          <a:spcPct val="115000"/>
                        </a:lnSpc>
                        <a:spcAft>
                          <a:spcPts val="0"/>
                        </a:spcAft>
                        <a:buFont typeface="+mj-lt"/>
                        <a:buNone/>
                      </a:pPr>
                      <a:r>
                        <a:rPr lang="fr-FR" sz="1400" b="1" dirty="0" smtClean="0">
                          <a:solidFill>
                            <a:srgbClr val="000000"/>
                          </a:solidFill>
                          <a:latin typeface="Times New Roman"/>
                          <a:ea typeface="Calibri"/>
                          <a:cs typeface="Arial"/>
                        </a:rPr>
                        <a:t>8. Comprendre </a:t>
                      </a:r>
                      <a:r>
                        <a:rPr lang="fr-FR" sz="1400" b="1" dirty="0">
                          <a:solidFill>
                            <a:srgbClr val="000000"/>
                          </a:solidFill>
                          <a:latin typeface="Times New Roman"/>
                          <a:ea typeface="Calibri"/>
                          <a:cs typeface="Arial"/>
                        </a:rPr>
                        <a:t>la création d'abattoirs, de STEP, de centre de transfert des déchets, de décharges contrôlées?</a:t>
                      </a:r>
                      <a:endParaRPr lang="en-US" sz="1400" dirty="0">
                        <a:solidFill>
                          <a:srgbClr val="000000"/>
                        </a:solidFill>
                        <a:latin typeface="Arial"/>
                        <a:ea typeface="Calibri"/>
                        <a:cs typeface="Times New Roman"/>
                      </a:endParaRPr>
                    </a:p>
                  </a:txBody>
                  <a:tcPr marL="62331" marR="62331" marT="31166" marB="311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a:solidFill>
                          <a:srgbClr val="000000"/>
                        </a:solidFill>
                        <a:latin typeface="Times New Roman"/>
                        <a:ea typeface="Calibri"/>
                      </a:endParaRPr>
                    </a:p>
                  </a:txBody>
                  <a:tcPr marL="62331" marR="62331" marT="31166" marB="311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1400" dirty="0">
                        <a:solidFill>
                          <a:srgbClr val="000000"/>
                        </a:solidFill>
                        <a:latin typeface="Times New Roman"/>
                        <a:ea typeface="Calibri"/>
                      </a:endParaRPr>
                    </a:p>
                  </a:txBody>
                  <a:tcPr marL="62331" marR="62331" marT="31166" marB="311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1"/>
          <p:cNvSpPr>
            <a:spLocks noChangeArrowheads="1"/>
          </p:cNvSpPr>
          <p:nvPr/>
        </p:nvSpPr>
        <p:spPr bwMode="auto">
          <a:xfrm>
            <a:off x="285720" y="-71462"/>
            <a:ext cx="8358214"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943634"/>
                </a:solidFill>
                <a:effectLst/>
                <a:latin typeface="Arial" pitchFamily="34" charset="0"/>
                <a:ea typeface="Times New Roman" pitchFamily="18" charset="0"/>
                <a:cs typeface="Arial" pitchFamily="34" charset="0"/>
              </a:rPr>
              <a:t>L</a:t>
            </a:r>
            <a:r>
              <a:rPr kumimoji="0" lang="fr-FR" sz="1800" b="1" i="0" u="none" strike="noStrike" cap="none" normalizeH="0" baseline="0" dirty="0" smtClean="0" bmk="">
                <a:ln>
                  <a:noFill/>
                </a:ln>
                <a:solidFill>
                  <a:srgbClr val="943634"/>
                </a:solidFill>
                <a:effectLst/>
                <a:latin typeface="Arial" pitchFamily="34" charset="0"/>
                <a:ea typeface="Times New Roman" pitchFamily="18" charset="0"/>
                <a:cs typeface="Arial" pitchFamily="34" charset="0"/>
              </a:rPr>
              <a:t>ISTE DE VÉRIFICATION POUR LE TRI  ENVIRONNEMENTAL</a:t>
            </a:r>
            <a:r>
              <a:rPr kumimoji="0" lang="fr-FR" sz="1800" b="1" i="0" u="none" strike="noStrike" cap="none" normalizeH="0" dirty="0" smtClean="0" bmk="">
                <a:ln>
                  <a:noFill/>
                </a:ln>
                <a:solidFill>
                  <a:srgbClr val="943634"/>
                </a:solidFill>
                <a:effectLst/>
                <a:latin typeface="Arial" pitchFamily="34" charset="0"/>
                <a:ea typeface="Times New Roman" pitchFamily="18" charset="0"/>
                <a:cs typeface="Arial" pitchFamily="34" charset="0"/>
              </a:rPr>
              <a:t> </a:t>
            </a:r>
          </a:p>
          <a:p>
            <a:pPr marL="0" marR="0" lvl="0" indent="0" algn="ctr" defTabSz="914400" rtl="1" eaLnBrk="1" fontAlgn="base" latinLnBrk="0" hangingPunct="1">
              <a:lnSpc>
                <a:spcPct val="100000"/>
              </a:lnSpc>
              <a:spcBef>
                <a:spcPct val="0"/>
              </a:spcBef>
              <a:spcAft>
                <a:spcPct val="0"/>
              </a:spcAft>
              <a:buClrTx/>
              <a:buSzTx/>
              <a:buFontTx/>
              <a:buNone/>
              <a:tabLst/>
            </a:pPr>
            <a:r>
              <a:rPr kumimoji="0" lang="fr-FR" sz="1800" b="1" i="0" u="none" strike="noStrike" cap="none" normalizeH="0" dirty="0" smtClean="0" bmk="">
                <a:ln>
                  <a:noFill/>
                </a:ln>
                <a:solidFill>
                  <a:srgbClr val="943634"/>
                </a:solidFill>
                <a:effectLst/>
                <a:latin typeface="Arial" pitchFamily="34" charset="0"/>
                <a:ea typeface="Times New Roman" pitchFamily="18" charset="0"/>
                <a:cs typeface="Arial" pitchFamily="34" charset="0"/>
              </a:rPr>
              <a:t>ET SOCIAL</a:t>
            </a:r>
            <a:r>
              <a:rPr kumimoji="0" lang="fr-FR" sz="1800" b="1" i="0" u="none" strike="noStrike" cap="none" normalizeH="0" baseline="0" dirty="0" smtClean="0" bmk="_Toc385859760">
                <a:ln>
                  <a:noFill/>
                </a:ln>
                <a:solidFill>
                  <a:srgbClr val="943634"/>
                </a:solidFill>
                <a:effectLst/>
                <a:latin typeface="Arial" pitchFamily="34" charset="0"/>
                <a:ea typeface="Times New Roman" pitchFamily="18" charset="0"/>
                <a:cs typeface="Arial" pitchFamily="34" charset="0"/>
              </a:rPr>
              <a:t>DES PROJETS</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fad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Afficher l'image d'origine"/>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l="27296" r="26569"/>
          <a:stretch>
            <a:fillRect/>
          </a:stretch>
        </p:blipFill>
        <p:spPr bwMode="auto">
          <a:xfrm>
            <a:off x="8032750" y="0"/>
            <a:ext cx="638175" cy="836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ZoneTexte 8"/>
          <p:cNvSpPr txBox="1">
            <a:spLocks noChangeArrowheads="1"/>
          </p:cNvSpPr>
          <p:nvPr/>
        </p:nvSpPr>
        <p:spPr bwMode="auto">
          <a:xfrm>
            <a:off x="7540625" y="836613"/>
            <a:ext cx="1584325"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TN" sz="1400" dirty="0">
                <a:solidFill>
                  <a:srgbClr val="000000"/>
                </a:solidFill>
                <a:latin typeface="Sakkal Majalla" pitchFamily="2" charset="-78"/>
                <a:cs typeface="Sakkal Majalla" pitchFamily="2" charset="-78"/>
              </a:rPr>
              <a:t>الجمهورية التونسية </a:t>
            </a:r>
          </a:p>
          <a:p>
            <a:pPr algn="ctr" rtl="1" eaLnBrk="1" hangingPunct="1"/>
            <a:r>
              <a:rPr lang="ar-TN" sz="1400" dirty="0">
                <a:solidFill>
                  <a:srgbClr val="000000"/>
                </a:solidFill>
                <a:latin typeface="Sakkal Majalla" pitchFamily="2" charset="-78"/>
                <a:cs typeface="Sakkal Majalla" pitchFamily="2" charset="-78"/>
              </a:rPr>
              <a:t>وزارة ا</a:t>
            </a:r>
            <a:r>
              <a:rPr lang="ar-DZ" sz="1400" dirty="0">
                <a:solidFill>
                  <a:srgbClr val="000000"/>
                </a:solidFill>
                <a:latin typeface="Sakkal Majalla" pitchFamily="2" charset="-78"/>
                <a:cs typeface="Sakkal Majalla" pitchFamily="2" charset="-78"/>
              </a:rPr>
              <a:t>لشؤون المحلية</a:t>
            </a:r>
            <a:r>
              <a:rPr lang="ar-TN" sz="1400" dirty="0">
                <a:solidFill>
                  <a:srgbClr val="000000"/>
                </a:solidFill>
                <a:latin typeface="Sakkal Majalla" pitchFamily="2" charset="-78"/>
                <a:cs typeface="Sakkal Majalla" pitchFamily="2" charset="-78"/>
              </a:rPr>
              <a:t> </a:t>
            </a:r>
            <a:endParaRPr lang="fr-FR" sz="1400" dirty="0">
              <a:solidFill>
                <a:srgbClr val="000000"/>
              </a:solidFill>
              <a:latin typeface="Sakkal Majalla" pitchFamily="2" charset="-78"/>
              <a:cs typeface="Sakkal Majalla" pitchFamily="2" charset="-78"/>
            </a:endParaRPr>
          </a:p>
        </p:txBody>
      </p:sp>
      <p:sp>
        <p:nvSpPr>
          <p:cNvPr id="2" name="ZoneTexte 1"/>
          <p:cNvSpPr txBox="1"/>
          <p:nvPr/>
        </p:nvSpPr>
        <p:spPr>
          <a:xfrm>
            <a:off x="1222405" y="2321004"/>
            <a:ext cx="6810345" cy="1107996"/>
          </a:xfrm>
          <a:prstGeom prst="rect">
            <a:avLst/>
          </a:prstGeom>
          <a:noFill/>
        </p:spPr>
        <p:txBody>
          <a:bodyPr wrap="square" rtlCol="0">
            <a:spAutoFit/>
          </a:bodyPr>
          <a:lstStyle/>
          <a:p>
            <a:pPr algn="ctr" rtl="1"/>
            <a:r>
              <a:rPr lang="ar-TN" sz="6600" dirty="0" smtClean="0">
                <a:solidFill>
                  <a:srgbClr val="0070C0"/>
                </a:solidFill>
                <a:latin typeface="Sakkal Majalla" pitchFamily="2" charset="-78"/>
                <a:cs typeface="Sakkal Majalla" pitchFamily="2" charset="-78"/>
              </a:rPr>
              <a:t>نماذج الوثائق  </a:t>
            </a:r>
            <a:endParaRPr lang="fr-FR" sz="6600" dirty="0">
              <a:solidFill>
                <a:srgbClr val="0070C0"/>
              </a:solidFill>
              <a:latin typeface="Sakkal Majalla" pitchFamily="2" charset="-78"/>
              <a:cs typeface="Sakkal Majalla" pitchFamily="2" charset="-78"/>
            </a:endParaRPr>
          </a:p>
        </p:txBody>
      </p:sp>
    </p:spTree>
    <p:extLst>
      <p:ext uri="{BB962C8B-B14F-4D97-AF65-F5344CB8AC3E}">
        <p14:creationId xmlns="" xmlns:p14="http://schemas.microsoft.com/office/powerpoint/2010/main" val="6321251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69854" y="764704"/>
            <a:ext cx="7806601" cy="1077218"/>
          </a:xfrm>
          <a:prstGeom prst="rect">
            <a:avLst/>
          </a:prstGeom>
          <a:noFill/>
        </p:spPr>
        <p:txBody>
          <a:bodyPr wrap="square" rtlCol="0">
            <a:spAutoFit/>
          </a:bodyPr>
          <a:lstStyle/>
          <a:p>
            <a:pPr lvl="0" algn="just" rtl="1" fontAlgn="base">
              <a:spcBef>
                <a:spcPct val="0"/>
              </a:spcBef>
              <a:spcAft>
                <a:spcPct val="0"/>
              </a:spcAft>
            </a:pPr>
            <a:r>
              <a:rPr lang="ar-TN" sz="3200" b="1" dirty="0" smtClean="0">
                <a:solidFill>
                  <a:srgbClr val="0070C0"/>
                </a:solidFill>
                <a:latin typeface="Arial" panose="020B0604020202020204" pitchFamily="34" charset="0"/>
                <a:cs typeface="Arial" panose="020B0604020202020204" pitchFamily="34" charset="0"/>
              </a:rPr>
              <a:t>1 - نماذج للتقديم الممكن للبلدية اعتمادها بالجلسات العامة وجلسات المناطق</a:t>
            </a:r>
            <a:endParaRPr lang="fr-FR" sz="3200" dirty="0">
              <a:solidFill>
                <a:srgbClr val="0070C0"/>
              </a:solidFill>
              <a:latin typeface="Arial" panose="020B0604020202020204" pitchFamily="34" charset="0"/>
              <a:cs typeface="Arial" panose="020B0604020202020204" pitchFamily="34" charset="0"/>
            </a:endParaRPr>
          </a:p>
        </p:txBody>
      </p:sp>
      <p:sp>
        <p:nvSpPr>
          <p:cNvPr id="3" name="ZoneTexte 2"/>
          <p:cNvSpPr txBox="1"/>
          <p:nvPr/>
        </p:nvSpPr>
        <p:spPr>
          <a:xfrm>
            <a:off x="827584" y="2268161"/>
            <a:ext cx="7806601" cy="584775"/>
          </a:xfrm>
          <a:prstGeom prst="rect">
            <a:avLst/>
          </a:prstGeom>
          <a:noFill/>
        </p:spPr>
        <p:txBody>
          <a:bodyPr wrap="square" rtlCol="0">
            <a:spAutoFit/>
          </a:bodyPr>
          <a:lstStyle/>
          <a:p>
            <a:pPr lvl="0" algn="just" rtl="1" fontAlgn="base">
              <a:spcBef>
                <a:spcPct val="0"/>
              </a:spcBef>
              <a:spcAft>
                <a:spcPct val="0"/>
              </a:spcAft>
            </a:pPr>
            <a:r>
              <a:rPr lang="ar-TN" sz="3200" b="1" dirty="0" smtClean="0">
                <a:solidFill>
                  <a:srgbClr val="0070C0"/>
                </a:solidFill>
                <a:latin typeface="Arial" panose="020B0604020202020204" pitchFamily="34" charset="0"/>
                <a:cs typeface="Arial" panose="020B0604020202020204" pitchFamily="34" charset="0"/>
              </a:rPr>
              <a:t>2 - محاضر الجلسات العامة وجلسات المناطق</a:t>
            </a:r>
            <a:endParaRPr lang="fr-FR" sz="3200" dirty="0">
              <a:solidFill>
                <a:srgbClr val="0070C0"/>
              </a:solidFill>
              <a:latin typeface="Arial" panose="020B0604020202020204" pitchFamily="34" charset="0"/>
              <a:cs typeface="Arial" panose="020B0604020202020204" pitchFamily="34" charset="0"/>
            </a:endParaRPr>
          </a:p>
        </p:txBody>
      </p:sp>
      <p:sp>
        <p:nvSpPr>
          <p:cNvPr id="4" name="ZoneTexte 3"/>
          <p:cNvSpPr txBox="1"/>
          <p:nvPr/>
        </p:nvSpPr>
        <p:spPr>
          <a:xfrm>
            <a:off x="827584" y="3348281"/>
            <a:ext cx="7806601" cy="584775"/>
          </a:xfrm>
          <a:prstGeom prst="rect">
            <a:avLst/>
          </a:prstGeom>
          <a:noFill/>
        </p:spPr>
        <p:txBody>
          <a:bodyPr wrap="square" rtlCol="0">
            <a:spAutoFit/>
          </a:bodyPr>
          <a:lstStyle/>
          <a:p>
            <a:pPr lvl="0" algn="just" rtl="1" fontAlgn="base">
              <a:spcBef>
                <a:spcPct val="0"/>
              </a:spcBef>
              <a:spcAft>
                <a:spcPct val="0"/>
              </a:spcAft>
            </a:pPr>
            <a:r>
              <a:rPr lang="ar-TN" sz="3200" b="1" dirty="0" smtClean="0">
                <a:solidFill>
                  <a:srgbClr val="0070C0"/>
                </a:solidFill>
                <a:latin typeface="Arial" panose="020B0604020202020204" pitchFamily="34" charset="0"/>
                <a:cs typeface="Arial" panose="020B0604020202020204" pitchFamily="34" charset="0"/>
              </a:rPr>
              <a:t>3 - وثيقة </a:t>
            </a:r>
            <a:r>
              <a:rPr lang="ar-SA" sz="3200" b="1" dirty="0" smtClean="0">
                <a:solidFill>
                  <a:srgbClr val="0070C0"/>
                </a:solidFill>
                <a:latin typeface="Arial" panose="020B0604020202020204" pitchFamily="34" charset="0"/>
                <a:cs typeface="Arial" panose="020B0604020202020204" pitchFamily="34" charset="0"/>
              </a:rPr>
              <a:t>برنامج </a:t>
            </a:r>
            <a:r>
              <a:rPr lang="ar-SA" sz="3200" b="1" dirty="0">
                <a:solidFill>
                  <a:srgbClr val="0070C0"/>
                </a:solidFill>
                <a:latin typeface="Arial" panose="020B0604020202020204" pitchFamily="34" charset="0"/>
                <a:cs typeface="Arial" panose="020B0604020202020204" pitchFamily="34" charset="0"/>
              </a:rPr>
              <a:t>الاستثمار </a:t>
            </a:r>
            <a:r>
              <a:rPr lang="ar-SA" sz="3200" b="1" dirty="0" smtClean="0">
                <a:solidFill>
                  <a:srgbClr val="0070C0"/>
                </a:solidFill>
                <a:latin typeface="Arial" panose="020B0604020202020204" pitchFamily="34" charset="0"/>
                <a:cs typeface="Arial" panose="020B0604020202020204" pitchFamily="34" charset="0"/>
              </a:rPr>
              <a:t>السنوي</a:t>
            </a:r>
            <a:endParaRPr lang="fr-FR" sz="3200" dirty="0">
              <a:solidFill>
                <a:srgbClr val="0070C0"/>
              </a:solidFill>
              <a:latin typeface="Arial" panose="020B0604020202020204" pitchFamily="34" charset="0"/>
              <a:cs typeface="Arial" panose="020B0604020202020204" pitchFamily="34" charset="0"/>
            </a:endParaRPr>
          </a:p>
        </p:txBody>
      </p:sp>
      <p:sp>
        <p:nvSpPr>
          <p:cNvPr id="5" name="ZoneTexte 4"/>
          <p:cNvSpPr txBox="1"/>
          <p:nvPr/>
        </p:nvSpPr>
        <p:spPr>
          <a:xfrm>
            <a:off x="979984" y="4284385"/>
            <a:ext cx="7806601" cy="584775"/>
          </a:xfrm>
          <a:prstGeom prst="rect">
            <a:avLst/>
          </a:prstGeom>
          <a:noFill/>
        </p:spPr>
        <p:txBody>
          <a:bodyPr wrap="square" rtlCol="0">
            <a:spAutoFit/>
          </a:bodyPr>
          <a:lstStyle/>
          <a:p>
            <a:pPr lvl="0" algn="just" rtl="1" fontAlgn="base">
              <a:spcBef>
                <a:spcPct val="0"/>
              </a:spcBef>
              <a:spcAft>
                <a:spcPct val="0"/>
              </a:spcAft>
            </a:pPr>
            <a:r>
              <a:rPr lang="ar-TN" sz="3200" b="1" dirty="0" smtClean="0">
                <a:solidFill>
                  <a:srgbClr val="0070C0"/>
                </a:solidFill>
                <a:latin typeface="Arial" panose="020B0604020202020204" pitchFamily="34" charset="0"/>
                <a:cs typeface="Arial" panose="020B0604020202020204" pitchFamily="34" charset="0"/>
              </a:rPr>
              <a:t>4 - كشف</a:t>
            </a:r>
            <a:r>
              <a:rPr lang="ar-SA" sz="3200" b="1" dirty="0" smtClean="0">
                <a:solidFill>
                  <a:srgbClr val="0070C0"/>
                </a:solidFill>
                <a:latin typeface="Arial" panose="020B0604020202020204" pitchFamily="34" charset="0"/>
                <a:cs typeface="Arial" panose="020B0604020202020204" pitchFamily="34" charset="0"/>
              </a:rPr>
              <a:t> </a:t>
            </a:r>
            <a:r>
              <a:rPr lang="ar-TN" sz="3200" b="1" dirty="0" smtClean="0">
                <a:solidFill>
                  <a:srgbClr val="0070C0"/>
                </a:solidFill>
                <a:latin typeface="Arial" panose="020B0604020202020204" pitchFamily="34" charset="0"/>
                <a:cs typeface="Arial" panose="020B0604020202020204" pitchFamily="34" charset="0"/>
              </a:rPr>
              <a:t>سداسي </a:t>
            </a:r>
            <a:r>
              <a:rPr lang="ar-TN" sz="3200" b="1" dirty="0" err="1" smtClean="0">
                <a:solidFill>
                  <a:srgbClr val="0070C0"/>
                </a:solidFill>
                <a:latin typeface="Arial" panose="020B0604020202020204" pitchFamily="34" charset="0"/>
                <a:cs typeface="Arial" panose="020B0604020202020204" pitchFamily="34" charset="0"/>
              </a:rPr>
              <a:t>ل</a:t>
            </a:r>
            <a:r>
              <a:rPr lang="ar-SA" sz="3200" b="1" dirty="0" smtClean="0">
                <a:solidFill>
                  <a:srgbClr val="0070C0"/>
                </a:solidFill>
                <a:latin typeface="Arial" panose="020B0604020202020204" pitchFamily="34" charset="0"/>
                <a:cs typeface="Arial" panose="020B0604020202020204" pitchFamily="34" charset="0"/>
              </a:rPr>
              <a:t>تنفيذ </a:t>
            </a:r>
            <a:r>
              <a:rPr lang="ar-SA" sz="3200" b="1" dirty="0">
                <a:solidFill>
                  <a:srgbClr val="0070C0"/>
                </a:solidFill>
                <a:latin typeface="Arial" panose="020B0604020202020204" pitchFamily="34" charset="0"/>
                <a:cs typeface="Arial" panose="020B0604020202020204" pitchFamily="34" charset="0"/>
              </a:rPr>
              <a:t>برنامج الاستثمار </a:t>
            </a:r>
            <a:r>
              <a:rPr lang="ar-SA" sz="3200" b="1" dirty="0" smtClean="0">
                <a:solidFill>
                  <a:srgbClr val="0070C0"/>
                </a:solidFill>
                <a:latin typeface="Arial" panose="020B0604020202020204" pitchFamily="34" charset="0"/>
                <a:cs typeface="Arial" panose="020B0604020202020204" pitchFamily="34" charset="0"/>
              </a:rPr>
              <a:t>السنوي</a:t>
            </a:r>
            <a:endParaRPr lang="fr-FR" sz="3200" dirty="0">
              <a:solidFill>
                <a:srgbClr val="0070C0"/>
              </a:solidFill>
              <a:latin typeface="Arial" panose="020B0604020202020204" pitchFamily="34" charset="0"/>
              <a:cs typeface="Arial" panose="020B0604020202020204" pitchFamily="34" charset="0"/>
            </a:endParaRPr>
          </a:p>
        </p:txBody>
      </p:sp>
      <p:sp>
        <p:nvSpPr>
          <p:cNvPr id="6" name="ZoneTexte 5"/>
          <p:cNvSpPr txBox="1"/>
          <p:nvPr/>
        </p:nvSpPr>
        <p:spPr>
          <a:xfrm>
            <a:off x="928662" y="5058803"/>
            <a:ext cx="7806601" cy="584775"/>
          </a:xfrm>
          <a:prstGeom prst="rect">
            <a:avLst/>
          </a:prstGeom>
          <a:noFill/>
        </p:spPr>
        <p:txBody>
          <a:bodyPr wrap="square" rtlCol="0">
            <a:spAutoFit/>
          </a:bodyPr>
          <a:lstStyle/>
          <a:p>
            <a:pPr lvl="0" algn="just" rtl="1" fontAlgn="base">
              <a:spcBef>
                <a:spcPct val="0"/>
              </a:spcBef>
              <a:spcAft>
                <a:spcPct val="0"/>
              </a:spcAft>
            </a:pPr>
            <a:r>
              <a:rPr lang="fr-FR" sz="3200" b="1" dirty="0" smtClean="0">
                <a:solidFill>
                  <a:srgbClr val="0070C0"/>
                </a:solidFill>
                <a:latin typeface="Arial" panose="020B0604020202020204" pitchFamily="34" charset="0"/>
                <a:cs typeface="Arial" panose="020B0604020202020204" pitchFamily="34" charset="0"/>
              </a:rPr>
              <a:t>5</a:t>
            </a:r>
            <a:r>
              <a:rPr lang="ar-TN" sz="3200" b="1" dirty="0" smtClean="0">
                <a:solidFill>
                  <a:srgbClr val="0070C0"/>
                </a:solidFill>
                <a:latin typeface="Arial" panose="020B0604020202020204" pitchFamily="34" charset="0"/>
                <a:cs typeface="Arial" panose="020B0604020202020204" pitchFamily="34" charset="0"/>
              </a:rPr>
              <a:t> - كشف</a:t>
            </a:r>
            <a:r>
              <a:rPr lang="ar-SA" sz="3200" b="1" dirty="0" smtClean="0">
                <a:solidFill>
                  <a:srgbClr val="0070C0"/>
                </a:solidFill>
                <a:latin typeface="Arial" panose="020B0604020202020204" pitchFamily="34" charset="0"/>
                <a:cs typeface="Arial" panose="020B0604020202020204" pitchFamily="34" charset="0"/>
              </a:rPr>
              <a:t> </a:t>
            </a:r>
            <a:r>
              <a:rPr lang="ar-TN" sz="3200" b="1" dirty="0" smtClean="0">
                <a:solidFill>
                  <a:srgbClr val="0070C0"/>
                </a:solidFill>
                <a:latin typeface="Arial" panose="020B0604020202020204" pitchFamily="34" charset="0"/>
                <a:cs typeface="Arial" panose="020B0604020202020204" pitchFamily="34" charset="0"/>
              </a:rPr>
              <a:t>سنوي </a:t>
            </a:r>
            <a:r>
              <a:rPr lang="ar-TN" sz="3200" b="1" dirty="0" err="1" smtClean="0">
                <a:solidFill>
                  <a:srgbClr val="0070C0"/>
                </a:solidFill>
                <a:latin typeface="Arial" panose="020B0604020202020204" pitchFamily="34" charset="0"/>
                <a:cs typeface="Arial" panose="020B0604020202020204" pitchFamily="34" charset="0"/>
              </a:rPr>
              <a:t>ل</a:t>
            </a:r>
            <a:r>
              <a:rPr lang="ar-SA" sz="3200" b="1" dirty="0" smtClean="0">
                <a:solidFill>
                  <a:srgbClr val="0070C0"/>
                </a:solidFill>
                <a:latin typeface="Arial" panose="020B0604020202020204" pitchFamily="34" charset="0"/>
                <a:cs typeface="Arial" panose="020B0604020202020204" pitchFamily="34" charset="0"/>
              </a:rPr>
              <a:t>تنفيذ </a:t>
            </a:r>
            <a:r>
              <a:rPr lang="ar-SA" sz="3200" b="1" dirty="0">
                <a:solidFill>
                  <a:srgbClr val="0070C0"/>
                </a:solidFill>
                <a:latin typeface="Arial" panose="020B0604020202020204" pitchFamily="34" charset="0"/>
                <a:cs typeface="Arial" panose="020B0604020202020204" pitchFamily="34" charset="0"/>
              </a:rPr>
              <a:t>برنامج الاستثمار </a:t>
            </a:r>
            <a:r>
              <a:rPr lang="ar-SA" sz="3200" b="1" dirty="0" smtClean="0">
                <a:solidFill>
                  <a:srgbClr val="0070C0"/>
                </a:solidFill>
                <a:latin typeface="Arial" panose="020B0604020202020204" pitchFamily="34" charset="0"/>
                <a:cs typeface="Arial" panose="020B0604020202020204" pitchFamily="34" charset="0"/>
              </a:rPr>
              <a:t>السنوي</a:t>
            </a:r>
            <a:endParaRPr lang="fr-FR" sz="32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79904458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150440" y="321792"/>
            <a:ext cx="8382000" cy="442912"/>
          </a:xfrm>
        </p:spPr>
        <p:txBody>
          <a:bodyPr vert="horz" wrap="square" lIns="0" tIns="0" rIns="0" bIns="0" numCol="1" rtlCol="0" anchor="t" anchorCtr="0" compatLnSpc="1">
            <a:prstTxWarp prst="textNoShape">
              <a:avLst/>
            </a:prstTxWarp>
            <a:spAutoFit/>
            <a:scene3d>
              <a:camera prst="orthographicFront"/>
              <a:lightRig rig="glow" dir="tl">
                <a:rot lat="0" lon="0" rev="5400000"/>
              </a:lightRig>
            </a:scene3d>
            <a:sp3d contourW="12700">
              <a:bevelT w="25400" h="25400"/>
              <a:contourClr>
                <a:schemeClr val="accent6">
                  <a:shade val="73000"/>
                </a:schemeClr>
              </a:contourClr>
            </a:sp3d>
          </a:bodyPr>
          <a:lstStyle/>
          <a:p>
            <a:pPr algn="ctr" rtl="1" eaLnBrk="1" hangingPunct="1"/>
            <a:r>
              <a:rPr lang="ar-TN" sz="3200" b="1" spc="0" dirty="0" smtClean="0">
                <a:ln w="11430"/>
                <a:solidFill>
                  <a:srgbClr val="0070C0"/>
                </a:solidFill>
                <a:effectLst>
                  <a:outerShdw blurRad="80000" dist="40000" dir="5040000" algn="tl">
                    <a:srgbClr val="000000">
                      <a:alpha val="30000"/>
                    </a:srgbClr>
                  </a:outerShdw>
                </a:effectLst>
              </a:rPr>
              <a:t>أنموذج تقرير حول تنفيذ تهذيب حي (مساعدة موظفة)</a:t>
            </a:r>
            <a:endParaRPr lang="fr-FR" sz="3200" b="1" spc="0" dirty="0">
              <a:ln w="11430"/>
              <a:solidFill>
                <a:srgbClr val="0070C0"/>
              </a:solidFill>
              <a:effectLst>
                <a:outerShdw blurRad="80000" dist="40000" dir="5040000" algn="tl">
                  <a:srgbClr val="000000">
                    <a:alpha val="30000"/>
                  </a:srgbClr>
                </a:outerShdw>
              </a:effectLst>
            </a:endParaRPr>
          </a:p>
        </p:txBody>
      </p:sp>
      <p:sp>
        <p:nvSpPr>
          <p:cNvPr id="5" name="ZoneTexte 4"/>
          <p:cNvSpPr txBox="1"/>
          <p:nvPr/>
        </p:nvSpPr>
        <p:spPr>
          <a:xfrm>
            <a:off x="1259632" y="1052736"/>
            <a:ext cx="6264696" cy="369332"/>
          </a:xfrm>
          <a:prstGeom prst="rect">
            <a:avLst/>
          </a:prstGeom>
          <a:noFill/>
        </p:spPr>
        <p:txBody>
          <a:bodyPr wrap="square" rtlCol="0">
            <a:spAutoFit/>
          </a:bodyPr>
          <a:lstStyle/>
          <a:p>
            <a:pPr marL="342900" indent="-342900" algn="just" rtl="1" fontAlgn="base">
              <a:spcBef>
                <a:spcPct val="0"/>
              </a:spcBef>
              <a:spcAft>
                <a:spcPct val="0"/>
              </a:spcAft>
              <a:buFont typeface="+mj-lt"/>
              <a:buAutoNum type="arabicPeriod"/>
            </a:pPr>
            <a:r>
              <a:rPr lang="ar-TN" b="1" dirty="0" smtClean="0">
                <a:solidFill>
                  <a:srgbClr val="0070C0"/>
                </a:solidFill>
                <a:latin typeface="Arial" charset="0"/>
                <a:cs typeface="Times New Roman"/>
              </a:rPr>
              <a:t>تقديم البلدية (الموقع، عدد السكان،...) </a:t>
            </a:r>
            <a:endParaRPr lang="fr-FR" b="1" dirty="0">
              <a:solidFill>
                <a:srgbClr val="0070C0"/>
              </a:solidFill>
              <a:latin typeface="Arial" charset="0"/>
              <a:cs typeface="Arial" charset="0"/>
            </a:endParaRPr>
          </a:p>
        </p:txBody>
      </p:sp>
      <p:sp>
        <p:nvSpPr>
          <p:cNvPr id="13" name="ZoneTexte 12"/>
          <p:cNvSpPr txBox="1"/>
          <p:nvPr/>
        </p:nvSpPr>
        <p:spPr>
          <a:xfrm>
            <a:off x="899592" y="1484784"/>
            <a:ext cx="6624736" cy="369332"/>
          </a:xfrm>
          <a:prstGeom prst="rect">
            <a:avLst/>
          </a:prstGeom>
          <a:noFill/>
        </p:spPr>
        <p:txBody>
          <a:bodyPr wrap="square" rtlCol="0">
            <a:spAutoFit/>
          </a:bodyPr>
          <a:lstStyle/>
          <a:p>
            <a:pPr marL="342900" indent="-342900" algn="just" rtl="1" fontAlgn="base">
              <a:spcBef>
                <a:spcPct val="0"/>
              </a:spcBef>
              <a:spcAft>
                <a:spcPct val="0"/>
              </a:spcAft>
              <a:buFont typeface="+mj-lt"/>
              <a:buAutoNum type="arabicPeriod" startAt="2"/>
            </a:pPr>
            <a:r>
              <a:rPr lang="ar-TN" b="1" dirty="0" smtClean="0">
                <a:solidFill>
                  <a:srgbClr val="0070C0"/>
                </a:solidFill>
                <a:latin typeface="Arial" charset="0"/>
                <a:cs typeface="Times New Roman"/>
              </a:rPr>
              <a:t>تقديم الحي (وصف، عدد السكان، النسبة مقارنة مع عدد سكان البلدية ...)</a:t>
            </a:r>
          </a:p>
        </p:txBody>
      </p:sp>
      <p:sp>
        <p:nvSpPr>
          <p:cNvPr id="14" name="ZoneTexte 13"/>
          <p:cNvSpPr txBox="1"/>
          <p:nvPr/>
        </p:nvSpPr>
        <p:spPr>
          <a:xfrm>
            <a:off x="899592" y="2034714"/>
            <a:ext cx="6624736" cy="646331"/>
          </a:xfrm>
          <a:prstGeom prst="rect">
            <a:avLst/>
          </a:prstGeom>
          <a:noFill/>
        </p:spPr>
        <p:txBody>
          <a:bodyPr wrap="square" rtlCol="0">
            <a:spAutoFit/>
          </a:bodyPr>
          <a:lstStyle/>
          <a:p>
            <a:pPr marL="342900" indent="-342900" algn="just" rtl="1" fontAlgn="base">
              <a:spcBef>
                <a:spcPct val="0"/>
              </a:spcBef>
              <a:spcAft>
                <a:spcPct val="0"/>
              </a:spcAft>
              <a:buFont typeface="+mj-lt"/>
              <a:buAutoNum type="arabicPeriod" startAt="3"/>
            </a:pPr>
            <a:r>
              <a:rPr lang="ar-TN" b="1" dirty="0" smtClean="0">
                <a:solidFill>
                  <a:srgbClr val="0070C0"/>
                </a:solidFill>
                <a:latin typeface="Arial" charset="0"/>
                <a:cs typeface="Times New Roman"/>
              </a:rPr>
              <a:t>تقديم المشروع</a:t>
            </a:r>
            <a:r>
              <a:rPr lang="ar-TN" b="1" dirty="0">
                <a:solidFill>
                  <a:srgbClr val="0070C0"/>
                </a:solidFill>
                <a:latin typeface="Arial" charset="0"/>
                <a:cs typeface="Times New Roman"/>
              </a:rPr>
              <a:t>، الكلفة المبرمجة، خطة التمويل، روزنامة الإنجاز، عدد السكان المنتفعون، تصنيف المشروع من الناحية البيئية </a:t>
            </a:r>
            <a:r>
              <a:rPr lang="ar-TN" b="1" dirty="0" smtClean="0">
                <a:solidFill>
                  <a:srgbClr val="0070C0"/>
                </a:solidFill>
                <a:latin typeface="Arial" charset="0"/>
                <a:cs typeface="Times New Roman"/>
              </a:rPr>
              <a:t>والاجتماعية</a:t>
            </a:r>
          </a:p>
        </p:txBody>
      </p:sp>
      <p:sp>
        <p:nvSpPr>
          <p:cNvPr id="15" name="ZoneTexte 14"/>
          <p:cNvSpPr txBox="1"/>
          <p:nvPr/>
        </p:nvSpPr>
        <p:spPr>
          <a:xfrm>
            <a:off x="899592" y="2708920"/>
            <a:ext cx="6624736" cy="1477328"/>
          </a:xfrm>
          <a:prstGeom prst="rect">
            <a:avLst/>
          </a:prstGeom>
          <a:noFill/>
        </p:spPr>
        <p:txBody>
          <a:bodyPr wrap="square" rtlCol="0">
            <a:spAutoFit/>
          </a:bodyPr>
          <a:lstStyle/>
          <a:p>
            <a:pPr marL="342900" indent="-342900" algn="just" rtl="1" fontAlgn="base">
              <a:spcBef>
                <a:spcPct val="0"/>
              </a:spcBef>
              <a:spcAft>
                <a:spcPct val="0"/>
              </a:spcAft>
              <a:buFont typeface="+mj-lt"/>
              <a:buAutoNum type="arabicPeriod" startAt="4"/>
            </a:pPr>
            <a:r>
              <a:rPr lang="ar-TN" b="1" dirty="0" smtClean="0">
                <a:solidFill>
                  <a:srgbClr val="0070C0"/>
                </a:solidFill>
                <a:latin typeface="Arial" charset="0"/>
                <a:cs typeface="Times New Roman"/>
              </a:rPr>
              <a:t>تاريخ موافاة الصندوق بالدراسة الأولية، مبلغ المساعدة الموظفة المعلن عليها في جويلية «</a:t>
            </a:r>
            <a:r>
              <a:rPr lang="fr-FR" b="1" dirty="0" smtClean="0">
                <a:solidFill>
                  <a:srgbClr val="0070C0"/>
                </a:solidFill>
                <a:latin typeface="Arial" charset="0"/>
                <a:cs typeface="Arial" charset="0"/>
              </a:rPr>
              <a:t>n-2</a:t>
            </a:r>
            <a:r>
              <a:rPr lang="ar-TN" b="1" dirty="0" smtClean="0">
                <a:solidFill>
                  <a:srgbClr val="0070C0"/>
                </a:solidFill>
                <a:latin typeface="Arial" charset="0"/>
                <a:cs typeface="Times New Roman"/>
              </a:rPr>
              <a:t>»، تاريخ الاستشارة العمومية وأهم مستخلصاتها، تدابير التخفيف من المؤثرات البيئية والاجتماعية المقررة (إن استدعى الأمر)، تاريخ تقديم الدراسات التفصيلية،</a:t>
            </a:r>
            <a:r>
              <a:rPr lang="fr-FR" b="1" dirty="0" smtClean="0">
                <a:solidFill>
                  <a:srgbClr val="0070C0"/>
                </a:solidFill>
                <a:latin typeface="Arial" charset="0"/>
                <a:cs typeface="Arial" charset="0"/>
              </a:rPr>
              <a:t> </a:t>
            </a:r>
            <a:r>
              <a:rPr lang="ar-TN" b="1" dirty="0" smtClean="0">
                <a:solidFill>
                  <a:srgbClr val="0070C0"/>
                </a:solidFill>
                <a:latin typeface="Arial" charset="0"/>
                <a:cs typeface="Times New Roman"/>
              </a:rPr>
              <a:t> إجراءات إسناد الصفقات والتواريخ، مبلغ المساعدة الموظفة الذي تمت برمجته بالميزانية والمبلغ المعلن عنه نهائيا</a:t>
            </a:r>
          </a:p>
        </p:txBody>
      </p:sp>
      <p:sp>
        <p:nvSpPr>
          <p:cNvPr id="16" name="ZoneTexte 15"/>
          <p:cNvSpPr txBox="1"/>
          <p:nvPr/>
        </p:nvSpPr>
        <p:spPr>
          <a:xfrm>
            <a:off x="869855" y="4298479"/>
            <a:ext cx="6624736" cy="1477328"/>
          </a:xfrm>
          <a:prstGeom prst="rect">
            <a:avLst/>
          </a:prstGeom>
          <a:noFill/>
        </p:spPr>
        <p:txBody>
          <a:bodyPr wrap="square" rtlCol="0">
            <a:spAutoFit/>
          </a:bodyPr>
          <a:lstStyle/>
          <a:p>
            <a:pPr marL="342900" indent="-342900" algn="just" rtl="1" fontAlgn="base">
              <a:spcBef>
                <a:spcPct val="0"/>
              </a:spcBef>
              <a:spcAft>
                <a:spcPct val="0"/>
              </a:spcAft>
              <a:buFont typeface="+mj-lt"/>
              <a:buAutoNum type="arabicPeriod" startAt="5"/>
            </a:pPr>
            <a:r>
              <a:rPr lang="ar-TN" b="1" dirty="0" smtClean="0">
                <a:solidFill>
                  <a:srgbClr val="0070C0"/>
                </a:solidFill>
                <a:latin typeface="Arial" charset="0"/>
                <a:cs typeface="Times New Roman"/>
              </a:rPr>
              <a:t>المبلغ المأذون للدفع خلال السنة المنقضية، المبلغ المحول من الصندوق والذي تم تسريحه لفائدة البلدية خلال السنة المنقضية، وصف لتقدم الأشغال، مع تفسير أسباب التأخير أو الكلفة الإضافية والروزنامة الجديدة للإنجاز أو خطة التمويل الجديدة، </a:t>
            </a:r>
            <a:r>
              <a:rPr lang="ar-TN" b="1" dirty="0">
                <a:solidFill>
                  <a:srgbClr val="0070C0"/>
                </a:solidFill>
                <a:latin typeface="Arial" charset="0"/>
              </a:rPr>
              <a:t>تدابير التخفيف من المؤثرات البيئية والاجتماعية </a:t>
            </a:r>
            <a:r>
              <a:rPr lang="ar-TN" b="1" dirty="0" smtClean="0">
                <a:solidFill>
                  <a:srgbClr val="0070C0"/>
                </a:solidFill>
                <a:latin typeface="Arial" charset="0"/>
              </a:rPr>
              <a:t>المنجزة وتفسير الأسباب في صورة اختلافها عن ما تمت برمجته، عدد السكان المنتفعون.</a:t>
            </a:r>
            <a:endParaRPr lang="ar-TN" b="1" dirty="0" smtClean="0">
              <a:solidFill>
                <a:srgbClr val="0070C0"/>
              </a:solidFill>
              <a:latin typeface="Arial" charset="0"/>
              <a:cs typeface="Times New Roman"/>
            </a:endParaRPr>
          </a:p>
        </p:txBody>
      </p:sp>
      <p:sp>
        <p:nvSpPr>
          <p:cNvPr id="3" name="ZoneTexte 2"/>
          <p:cNvSpPr txBox="1"/>
          <p:nvPr/>
        </p:nvSpPr>
        <p:spPr>
          <a:xfrm>
            <a:off x="7524328" y="2050170"/>
            <a:ext cx="144016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rtl="1" fontAlgn="base">
              <a:spcBef>
                <a:spcPct val="0"/>
              </a:spcBef>
              <a:spcAft>
                <a:spcPct val="0"/>
              </a:spcAft>
            </a:pPr>
            <a:r>
              <a:rPr lang="ar-TN"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Times New Roman"/>
              </a:rPr>
              <a:t>مرحلة البرمجة</a:t>
            </a:r>
            <a:endParaRPr lang="fr-FR"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7" name="ZoneTexte 16"/>
          <p:cNvSpPr txBox="1"/>
          <p:nvPr/>
        </p:nvSpPr>
        <p:spPr>
          <a:xfrm>
            <a:off x="7524328" y="2708920"/>
            <a:ext cx="1404156"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rtl="1" fontAlgn="base">
              <a:spcBef>
                <a:spcPct val="0"/>
              </a:spcBef>
              <a:spcAft>
                <a:spcPct val="0"/>
              </a:spcAft>
            </a:pPr>
            <a:r>
              <a:rPr lang="ar-TN"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مرحلة الإعداد</a:t>
            </a:r>
            <a:endParaRPr lang="fr-FR"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8" name="ZoneTexte 17"/>
          <p:cNvSpPr txBox="1"/>
          <p:nvPr/>
        </p:nvSpPr>
        <p:spPr>
          <a:xfrm>
            <a:off x="7494591" y="4278380"/>
            <a:ext cx="1433893"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rtl="1" fontAlgn="base">
              <a:spcBef>
                <a:spcPct val="0"/>
              </a:spcBef>
              <a:spcAft>
                <a:spcPct val="0"/>
              </a:spcAft>
            </a:pPr>
            <a:r>
              <a:rPr lang="ar-TN"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مرحلة الإنجاز</a:t>
            </a:r>
            <a:endParaRPr lang="fr-FR"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9" name="ZoneTexte 18"/>
          <p:cNvSpPr txBox="1"/>
          <p:nvPr/>
        </p:nvSpPr>
        <p:spPr>
          <a:xfrm>
            <a:off x="7524328" y="1052736"/>
            <a:ext cx="1403168"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rtl="1" fontAlgn="base">
              <a:spcBef>
                <a:spcPct val="0"/>
              </a:spcBef>
              <a:spcAft>
                <a:spcPct val="0"/>
              </a:spcAft>
            </a:pPr>
            <a:r>
              <a:rPr lang="ar-TN"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معطيات عامة</a:t>
            </a:r>
            <a:endParaRPr lang="fr-FR"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259067" y="116632"/>
            <a:ext cx="633413" cy="835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732028493"/>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 grpId="0"/>
      <p:bldP spid="14" grpId="0"/>
      <p:bldP spid="15" grpId="0"/>
      <p:bldP spid="16" grpId="0"/>
      <p:bldP spid="3" grpId="0" animBg="1"/>
      <p:bldP spid="17" grpId="0" animBg="1"/>
      <p:bldP spid="18" grpId="0" animBg="1"/>
      <p:bldP spid="19" grpId="0"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150440" y="321792"/>
            <a:ext cx="8382000" cy="442912"/>
          </a:xfrm>
        </p:spPr>
        <p:txBody>
          <a:bodyPr vert="horz" wrap="square" lIns="0" tIns="0" rIns="0" bIns="0" numCol="1" rtlCol="0" anchor="t" anchorCtr="0" compatLnSpc="1">
            <a:prstTxWarp prst="textNoShape">
              <a:avLst/>
            </a:prstTxWarp>
            <a:spAutoFit/>
            <a:scene3d>
              <a:camera prst="orthographicFront"/>
              <a:lightRig rig="glow" dir="tl">
                <a:rot lat="0" lon="0" rev="5400000"/>
              </a:lightRig>
            </a:scene3d>
            <a:sp3d contourW="12700">
              <a:bevelT w="25400" h="25400"/>
              <a:contourClr>
                <a:schemeClr val="accent6">
                  <a:shade val="73000"/>
                </a:schemeClr>
              </a:contourClr>
            </a:sp3d>
          </a:bodyPr>
          <a:lstStyle/>
          <a:p>
            <a:pPr algn="ctr" rtl="1" eaLnBrk="1" hangingPunct="1"/>
            <a:r>
              <a:rPr lang="ar-TN" sz="3200" b="1" spc="0" dirty="0" smtClean="0">
                <a:ln w="11430"/>
                <a:solidFill>
                  <a:srgbClr val="0070C0"/>
                </a:solidFill>
                <a:effectLst>
                  <a:outerShdw blurRad="80000" dist="40000" dir="5040000" algn="tl">
                    <a:srgbClr val="000000">
                      <a:alpha val="30000"/>
                    </a:srgbClr>
                  </a:outerShdw>
                </a:effectLst>
              </a:rPr>
              <a:t>أنموذج تقرير حول تنفيذ برنامج </a:t>
            </a:r>
            <a:r>
              <a:rPr lang="ar-TN" sz="3200" b="1" spc="0" dirty="0" err="1" smtClean="0">
                <a:ln w="11430"/>
                <a:solidFill>
                  <a:srgbClr val="0070C0"/>
                </a:solidFill>
                <a:effectLst>
                  <a:outerShdw blurRad="80000" dist="40000" dir="5040000" algn="tl">
                    <a:srgbClr val="000000">
                      <a:alpha val="30000"/>
                    </a:srgbClr>
                  </a:outerShdw>
                </a:effectLst>
              </a:rPr>
              <a:t>الإستثمار</a:t>
            </a:r>
            <a:r>
              <a:rPr lang="ar-TN" sz="3200" b="1" spc="0" dirty="0" smtClean="0">
                <a:ln w="11430"/>
                <a:solidFill>
                  <a:srgbClr val="0070C0"/>
                </a:solidFill>
                <a:effectLst>
                  <a:outerShdw blurRad="80000" dist="40000" dir="5040000" algn="tl">
                    <a:srgbClr val="000000">
                      <a:alpha val="30000"/>
                    </a:srgbClr>
                  </a:outerShdw>
                </a:effectLst>
              </a:rPr>
              <a:t> السنوي</a:t>
            </a:r>
            <a:endParaRPr lang="fr-FR" sz="3200" b="1" spc="0" dirty="0">
              <a:ln w="11430"/>
              <a:solidFill>
                <a:srgbClr val="0070C0"/>
              </a:solidFill>
              <a:effectLst>
                <a:outerShdw blurRad="80000" dist="40000" dir="5040000" algn="tl">
                  <a:srgbClr val="000000">
                    <a:alpha val="30000"/>
                  </a:srgbClr>
                </a:outerShdw>
              </a:effectLst>
            </a:endParaRPr>
          </a:p>
        </p:txBody>
      </p:sp>
      <p:sp>
        <p:nvSpPr>
          <p:cNvPr id="15" name="ZoneTexte 14"/>
          <p:cNvSpPr txBox="1"/>
          <p:nvPr/>
        </p:nvSpPr>
        <p:spPr>
          <a:xfrm>
            <a:off x="323528" y="1233914"/>
            <a:ext cx="8496944" cy="2831544"/>
          </a:xfrm>
          <a:prstGeom prst="rect">
            <a:avLst/>
          </a:prstGeom>
          <a:noFill/>
        </p:spPr>
        <p:txBody>
          <a:bodyPr wrap="square" rtlCol="0">
            <a:spAutoFit/>
          </a:bodyPr>
          <a:lstStyle/>
          <a:p>
            <a:pPr algn="just" rtl="1"/>
            <a:r>
              <a:rPr lang="ar-SA" sz="3200" b="1" dirty="0">
                <a:solidFill>
                  <a:srgbClr val="0070C0"/>
                </a:solidFill>
                <a:latin typeface="Arial" panose="020B0604020202020204" pitchFamily="34" charset="0"/>
                <a:cs typeface="Arial" panose="020B0604020202020204" pitchFamily="34" charset="0"/>
              </a:rPr>
              <a:t>البلديات مدعوة إلى موافاة صندوق القروض ومساعدة الجماعات المحلية قبل موفى شهر فيفري </a:t>
            </a:r>
            <a:r>
              <a:rPr lang="ar-TN" sz="3200" b="1" dirty="0" smtClean="0">
                <a:solidFill>
                  <a:srgbClr val="0070C0"/>
                </a:solidFill>
                <a:latin typeface="Arial" panose="020B0604020202020204" pitchFamily="34" charset="0"/>
                <a:cs typeface="Arial" panose="020B0604020202020204" pitchFamily="34" charset="0"/>
              </a:rPr>
              <a:t>وقبل موفى شهر </a:t>
            </a:r>
            <a:r>
              <a:rPr lang="ar-TN" sz="3200" b="1" dirty="0" err="1" smtClean="0">
                <a:solidFill>
                  <a:srgbClr val="0070C0"/>
                </a:solidFill>
                <a:latin typeface="Arial" panose="020B0604020202020204" pitchFamily="34" charset="0"/>
                <a:cs typeface="Arial" panose="020B0604020202020204" pitchFamily="34" charset="0"/>
              </a:rPr>
              <a:t>جويلية</a:t>
            </a:r>
            <a:r>
              <a:rPr lang="ar-TN" sz="3200" b="1" dirty="0" smtClean="0">
                <a:solidFill>
                  <a:srgbClr val="0070C0"/>
                </a:solidFill>
                <a:latin typeface="Arial" panose="020B0604020202020204" pitchFamily="34" charset="0"/>
                <a:cs typeface="Arial" panose="020B0604020202020204" pitchFamily="34" charset="0"/>
              </a:rPr>
              <a:t> </a:t>
            </a:r>
            <a:r>
              <a:rPr lang="ar-SA" sz="3200" b="1" dirty="0" smtClean="0">
                <a:solidFill>
                  <a:srgbClr val="0070C0"/>
                </a:solidFill>
                <a:latin typeface="Arial" panose="020B0604020202020204" pitchFamily="34" charset="0"/>
                <a:cs typeface="Arial" panose="020B0604020202020204" pitchFamily="34" charset="0"/>
              </a:rPr>
              <a:t>من </a:t>
            </a:r>
            <a:r>
              <a:rPr lang="ar-SA" sz="3200" b="1" dirty="0">
                <a:solidFill>
                  <a:srgbClr val="0070C0"/>
                </a:solidFill>
                <a:latin typeface="Arial" panose="020B0604020202020204" pitchFamily="34" charset="0"/>
                <a:cs typeface="Arial" panose="020B0604020202020204" pitchFamily="34" charset="0"/>
              </a:rPr>
              <a:t>كل سنة بتقرير مبين به مدى تقدم تنفيذ مشاريعها المبرمجة </a:t>
            </a:r>
            <a:r>
              <a:rPr lang="ar-TN" sz="3200" b="1" dirty="0">
                <a:solidFill>
                  <a:srgbClr val="0070C0"/>
                </a:solidFill>
                <a:latin typeface="Arial" panose="020B0604020202020204" pitchFamily="34" charset="0"/>
                <a:cs typeface="Arial" panose="020B0604020202020204" pitchFamily="34" charset="0"/>
              </a:rPr>
              <a:t>ب</a:t>
            </a:r>
            <a:r>
              <a:rPr lang="ar-SA" sz="3200" b="1" dirty="0">
                <a:solidFill>
                  <a:srgbClr val="0070C0"/>
                </a:solidFill>
                <a:latin typeface="Arial" panose="020B0604020202020204" pitchFamily="34" charset="0"/>
                <a:cs typeface="Arial" panose="020B0604020202020204" pitchFamily="34" charset="0"/>
              </a:rPr>
              <a:t>برامجها الاستثمارية السنوية للسنة المنقضية يحتوي على:</a:t>
            </a:r>
            <a:endParaRPr lang="fr-FR" sz="3200" b="1" dirty="0">
              <a:solidFill>
                <a:srgbClr val="0070C0"/>
              </a:solidFill>
              <a:latin typeface="Arial" panose="020B0604020202020204" pitchFamily="34" charset="0"/>
              <a:cs typeface="Arial" panose="020B0604020202020204" pitchFamily="34" charset="0"/>
            </a:endParaRPr>
          </a:p>
          <a:p>
            <a:pPr algn="just" rtl="1" fontAlgn="base">
              <a:spcBef>
                <a:spcPct val="0"/>
              </a:spcBef>
              <a:spcAft>
                <a:spcPct val="0"/>
              </a:spcAft>
            </a:pPr>
            <a:endParaRPr lang="ar-TN" b="1" dirty="0" smtClean="0">
              <a:solidFill>
                <a:srgbClr val="0070C0"/>
              </a:solidFill>
              <a:latin typeface="Arial" charset="0"/>
              <a:cs typeface="Times New Roman"/>
            </a:endParaRPr>
          </a:p>
        </p:txBody>
      </p:sp>
      <p:sp>
        <p:nvSpPr>
          <p:cNvPr id="16" name="ZoneTexte 15"/>
          <p:cNvSpPr txBox="1"/>
          <p:nvPr/>
        </p:nvSpPr>
        <p:spPr>
          <a:xfrm>
            <a:off x="869854" y="4123269"/>
            <a:ext cx="7806601" cy="584775"/>
          </a:xfrm>
          <a:prstGeom prst="rect">
            <a:avLst/>
          </a:prstGeom>
          <a:noFill/>
        </p:spPr>
        <p:txBody>
          <a:bodyPr wrap="square" rtlCol="0">
            <a:spAutoFit/>
          </a:bodyPr>
          <a:lstStyle/>
          <a:p>
            <a:pPr lvl="0" algn="just" rtl="1" fontAlgn="base">
              <a:spcBef>
                <a:spcPct val="0"/>
              </a:spcBef>
              <a:spcAft>
                <a:spcPct val="0"/>
              </a:spcAft>
            </a:pPr>
            <a:r>
              <a:rPr lang="ar-TN" sz="3200" b="1" dirty="0" smtClean="0">
                <a:solidFill>
                  <a:srgbClr val="C00000"/>
                </a:solidFill>
                <a:latin typeface="Arial" panose="020B0604020202020204" pitchFamily="34" charset="0"/>
                <a:cs typeface="Arial" panose="020B0604020202020204" pitchFamily="34" charset="0"/>
              </a:rPr>
              <a:t>1-</a:t>
            </a:r>
            <a:r>
              <a:rPr lang="ar-TN" sz="3200" b="1" dirty="0" smtClean="0">
                <a:solidFill>
                  <a:srgbClr val="0070C0"/>
                </a:solidFill>
                <a:latin typeface="Arial" panose="020B0604020202020204" pitchFamily="34" charset="0"/>
                <a:cs typeface="Arial" panose="020B0604020202020204" pitchFamily="34" charset="0"/>
              </a:rPr>
              <a:t> </a:t>
            </a:r>
            <a:r>
              <a:rPr lang="ar-TN" sz="3200" b="1" dirty="0" smtClean="0">
                <a:solidFill>
                  <a:srgbClr val="C00000"/>
                </a:solidFill>
                <a:latin typeface="Arial" panose="020B0604020202020204" pitchFamily="34" charset="0"/>
                <a:cs typeface="Arial" panose="020B0604020202020204" pitchFamily="34" charset="0"/>
              </a:rPr>
              <a:t>كشف</a:t>
            </a:r>
            <a:r>
              <a:rPr lang="ar-SA" sz="3200" b="1" dirty="0" smtClean="0">
                <a:solidFill>
                  <a:srgbClr val="C00000"/>
                </a:solidFill>
                <a:latin typeface="Arial" panose="020B0604020202020204" pitchFamily="34" charset="0"/>
                <a:cs typeface="Arial" panose="020B0604020202020204" pitchFamily="34" charset="0"/>
              </a:rPr>
              <a:t> </a:t>
            </a:r>
            <a:r>
              <a:rPr lang="ar-TN" sz="3200" b="1" dirty="0" smtClean="0">
                <a:solidFill>
                  <a:srgbClr val="C00000"/>
                </a:solidFill>
                <a:latin typeface="Arial" panose="020B0604020202020204" pitchFamily="34" charset="0"/>
                <a:cs typeface="Arial" panose="020B0604020202020204" pitchFamily="34" charset="0"/>
              </a:rPr>
              <a:t>ل</a:t>
            </a:r>
            <a:r>
              <a:rPr lang="ar-SA" sz="3200" b="1" dirty="0" smtClean="0">
                <a:solidFill>
                  <a:srgbClr val="C00000"/>
                </a:solidFill>
                <a:latin typeface="Arial" panose="020B0604020202020204" pitchFamily="34" charset="0"/>
                <a:cs typeface="Arial" panose="020B0604020202020204" pitchFamily="34" charset="0"/>
              </a:rPr>
              <a:t>تنفيذ </a:t>
            </a:r>
            <a:r>
              <a:rPr lang="ar-SA" sz="3200" b="1" dirty="0">
                <a:solidFill>
                  <a:srgbClr val="C00000"/>
                </a:solidFill>
                <a:latin typeface="Arial" panose="020B0604020202020204" pitchFamily="34" charset="0"/>
                <a:cs typeface="Arial" panose="020B0604020202020204" pitchFamily="34" charset="0"/>
              </a:rPr>
              <a:t>برنامج الاستثمار </a:t>
            </a:r>
            <a:r>
              <a:rPr lang="ar-SA" sz="3200" b="1" dirty="0" smtClean="0">
                <a:solidFill>
                  <a:srgbClr val="C00000"/>
                </a:solidFill>
                <a:latin typeface="Arial" panose="020B0604020202020204" pitchFamily="34" charset="0"/>
                <a:cs typeface="Arial" panose="020B0604020202020204" pitchFamily="34" charset="0"/>
              </a:rPr>
              <a:t>السنوي</a:t>
            </a:r>
            <a:endParaRPr lang="fr-FR" sz="3200" dirty="0">
              <a:solidFill>
                <a:srgbClr val="C00000"/>
              </a:solidFill>
              <a:latin typeface="Arial" panose="020B0604020202020204" pitchFamily="34" charset="0"/>
              <a:cs typeface="Arial" panose="020B0604020202020204" pitchFamily="34" charset="0"/>
            </a:endParaRPr>
          </a:p>
        </p:txBody>
      </p:sp>
      <p:sp>
        <p:nvSpPr>
          <p:cNvPr id="12" name="ZoneTexte 11"/>
          <p:cNvSpPr txBox="1"/>
          <p:nvPr/>
        </p:nvSpPr>
        <p:spPr>
          <a:xfrm>
            <a:off x="899592" y="4987365"/>
            <a:ext cx="7806601" cy="584775"/>
          </a:xfrm>
          <a:prstGeom prst="rect">
            <a:avLst/>
          </a:prstGeom>
          <a:noFill/>
        </p:spPr>
        <p:txBody>
          <a:bodyPr wrap="square" rtlCol="0">
            <a:spAutoFit/>
          </a:bodyPr>
          <a:lstStyle/>
          <a:p>
            <a:pPr algn="just" rtl="1"/>
            <a:r>
              <a:rPr lang="ar-TN" sz="3200" b="1" dirty="0" smtClean="0">
                <a:solidFill>
                  <a:srgbClr val="C00000"/>
                </a:solidFill>
                <a:latin typeface="Arial" panose="020B0604020202020204" pitchFamily="34" charset="0"/>
                <a:cs typeface="Arial" panose="020B0604020202020204" pitchFamily="34" charset="0"/>
              </a:rPr>
              <a:t>2 -</a:t>
            </a:r>
            <a:r>
              <a:rPr lang="ar-SA" sz="3200" b="1" dirty="0" smtClean="0">
                <a:solidFill>
                  <a:srgbClr val="C00000"/>
                </a:solidFill>
              </a:rPr>
              <a:t> </a:t>
            </a:r>
            <a:r>
              <a:rPr lang="ar-SA" sz="3200" b="1" dirty="0">
                <a:solidFill>
                  <a:srgbClr val="C00000"/>
                </a:solidFill>
              </a:rPr>
              <a:t>مذكرة تفسيرية موجزة</a:t>
            </a:r>
            <a:endParaRPr lang="fr-FR" sz="3200" dirty="0">
              <a:solidFill>
                <a:srgbClr val="C00000"/>
              </a:solidFill>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03765" y="116632"/>
            <a:ext cx="633413" cy="835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767612361"/>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2"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28670"/>
            <a:ext cx="9001156" cy="4970591"/>
          </a:xfrm>
          <a:prstGeom prst="rect">
            <a:avLst/>
          </a:prstGeom>
        </p:spPr>
        <p:txBody>
          <a:bodyPr wrap="square">
            <a:spAutoFit/>
          </a:bodyPr>
          <a:lstStyle/>
          <a:p>
            <a:pPr algn="just" rtl="1"/>
            <a:r>
              <a:rPr lang="ar-SA" sz="2800" dirty="0">
                <a:solidFill>
                  <a:srgbClr val="0070C0"/>
                </a:solidFill>
              </a:rPr>
              <a:t>جدول مبين به مدى تقدم صرف الاعتمادات (الاعتمادات التي تم إصدار إذن بصرفها) الخاصة بالمشاريع المبرمجة وفق الأنموذج المعد للغرض.</a:t>
            </a:r>
            <a:endParaRPr lang="fr-FR" sz="2800" dirty="0">
              <a:solidFill>
                <a:srgbClr val="0070C0"/>
              </a:solidFill>
            </a:endParaRPr>
          </a:p>
          <a:p>
            <a:pPr algn="just" rtl="1"/>
            <a:r>
              <a:rPr lang="ar-SA" sz="2800" dirty="0">
                <a:solidFill>
                  <a:srgbClr val="0070C0"/>
                </a:solidFill>
                <a:cs typeface="+mj-cs"/>
              </a:rPr>
              <a:t>(</a:t>
            </a:r>
            <a:r>
              <a:rPr lang="fr-FR" sz="2800" dirty="0">
                <a:solidFill>
                  <a:srgbClr val="0070C0"/>
                </a:solidFill>
                <a:cs typeface="+mj-cs"/>
              </a:rPr>
              <a:t>l’état d’exécution en </a:t>
            </a:r>
            <a:r>
              <a:rPr lang="fr-FR" sz="2800" b="1" dirty="0">
                <a:solidFill>
                  <a:srgbClr val="0070C0"/>
                </a:solidFill>
                <a:cs typeface="+mj-cs"/>
              </a:rPr>
              <a:t>dépenses du</a:t>
            </a:r>
            <a:r>
              <a:rPr lang="fr-FR" sz="2800" dirty="0">
                <a:solidFill>
                  <a:srgbClr val="0070C0"/>
                </a:solidFill>
                <a:cs typeface="+mj-cs"/>
              </a:rPr>
              <a:t> PAI de </a:t>
            </a:r>
            <a:r>
              <a:rPr lang="fr-FR" sz="2800" dirty="0" smtClean="0">
                <a:solidFill>
                  <a:srgbClr val="0070C0"/>
                </a:solidFill>
                <a:cs typeface="+mj-cs"/>
              </a:rPr>
              <a:t>l’année </a:t>
            </a:r>
            <a:r>
              <a:rPr lang="fr-FR" sz="2800" dirty="0" smtClean="0">
                <a:solidFill>
                  <a:srgbClr val="0070C0"/>
                </a:solidFill>
              </a:rPr>
              <a:t>n-1</a:t>
            </a:r>
            <a:r>
              <a:rPr lang="ar-SA" sz="2800" dirty="0" smtClean="0">
                <a:solidFill>
                  <a:srgbClr val="0070C0"/>
                </a:solidFill>
                <a:cs typeface="+mj-cs"/>
              </a:rPr>
              <a:t>) </a:t>
            </a:r>
            <a:endParaRPr lang="fr-FR" sz="2800" dirty="0">
              <a:solidFill>
                <a:srgbClr val="0070C0"/>
              </a:solidFill>
              <a:cs typeface="+mj-cs"/>
            </a:endParaRPr>
          </a:p>
          <a:p>
            <a:pPr algn="just" rtl="1">
              <a:spcBef>
                <a:spcPts val="600"/>
              </a:spcBef>
            </a:pPr>
            <a:r>
              <a:rPr lang="ar-SA" sz="2800" dirty="0" smtClean="0">
                <a:solidFill>
                  <a:srgbClr val="0070C0"/>
                </a:solidFill>
              </a:rPr>
              <a:t>يبين </a:t>
            </a:r>
            <a:r>
              <a:rPr lang="ar-SA" sz="2800" dirty="0">
                <a:solidFill>
                  <a:srgbClr val="0070C0"/>
                </a:solidFill>
              </a:rPr>
              <a:t>أنموذج تنفيذ برنامج الاستثمار السنوي المعطيات التالية:</a:t>
            </a:r>
            <a:endParaRPr lang="fr-FR" sz="2800" dirty="0">
              <a:solidFill>
                <a:srgbClr val="0070C0"/>
              </a:solidFill>
            </a:endParaRPr>
          </a:p>
          <a:p>
            <a:pPr lvl="1" algn="just" rtl="1"/>
            <a:r>
              <a:rPr lang="ar-TN" sz="2400" dirty="0" smtClean="0">
                <a:solidFill>
                  <a:srgbClr val="0070C0"/>
                </a:solidFill>
              </a:rPr>
              <a:t>*</a:t>
            </a:r>
            <a:r>
              <a:rPr lang="ar-TN" sz="2800" dirty="0" smtClean="0">
                <a:solidFill>
                  <a:srgbClr val="0070C0"/>
                </a:solidFill>
              </a:rPr>
              <a:t> </a:t>
            </a:r>
            <a:r>
              <a:rPr lang="ar-SA" sz="2800" dirty="0" smtClean="0">
                <a:solidFill>
                  <a:srgbClr val="0070C0"/>
                </a:solidFill>
              </a:rPr>
              <a:t>المبالغ المبرمج</a:t>
            </a:r>
            <a:r>
              <a:rPr lang="ar-TN" sz="2800" dirty="0" smtClean="0">
                <a:solidFill>
                  <a:srgbClr val="0070C0"/>
                </a:solidFill>
              </a:rPr>
              <a:t> صرفها</a:t>
            </a:r>
            <a:r>
              <a:rPr lang="ar-SA" sz="2800" dirty="0" smtClean="0">
                <a:solidFill>
                  <a:srgbClr val="0070C0"/>
                </a:solidFill>
              </a:rPr>
              <a:t> </a:t>
            </a:r>
            <a:r>
              <a:rPr lang="ar-SA" sz="2800" dirty="0">
                <a:solidFill>
                  <a:srgbClr val="0070C0"/>
                </a:solidFill>
              </a:rPr>
              <a:t>لكل </a:t>
            </a:r>
            <a:r>
              <a:rPr lang="ar-SA" sz="2800" dirty="0" smtClean="0">
                <a:solidFill>
                  <a:srgbClr val="0070C0"/>
                </a:solidFill>
              </a:rPr>
              <a:t>مشروع</a:t>
            </a:r>
            <a:r>
              <a:rPr lang="ar-TN" sz="2800" dirty="0" smtClean="0">
                <a:solidFill>
                  <a:srgbClr val="0070C0"/>
                </a:solidFill>
              </a:rPr>
              <a:t> خلال سنة </a:t>
            </a:r>
            <a:r>
              <a:rPr lang="fr-FR" sz="2400" dirty="0" smtClean="0">
                <a:solidFill>
                  <a:srgbClr val="0070C0"/>
                </a:solidFill>
              </a:rPr>
              <a:t>2019</a:t>
            </a:r>
            <a:r>
              <a:rPr lang="ar-SA" sz="3200" dirty="0" smtClean="0">
                <a:solidFill>
                  <a:srgbClr val="0070C0"/>
                </a:solidFill>
              </a:rPr>
              <a:t>،</a:t>
            </a:r>
            <a:endParaRPr lang="fr-FR" sz="3200" dirty="0">
              <a:solidFill>
                <a:srgbClr val="0070C0"/>
              </a:solidFill>
            </a:endParaRPr>
          </a:p>
          <a:p>
            <a:pPr lvl="1" algn="just" rtl="1"/>
            <a:r>
              <a:rPr lang="ar-TN" sz="2400" dirty="0" smtClean="0">
                <a:solidFill>
                  <a:srgbClr val="0070C0"/>
                </a:solidFill>
              </a:rPr>
              <a:t>*</a:t>
            </a:r>
            <a:r>
              <a:rPr lang="ar-SA" sz="2800" dirty="0" smtClean="0">
                <a:solidFill>
                  <a:srgbClr val="0070C0"/>
                </a:solidFill>
              </a:rPr>
              <a:t>المبالغ </a:t>
            </a:r>
            <a:r>
              <a:rPr lang="ar-SA" sz="2800" dirty="0">
                <a:solidFill>
                  <a:srgbClr val="0070C0"/>
                </a:solidFill>
              </a:rPr>
              <a:t>التي تم إصدار إذن </a:t>
            </a:r>
            <a:r>
              <a:rPr lang="ar-SA" sz="2800" dirty="0" smtClean="0">
                <a:solidFill>
                  <a:srgbClr val="0070C0"/>
                </a:solidFill>
              </a:rPr>
              <a:t>بصرفها</a:t>
            </a:r>
            <a:r>
              <a:rPr lang="ar-TN" sz="2800" dirty="0" smtClean="0">
                <a:solidFill>
                  <a:srgbClr val="0070C0"/>
                </a:solidFill>
              </a:rPr>
              <a:t> من </a:t>
            </a:r>
            <a:r>
              <a:rPr lang="ar-TN" sz="2400" dirty="0" smtClean="0">
                <a:solidFill>
                  <a:srgbClr val="0070C0"/>
                </a:solidFill>
              </a:rPr>
              <a:t>01</a:t>
            </a:r>
            <a:r>
              <a:rPr lang="ar-TN" sz="3200" dirty="0" smtClean="0">
                <a:solidFill>
                  <a:srgbClr val="0070C0"/>
                </a:solidFill>
              </a:rPr>
              <a:t> </a:t>
            </a:r>
            <a:r>
              <a:rPr lang="ar-TN" sz="2800" dirty="0" err="1" smtClean="0">
                <a:solidFill>
                  <a:srgbClr val="0070C0"/>
                </a:solidFill>
              </a:rPr>
              <a:t>جانفي</a:t>
            </a:r>
            <a:r>
              <a:rPr lang="ar-TN" sz="2800" dirty="0" smtClean="0">
                <a:solidFill>
                  <a:srgbClr val="0070C0"/>
                </a:solidFill>
              </a:rPr>
              <a:t> إلى غاية</a:t>
            </a:r>
            <a:r>
              <a:rPr lang="fr-FR" sz="2800" dirty="0" smtClean="0">
                <a:solidFill>
                  <a:srgbClr val="0070C0"/>
                </a:solidFill>
              </a:rPr>
              <a:t>                        </a:t>
            </a:r>
            <a:r>
              <a:rPr lang="ar-TN" sz="2800" dirty="0" smtClean="0">
                <a:solidFill>
                  <a:srgbClr val="0070C0"/>
                </a:solidFill>
              </a:rPr>
              <a:t> </a:t>
            </a:r>
            <a:r>
              <a:rPr lang="ar-TN" sz="2400" dirty="0" smtClean="0">
                <a:solidFill>
                  <a:srgbClr val="0070C0"/>
                </a:solidFill>
              </a:rPr>
              <a:t>30</a:t>
            </a:r>
            <a:r>
              <a:rPr lang="ar-TN" sz="3200" dirty="0" smtClean="0">
                <a:solidFill>
                  <a:srgbClr val="0070C0"/>
                </a:solidFill>
              </a:rPr>
              <a:t> </a:t>
            </a:r>
            <a:r>
              <a:rPr lang="ar-TN" sz="2800" dirty="0" smtClean="0">
                <a:solidFill>
                  <a:srgbClr val="0070C0"/>
                </a:solidFill>
              </a:rPr>
              <a:t>جوان </a:t>
            </a:r>
            <a:r>
              <a:rPr lang="fr-FR" sz="2400" dirty="0" smtClean="0">
                <a:solidFill>
                  <a:srgbClr val="0070C0"/>
                </a:solidFill>
              </a:rPr>
              <a:t>2019</a:t>
            </a:r>
            <a:r>
              <a:rPr lang="ar-SA" sz="3200" dirty="0" smtClean="0">
                <a:solidFill>
                  <a:srgbClr val="0070C0"/>
                </a:solidFill>
              </a:rPr>
              <a:t>،</a:t>
            </a:r>
            <a:endParaRPr lang="fr-FR" sz="3200" dirty="0">
              <a:solidFill>
                <a:srgbClr val="0070C0"/>
              </a:solidFill>
            </a:endParaRPr>
          </a:p>
          <a:p>
            <a:pPr lvl="1" algn="just" rtl="1"/>
            <a:r>
              <a:rPr lang="ar-TN" sz="2400" dirty="0" smtClean="0">
                <a:solidFill>
                  <a:srgbClr val="0070C0"/>
                </a:solidFill>
              </a:rPr>
              <a:t>*</a:t>
            </a:r>
            <a:r>
              <a:rPr lang="ar-TN" sz="2800" dirty="0" smtClean="0">
                <a:solidFill>
                  <a:srgbClr val="0070C0"/>
                </a:solidFill>
              </a:rPr>
              <a:t> </a:t>
            </a:r>
            <a:r>
              <a:rPr lang="ar-SA" sz="2600" dirty="0" smtClean="0">
                <a:solidFill>
                  <a:srgbClr val="0070C0"/>
                </a:solidFill>
              </a:rPr>
              <a:t>المبالغ </a:t>
            </a:r>
            <a:r>
              <a:rPr lang="ar-SA" sz="2600" dirty="0">
                <a:solidFill>
                  <a:srgbClr val="0070C0"/>
                </a:solidFill>
              </a:rPr>
              <a:t>التي تم صرفها فعليا من قبل القابض </a:t>
            </a:r>
            <a:r>
              <a:rPr lang="ar-SA" sz="2600" dirty="0" smtClean="0">
                <a:solidFill>
                  <a:srgbClr val="0070C0"/>
                </a:solidFill>
              </a:rPr>
              <a:t>البلدي</a:t>
            </a:r>
            <a:r>
              <a:rPr lang="ar-TN" sz="2600" dirty="0" smtClean="0">
                <a:solidFill>
                  <a:srgbClr val="0070C0"/>
                </a:solidFill>
              </a:rPr>
              <a:t> من </a:t>
            </a:r>
            <a:r>
              <a:rPr lang="ar-TN" sz="2400" dirty="0" smtClean="0">
                <a:solidFill>
                  <a:srgbClr val="0070C0"/>
                </a:solidFill>
              </a:rPr>
              <a:t>01</a:t>
            </a:r>
            <a:r>
              <a:rPr lang="ar-TN" sz="3200" dirty="0" smtClean="0">
                <a:solidFill>
                  <a:srgbClr val="0070C0"/>
                </a:solidFill>
              </a:rPr>
              <a:t> </a:t>
            </a:r>
            <a:r>
              <a:rPr lang="ar-TN" sz="2600" dirty="0" err="1" smtClean="0">
                <a:solidFill>
                  <a:srgbClr val="0070C0"/>
                </a:solidFill>
              </a:rPr>
              <a:t>جانفي</a:t>
            </a:r>
            <a:r>
              <a:rPr lang="ar-TN" sz="2600" dirty="0" smtClean="0">
                <a:solidFill>
                  <a:srgbClr val="0070C0"/>
                </a:solidFill>
              </a:rPr>
              <a:t> إلى غاية</a:t>
            </a:r>
            <a:r>
              <a:rPr lang="fr-FR" sz="2600" dirty="0" smtClean="0">
                <a:solidFill>
                  <a:srgbClr val="0070C0"/>
                </a:solidFill>
              </a:rPr>
              <a:t> </a:t>
            </a:r>
            <a:r>
              <a:rPr lang="ar-TN" sz="2800" dirty="0" smtClean="0">
                <a:solidFill>
                  <a:srgbClr val="0070C0"/>
                </a:solidFill>
              </a:rPr>
              <a:t>30</a:t>
            </a:r>
            <a:r>
              <a:rPr lang="ar-TN" sz="3600" dirty="0" smtClean="0">
                <a:solidFill>
                  <a:srgbClr val="0070C0"/>
                </a:solidFill>
              </a:rPr>
              <a:t> </a:t>
            </a:r>
            <a:r>
              <a:rPr lang="ar-TN" sz="3200" dirty="0" smtClean="0">
                <a:solidFill>
                  <a:srgbClr val="0070C0"/>
                </a:solidFill>
              </a:rPr>
              <a:t>جوان </a:t>
            </a:r>
            <a:r>
              <a:rPr lang="fr-FR" sz="2800" dirty="0" smtClean="0">
                <a:solidFill>
                  <a:srgbClr val="0070C0"/>
                </a:solidFill>
              </a:rPr>
              <a:t>2019</a:t>
            </a:r>
            <a:r>
              <a:rPr lang="ar-SA" sz="3200" dirty="0" smtClean="0">
                <a:solidFill>
                  <a:srgbClr val="0070C0"/>
                </a:solidFill>
              </a:rPr>
              <a:t>.</a:t>
            </a:r>
            <a:endParaRPr lang="ar-TN" sz="3200" dirty="0" smtClean="0">
              <a:solidFill>
                <a:srgbClr val="0070C0"/>
              </a:solidFill>
            </a:endParaRPr>
          </a:p>
          <a:p>
            <a:pPr lvl="1" algn="just" rtl="1"/>
            <a:r>
              <a:rPr lang="ar-TN" sz="2400" dirty="0" smtClean="0">
                <a:solidFill>
                  <a:srgbClr val="0070C0"/>
                </a:solidFill>
              </a:rPr>
              <a:t>*</a:t>
            </a:r>
            <a:r>
              <a:rPr lang="ar-TN" sz="2600" dirty="0" smtClean="0">
                <a:solidFill>
                  <a:srgbClr val="0070C0"/>
                </a:solidFill>
              </a:rPr>
              <a:t>مجموع ما تم صرفه منذ انطلاق انجاز المشروع إلى غاية </a:t>
            </a:r>
            <a:r>
              <a:rPr lang="ar-TN" sz="2400" dirty="0" smtClean="0">
                <a:solidFill>
                  <a:srgbClr val="0070C0"/>
                </a:solidFill>
              </a:rPr>
              <a:t>30</a:t>
            </a:r>
            <a:r>
              <a:rPr lang="ar-TN" sz="3200" dirty="0" smtClean="0">
                <a:solidFill>
                  <a:srgbClr val="0070C0"/>
                </a:solidFill>
              </a:rPr>
              <a:t> </a:t>
            </a:r>
            <a:r>
              <a:rPr lang="ar-TN" sz="2800" dirty="0" smtClean="0">
                <a:solidFill>
                  <a:srgbClr val="0070C0"/>
                </a:solidFill>
              </a:rPr>
              <a:t>جوان </a:t>
            </a:r>
            <a:r>
              <a:rPr lang="fr-FR" sz="2400" dirty="0" smtClean="0">
                <a:solidFill>
                  <a:srgbClr val="0070C0"/>
                </a:solidFill>
              </a:rPr>
              <a:t>2019</a:t>
            </a:r>
            <a:r>
              <a:rPr lang="ar-SA" sz="3600" dirty="0" smtClean="0">
                <a:solidFill>
                  <a:srgbClr val="0070C0"/>
                </a:solidFill>
              </a:rPr>
              <a:t>.</a:t>
            </a:r>
            <a:endParaRPr lang="fr-FR" sz="3200" dirty="0">
              <a:solidFill>
                <a:srgbClr val="0070C0"/>
              </a:solidFill>
            </a:endParaRPr>
          </a:p>
        </p:txBody>
      </p:sp>
      <p:sp>
        <p:nvSpPr>
          <p:cNvPr id="3" name="ZoneTexte 2"/>
          <p:cNvSpPr txBox="1"/>
          <p:nvPr/>
        </p:nvSpPr>
        <p:spPr>
          <a:xfrm>
            <a:off x="509815" y="332656"/>
            <a:ext cx="7806601" cy="584775"/>
          </a:xfrm>
          <a:prstGeom prst="rect">
            <a:avLst/>
          </a:prstGeom>
          <a:noFill/>
        </p:spPr>
        <p:txBody>
          <a:bodyPr wrap="square" rtlCol="0">
            <a:spAutoFit/>
          </a:bodyPr>
          <a:lstStyle/>
          <a:p>
            <a:pPr lvl="0" algn="ctr" rtl="1" fontAlgn="base">
              <a:spcBef>
                <a:spcPct val="0"/>
              </a:spcBef>
              <a:spcAft>
                <a:spcPct val="0"/>
              </a:spcAft>
            </a:pPr>
            <a:r>
              <a:rPr lang="ar-TN" sz="3200" b="1" dirty="0" smtClean="0">
                <a:solidFill>
                  <a:srgbClr val="C00000"/>
                </a:solidFill>
                <a:latin typeface="Arial" panose="020B0604020202020204" pitchFamily="34" charset="0"/>
                <a:cs typeface="Arial" panose="020B0604020202020204" pitchFamily="34" charset="0"/>
              </a:rPr>
              <a:t>كشف</a:t>
            </a:r>
            <a:r>
              <a:rPr lang="ar-SA" sz="3200" b="1" dirty="0" smtClean="0">
                <a:solidFill>
                  <a:srgbClr val="C00000"/>
                </a:solidFill>
                <a:latin typeface="Arial" panose="020B0604020202020204" pitchFamily="34" charset="0"/>
                <a:cs typeface="Arial" panose="020B0604020202020204" pitchFamily="34" charset="0"/>
              </a:rPr>
              <a:t> </a:t>
            </a:r>
            <a:r>
              <a:rPr lang="ar-TN" sz="3200" b="1" dirty="0" smtClean="0">
                <a:solidFill>
                  <a:srgbClr val="C00000"/>
                </a:solidFill>
                <a:latin typeface="Arial" panose="020B0604020202020204" pitchFamily="34" charset="0"/>
                <a:cs typeface="Arial" panose="020B0604020202020204" pitchFamily="34" charset="0"/>
              </a:rPr>
              <a:t>سداسي </a:t>
            </a:r>
            <a:r>
              <a:rPr lang="ar-TN" sz="3200" b="1" dirty="0" err="1" smtClean="0">
                <a:solidFill>
                  <a:srgbClr val="C00000"/>
                </a:solidFill>
                <a:latin typeface="Arial" panose="020B0604020202020204" pitchFamily="34" charset="0"/>
                <a:cs typeface="Arial" panose="020B0604020202020204" pitchFamily="34" charset="0"/>
              </a:rPr>
              <a:t>ل</a:t>
            </a:r>
            <a:r>
              <a:rPr lang="ar-SA" sz="3200" b="1" dirty="0" smtClean="0">
                <a:solidFill>
                  <a:srgbClr val="C00000"/>
                </a:solidFill>
                <a:latin typeface="Arial" panose="020B0604020202020204" pitchFamily="34" charset="0"/>
                <a:cs typeface="Arial" panose="020B0604020202020204" pitchFamily="34" charset="0"/>
              </a:rPr>
              <a:t>تنفيذ </a:t>
            </a:r>
            <a:r>
              <a:rPr lang="ar-SA" sz="3200" b="1" dirty="0">
                <a:solidFill>
                  <a:srgbClr val="C00000"/>
                </a:solidFill>
                <a:latin typeface="Arial" panose="020B0604020202020204" pitchFamily="34" charset="0"/>
                <a:cs typeface="Arial" panose="020B0604020202020204" pitchFamily="34" charset="0"/>
              </a:rPr>
              <a:t>برنامج الاستثمار </a:t>
            </a:r>
            <a:r>
              <a:rPr lang="ar-SA" sz="3200" b="1" dirty="0" smtClean="0">
                <a:solidFill>
                  <a:srgbClr val="C00000"/>
                </a:solidFill>
                <a:latin typeface="Arial" panose="020B0604020202020204" pitchFamily="34" charset="0"/>
                <a:cs typeface="Arial" panose="020B0604020202020204" pitchFamily="34" charset="0"/>
              </a:rPr>
              <a:t>السنوي</a:t>
            </a:r>
            <a:endParaRPr lang="fr-FR" sz="3200" dirty="0">
              <a:solidFill>
                <a:srgbClr val="C00000"/>
              </a:solidFill>
              <a:latin typeface="Arial" panose="020B0604020202020204" pitchFamily="34" charset="0"/>
              <a:cs typeface="Arial" panose="020B0604020202020204" pitchFamily="34" charset="0"/>
            </a:endParaRP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498512" y="134246"/>
            <a:ext cx="633413" cy="835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91852653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28670"/>
            <a:ext cx="9001156" cy="4909036"/>
          </a:xfrm>
          <a:prstGeom prst="rect">
            <a:avLst/>
          </a:prstGeom>
        </p:spPr>
        <p:txBody>
          <a:bodyPr wrap="square">
            <a:spAutoFit/>
          </a:bodyPr>
          <a:lstStyle/>
          <a:p>
            <a:pPr algn="just" rtl="1"/>
            <a:r>
              <a:rPr lang="ar-SA" sz="2800" dirty="0">
                <a:solidFill>
                  <a:srgbClr val="0070C0"/>
                </a:solidFill>
              </a:rPr>
              <a:t>جدول مبين به مدى تقدم صرف الاعتمادات (الاعتمادات التي تم إصدار إذن بصرفها) الخاصة بالمشاريع المبرمجة وفق الأنموذج المعد للغرض.</a:t>
            </a:r>
            <a:endParaRPr lang="fr-FR" sz="2800" dirty="0">
              <a:solidFill>
                <a:srgbClr val="0070C0"/>
              </a:solidFill>
            </a:endParaRPr>
          </a:p>
          <a:p>
            <a:pPr algn="just" rtl="1"/>
            <a:r>
              <a:rPr lang="ar-SA" sz="2800" dirty="0">
                <a:solidFill>
                  <a:srgbClr val="0070C0"/>
                </a:solidFill>
                <a:cs typeface="+mj-cs"/>
              </a:rPr>
              <a:t>(</a:t>
            </a:r>
            <a:r>
              <a:rPr lang="fr-FR" sz="2800" dirty="0">
                <a:solidFill>
                  <a:srgbClr val="0070C0"/>
                </a:solidFill>
                <a:cs typeface="+mj-cs"/>
              </a:rPr>
              <a:t>l’état d’exécution en </a:t>
            </a:r>
            <a:r>
              <a:rPr lang="fr-FR" sz="2800" b="1" dirty="0">
                <a:solidFill>
                  <a:srgbClr val="0070C0"/>
                </a:solidFill>
                <a:cs typeface="+mj-cs"/>
              </a:rPr>
              <a:t>dépenses du</a:t>
            </a:r>
            <a:r>
              <a:rPr lang="fr-FR" sz="2800" dirty="0">
                <a:solidFill>
                  <a:srgbClr val="0070C0"/>
                </a:solidFill>
                <a:cs typeface="+mj-cs"/>
              </a:rPr>
              <a:t> PAI de </a:t>
            </a:r>
            <a:r>
              <a:rPr lang="fr-FR" sz="2800" dirty="0" smtClean="0">
                <a:solidFill>
                  <a:srgbClr val="0070C0"/>
                </a:solidFill>
                <a:cs typeface="+mj-cs"/>
              </a:rPr>
              <a:t>l’année </a:t>
            </a:r>
            <a:r>
              <a:rPr lang="fr-FR" sz="2800" dirty="0" smtClean="0">
                <a:solidFill>
                  <a:srgbClr val="0070C0"/>
                </a:solidFill>
              </a:rPr>
              <a:t>n-1</a:t>
            </a:r>
            <a:r>
              <a:rPr lang="ar-SA" sz="2800" dirty="0" smtClean="0">
                <a:solidFill>
                  <a:srgbClr val="0070C0"/>
                </a:solidFill>
                <a:cs typeface="+mj-cs"/>
              </a:rPr>
              <a:t>) </a:t>
            </a:r>
            <a:endParaRPr lang="fr-FR" sz="2800" dirty="0">
              <a:solidFill>
                <a:srgbClr val="0070C0"/>
              </a:solidFill>
              <a:cs typeface="+mj-cs"/>
            </a:endParaRPr>
          </a:p>
          <a:p>
            <a:pPr algn="just" rtl="1">
              <a:spcBef>
                <a:spcPts val="600"/>
              </a:spcBef>
            </a:pPr>
            <a:r>
              <a:rPr lang="ar-SA" sz="2800" dirty="0" smtClean="0">
                <a:solidFill>
                  <a:srgbClr val="0070C0"/>
                </a:solidFill>
              </a:rPr>
              <a:t>يبين </a:t>
            </a:r>
            <a:r>
              <a:rPr lang="ar-SA" sz="2800" dirty="0">
                <a:solidFill>
                  <a:srgbClr val="0070C0"/>
                </a:solidFill>
              </a:rPr>
              <a:t>أنموذج تنفيذ برنامج الاستثمار السنوي المعطيات التالية:</a:t>
            </a:r>
            <a:endParaRPr lang="fr-FR" sz="2800" dirty="0">
              <a:solidFill>
                <a:srgbClr val="0070C0"/>
              </a:solidFill>
            </a:endParaRPr>
          </a:p>
          <a:p>
            <a:pPr lvl="1" algn="just" rtl="1"/>
            <a:r>
              <a:rPr lang="ar-TN" sz="2400" dirty="0" smtClean="0">
                <a:solidFill>
                  <a:srgbClr val="0070C0"/>
                </a:solidFill>
              </a:rPr>
              <a:t>*</a:t>
            </a:r>
            <a:r>
              <a:rPr lang="ar-TN" sz="2800" dirty="0" smtClean="0">
                <a:solidFill>
                  <a:srgbClr val="0070C0"/>
                </a:solidFill>
              </a:rPr>
              <a:t> </a:t>
            </a:r>
            <a:r>
              <a:rPr lang="ar-SA" sz="2800" dirty="0" smtClean="0">
                <a:solidFill>
                  <a:srgbClr val="0070C0"/>
                </a:solidFill>
              </a:rPr>
              <a:t>المبالغ المبرمج</a:t>
            </a:r>
            <a:r>
              <a:rPr lang="ar-TN" sz="2800" dirty="0" smtClean="0">
                <a:solidFill>
                  <a:srgbClr val="0070C0"/>
                </a:solidFill>
              </a:rPr>
              <a:t> صرفها</a:t>
            </a:r>
            <a:r>
              <a:rPr lang="ar-SA" sz="2800" dirty="0" smtClean="0">
                <a:solidFill>
                  <a:srgbClr val="0070C0"/>
                </a:solidFill>
              </a:rPr>
              <a:t> </a:t>
            </a:r>
            <a:r>
              <a:rPr lang="ar-SA" sz="2800" dirty="0">
                <a:solidFill>
                  <a:srgbClr val="0070C0"/>
                </a:solidFill>
              </a:rPr>
              <a:t>لكل </a:t>
            </a:r>
            <a:r>
              <a:rPr lang="ar-SA" sz="2800" dirty="0" smtClean="0">
                <a:solidFill>
                  <a:srgbClr val="0070C0"/>
                </a:solidFill>
              </a:rPr>
              <a:t>مشروع</a:t>
            </a:r>
            <a:r>
              <a:rPr lang="ar-TN" sz="2800" dirty="0" smtClean="0">
                <a:solidFill>
                  <a:srgbClr val="0070C0"/>
                </a:solidFill>
              </a:rPr>
              <a:t> خلال سنة </a:t>
            </a:r>
            <a:r>
              <a:rPr lang="fr-FR" sz="2400" dirty="0" smtClean="0">
                <a:solidFill>
                  <a:srgbClr val="0070C0"/>
                </a:solidFill>
              </a:rPr>
              <a:t>2019</a:t>
            </a:r>
            <a:r>
              <a:rPr lang="ar-SA" sz="3200" dirty="0" smtClean="0">
                <a:solidFill>
                  <a:srgbClr val="0070C0"/>
                </a:solidFill>
              </a:rPr>
              <a:t>،</a:t>
            </a:r>
            <a:endParaRPr lang="fr-FR" sz="3200" dirty="0">
              <a:solidFill>
                <a:srgbClr val="0070C0"/>
              </a:solidFill>
            </a:endParaRPr>
          </a:p>
          <a:p>
            <a:pPr lvl="1" algn="just" rtl="1"/>
            <a:r>
              <a:rPr lang="ar-TN" sz="2400" dirty="0" smtClean="0">
                <a:solidFill>
                  <a:srgbClr val="0070C0"/>
                </a:solidFill>
              </a:rPr>
              <a:t>*</a:t>
            </a:r>
            <a:r>
              <a:rPr lang="ar-SA" sz="2800" dirty="0" smtClean="0">
                <a:solidFill>
                  <a:srgbClr val="0070C0"/>
                </a:solidFill>
              </a:rPr>
              <a:t>المبالغ </a:t>
            </a:r>
            <a:r>
              <a:rPr lang="ar-SA" sz="2800" dirty="0">
                <a:solidFill>
                  <a:srgbClr val="0070C0"/>
                </a:solidFill>
              </a:rPr>
              <a:t>التي تم إصدار إذن </a:t>
            </a:r>
            <a:r>
              <a:rPr lang="ar-SA" sz="2800" dirty="0" smtClean="0">
                <a:solidFill>
                  <a:srgbClr val="0070C0"/>
                </a:solidFill>
              </a:rPr>
              <a:t>بصرفها</a:t>
            </a:r>
            <a:r>
              <a:rPr lang="ar-TN" sz="2800" dirty="0" smtClean="0">
                <a:solidFill>
                  <a:srgbClr val="0070C0"/>
                </a:solidFill>
              </a:rPr>
              <a:t> من </a:t>
            </a:r>
            <a:r>
              <a:rPr lang="ar-TN" sz="2400" dirty="0" smtClean="0">
                <a:solidFill>
                  <a:srgbClr val="0070C0"/>
                </a:solidFill>
              </a:rPr>
              <a:t>01</a:t>
            </a:r>
            <a:r>
              <a:rPr lang="ar-TN" sz="3200" dirty="0" smtClean="0">
                <a:solidFill>
                  <a:srgbClr val="0070C0"/>
                </a:solidFill>
              </a:rPr>
              <a:t> </a:t>
            </a:r>
            <a:r>
              <a:rPr lang="ar-TN" sz="2800" dirty="0" err="1" smtClean="0">
                <a:solidFill>
                  <a:srgbClr val="0070C0"/>
                </a:solidFill>
              </a:rPr>
              <a:t>جانفي</a:t>
            </a:r>
            <a:r>
              <a:rPr lang="ar-TN" sz="2800" dirty="0" smtClean="0">
                <a:solidFill>
                  <a:srgbClr val="0070C0"/>
                </a:solidFill>
              </a:rPr>
              <a:t> إلى غاية</a:t>
            </a:r>
            <a:r>
              <a:rPr lang="fr-FR" sz="2800" dirty="0" smtClean="0">
                <a:solidFill>
                  <a:srgbClr val="0070C0"/>
                </a:solidFill>
              </a:rPr>
              <a:t>                        </a:t>
            </a:r>
            <a:r>
              <a:rPr lang="ar-TN" sz="2800" dirty="0" smtClean="0">
                <a:solidFill>
                  <a:srgbClr val="0070C0"/>
                </a:solidFill>
              </a:rPr>
              <a:t> </a:t>
            </a:r>
            <a:r>
              <a:rPr lang="ar-TN" sz="2400" dirty="0" smtClean="0">
                <a:solidFill>
                  <a:srgbClr val="0070C0"/>
                </a:solidFill>
              </a:rPr>
              <a:t>31</a:t>
            </a:r>
            <a:r>
              <a:rPr lang="ar-TN" sz="3200" dirty="0" smtClean="0">
                <a:solidFill>
                  <a:srgbClr val="0070C0"/>
                </a:solidFill>
              </a:rPr>
              <a:t> </a:t>
            </a:r>
            <a:r>
              <a:rPr lang="ar-TN" sz="2800" dirty="0" smtClean="0">
                <a:solidFill>
                  <a:srgbClr val="0070C0"/>
                </a:solidFill>
              </a:rPr>
              <a:t>ديسمبر</a:t>
            </a:r>
            <a:r>
              <a:rPr lang="ar-TN" sz="3200" dirty="0" smtClean="0">
                <a:solidFill>
                  <a:srgbClr val="0070C0"/>
                </a:solidFill>
              </a:rPr>
              <a:t> </a:t>
            </a:r>
            <a:r>
              <a:rPr lang="fr-FR" sz="2400" dirty="0" smtClean="0">
                <a:solidFill>
                  <a:srgbClr val="0070C0"/>
                </a:solidFill>
              </a:rPr>
              <a:t>2019</a:t>
            </a:r>
            <a:r>
              <a:rPr lang="ar-SA" sz="3200" dirty="0" smtClean="0">
                <a:solidFill>
                  <a:srgbClr val="0070C0"/>
                </a:solidFill>
              </a:rPr>
              <a:t>،</a:t>
            </a:r>
            <a:endParaRPr lang="fr-FR" sz="3200" dirty="0">
              <a:solidFill>
                <a:srgbClr val="0070C0"/>
              </a:solidFill>
            </a:endParaRPr>
          </a:p>
          <a:p>
            <a:pPr lvl="1" algn="just" rtl="1"/>
            <a:r>
              <a:rPr lang="ar-TN" sz="2400" dirty="0" smtClean="0">
                <a:solidFill>
                  <a:srgbClr val="0070C0"/>
                </a:solidFill>
              </a:rPr>
              <a:t>*</a:t>
            </a:r>
            <a:r>
              <a:rPr lang="ar-TN" sz="2800" dirty="0" smtClean="0">
                <a:solidFill>
                  <a:srgbClr val="0070C0"/>
                </a:solidFill>
              </a:rPr>
              <a:t> </a:t>
            </a:r>
            <a:r>
              <a:rPr lang="ar-SA" sz="2600" dirty="0" smtClean="0">
                <a:solidFill>
                  <a:srgbClr val="0070C0"/>
                </a:solidFill>
              </a:rPr>
              <a:t>المبالغ </a:t>
            </a:r>
            <a:r>
              <a:rPr lang="ar-SA" sz="2600" dirty="0">
                <a:solidFill>
                  <a:srgbClr val="0070C0"/>
                </a:solidFill>
              </a:rPr>
              <a:t>التي تم صرفها فعليا من قبل القابض </a:t>
            </a:r>
            <a:r>
              <a:rPr lang="ar-SA" sz="2600" dirty="0" smtClean="0">
                <a:solidFill>
                  <a:srgbClr val="0070C0"/>
                </a:solidFill>
              </a:rPr>
              <a:t>البلدي</a:t>
            </a:r>
            <a:r>
              <a:rPr lang="ar-TN" sz="2600" dirty="0" smtClean="0">
                <a:solidFill>
                  <a:srgbClr val="0070C0"/>
                </a:solidFill>
              </a:rPr>
              <a:t> من </a:t>
            </a:r>
            <a:r>
              <a:rPr lang="ar-TN" sz="2400" dirty="0" smtClean="0">
                <a:solidFill>
                  <a:srgbClr val="0070C0"/>
                </a:solidFill>
              </a:rPr>
              <a:t>01</a:t>
            </a:r>
            <a:r>
              <a:rPr lang="ar-TN" sz="3200" dirty="0" smtClean="0">
                <a:solidFill>
                  <a:srgbClr val="0070C0"/>
                </a:solidFill>
              </a:rPr>
              <a:t> </a:t>
            </a:r>
            <a:r>
              <a:rPr lang="ar-TN" sz="2600" dirty="0" err="1" smtClean="0">
                <a:solidFill>
                  <a:srgbClr val="0070C0"/>
                </a:solidFill>
              </a:rPr>
              <a:t>جانفي</a:t>
            </a:r>
            <a:r>
              <a:rPr lang="ar-TN" sz="2600" dirty="0" smtClean="0">
                <a:solidFill>
                  <a:srgbClr val="0070C0"/>
                </a:solidFill>
              </a:rPr>
              <a:t> إلى غاية</a:t>
            </a:r>
            <a:r>
              <a:rPr lang="fr-FR" sz="2600" dirty="0" smtClean="0">
                <a:solidFill>
                  <a:srgbClr val="0070C0"/>
                </a:solidFill>
              </a:rPr>
              <a:t>       </a:t>
            </a:r>
            <a:r>
              <a:rPr lang="ar-TN" sz="2600" dirty="0" smtClean="0">
                <a:solidFill>
                  <a:srgbClr val="0070C0"/>
                </a:solidFill>
              </a:rPr>
              <a:t> </a:t>
            </a:r>
            <a:r>
              <a:rPr lang="ar-TN" sz="2400" dirty="0" smtClean="0">
                <a:solidFill>
                  <a:srgbClr val="0070C0"/>
                </a:solidFill>
              </a:rPr>
              <a:t>31</a:t>
            </a:r>
            <a:r>
              <a:rPr lang="ar-TN" sz="3200" dirty="0" smtClean="0">
                <a:solidFill>
                  <a:srgbClr val="0070C0"/>
                </a:solidFill>
              </a:rPr>
              <a:t> </a:t>
            </a:r>
            <a:r>
              <a:rPr lang="ar-TN" sz="2600" dirty="0" smtClean="0">
                <a:solidFill>
                  <a:srgbClr val="0070C0"/>
                </a:solidFill>
              </a:rPr>
              <a:t>ديسمبر</a:t>
            </a:r>
            <a:r>
              <a:rPr lang="ar-TN" sz="3200" dirty="0" smtClean="0">
                <a:solidFill>
                  <a:srgbClr val="0070C0"/>
                </a:solidFill>
              </a:rPr>
              <a:t> </a:t>
            </a:r>
            <a:r>
              <a:rPr lang="fr-FR" sz="2400" dirty="0" smtClean="0">
                <a:solidFill>
                  <a:srgbClr val="0070C0"/>
                </a:solidFill>
              </a:rPr>
              <a:t>2019</a:t>
            </a:r>
            <a:r>
              <a:rPr lang="ar-SA" sz="3200" dirty="0" smtClean="0">
                <a:solidFill>
                  <a:srgbClr val="0070C0"/>
                </a:solidFill>
              </a:rPr>
              <a:t>.</a:t>
            </a:r>
            <a:endParaRPr lang="ar-TN" sz="3200" dirty="0" smtClean="0">
              <a:solidFill>
                <a:srgbClr val="0070C0"/>
              </a:solidFill>
            </a:endParaRPr>
          </a:p>
          <a:p>
            <a:pPr lvl="1" algn="just" rtl="1"/>
            <a:r>
              <a:rPr lang="ar-TN" sz="2400" dirty="0" smtClean="0">
                <a:solidFill>
                  <a:srgbClr val="0070C0"/>
                </a:solidFill>
              </a:rPr>
              <a:t>*</a:t>
            </a:r>
            <a:r>
              <a:rPr lang="ar-TN" sz="2600" dirty="0" smtClean="0">
                <a:solidFill>
                  <a:srgbClr val="0070C0"/>
                </a:solidFill>
              </a:rPr>
              <a:t>مجموع ما تم صرفه منذ انطلاق انجاز المشروع إلى غاية </a:t>
            </a:r>
            <a:r>
              <a:rPr lang="ar-TN" sz="2400" dirty="0" smtClean="0">
                <a:solidFill>
                  <a:srgbClr val="0070C0"/>
                </a:solidFill>
              </a:rPr>
              <a:t>31</a:t>
            </a:r>
            <a:r>
              <a:rPr lang="ar-TN" sz="3600" dirty="0" smtClean="0">
                <a:solidFill>
                  <a:srgbClr val="0070C0"/>
                </a:solidFill>
              </a:rPr>
              <a:t> </a:t>
            </a:r>
            <a:r>
              <a:rPr lang="ar-TN" sz="2600" dirty="0" smtClean="0">
                <a:solidFill>
                  <a:srgbClr val="0070C0"/>
                </a:solidFill>
              </a:rPr>
              <a:t>ديسمبر</a:t>
            </a:r>
            <a:r>
              <a:rPr lang="ar-TN" sz="3600" dirty="0" smtClean="0">
                <a:solidFill>
                  <a:srgbClr val="0070C0"/>
                </a:solidFill>
              </a:rPr>
              <a:t> </a:t>
            </a:r>
            <a:r>
              <a:rPr lang="fr-FR" sz="2400" dirty="0" smtClean="0">
                <a:solidFill>
                  <a:srgbClr val="0070C0"/>
                </a:solidFill>
              </a:rPr>
              <a:t>2019</a:t>
            </a:r>
            <a:r>
              <a:rPr lang="ar-SA" sz="3600" dirty="0" smtClean="0">
                <a:solidFill>
                  <a:srgbClr val="0070C0"/>
                </a:solidFill>
              </a:rPr>
              <a:t>.</a:t>
            </a:r>
            <a:endParaRPr lang="fr-FR" sz="3200" dirty="0">
              <a:solidFill>
                <a:srgbClr val="0070C0"/>
              </a:solidFill>
            </a:endParaRPr>
          </a:p>
        </p:txBody>
      </p:sp>
      <p:sp>
        <p:nvSpPr>
          <p:cNvPr id="3" name="ZoneTexte 2"/>
          <p:cNvSpPr txBox="1"/>
          <p:nvPr/>
        </p:nvSpPr>
        <p:spPr>
          <a:xfrm>
            <a:off x="509815" y="332656"/>
            <a:ext cx="7806601" cy="584775"/>
          </a:xfrm>
          <a:prstGeom prst="rect">
            <a:avLst/>
          </a:prstGeom>
          <a:noFill/>
        </p:spPr>
        <p:txBody>
          <a:bodyPr wrap="square" rtlCol="0">
            <a:spAutoFit/>
          </a:bodyPr>
          <a:lstStyle/>
          <a:p>
            <a:pPr lvl="0" algn="ctr" rtl="1" fontAlgn="base">
              <a:spcBef>
                <a:spcPct val="0"/>
              </a:spcBef>
              <a:spcAft>
                <a:spcPct val="0"/>
              </a:spcAft>
            </a:pPr>
            <a:r>
              <a:rPr lang="ar-TN" sz="3200" b="1" dirty="0" smtClean="0">
                <a:solidFill>
                  <a:srgbClr val="C00000"/>
                </a:solidFill>
                <a:latin typeface="Arial" panose="020B0604020202020204" pitchFamily="34" charset="0"/>
                <a:cs typeface="Arial" panose="020B0604020202020204" pitchFamily="34" charset="0"/>
              </a:rPr>
              <a:t>كشف</a:t>
            </a:r>
            <a:r>
              <a:rPr lang="ar-SA" sz="3200" b="1" dirty="0" smtClean="0">
                <a:solidFill>
                  <a:srgbClr val="C00000"/>
                </a:solidFill>
                <a:latin typeface="Arial" panose="020B0604020202020204" pitchFamily="34" charset="0"/>
                <a:cs typeface="Arial" panose="020B0604020202020204" pitchFamily="34" charset="0"/>
              </a:rPr>
              <a:t> </a:t>
            </a:r>
            <a:r>
              <a:rPr lang="ar-TN" sz="3200" b="1" dirty="0" smtClean="0">
                <a:solidFill>
                  <a:srgbClr val="C00000"/>
                </a:solidFill>
                <a:latin typeface="Arial" panose="020B0604020202020204" pitchFamily="34" charset="0"/>
                <a:cs typeface="Arial" panose="020B0604020202020204" pitchFamily="34" charset="0"/>
              </a:rPr>
              <a:t>سنوي </a:t>
            </a:r>
            <a:r>
              <a:rPr lang="ar-TN" sz="3200" b="1" dirty="0" err="1" smtClean="0">
                <a:solidFill>
                  <a:srgbClr val="C00000"/>
                </a:solidFill>
                <a:latin typeface="Arial" panose="020B0604020202020204" pitchFamily="34" charset="0"/>
                <a:cs typeface="Arial" panose="020B0604020202020204" pitchFamily="34" charset="0"/>
              </a:rPr>
              <a:t>ل</a:t>
            </a:r>
            <a:r>
              <a:rPr lang="ar-SA" sz="3200" b="1" dirty="0" smtClean="0">
                <a:solidFill>
                  <a:srgbClr val="C00000"/>
                </a:solidFill>
                <a:latin typeface="Arial" panose="020B0604020202020204" pitchFamily="34" charset="0"/>
                <a:cs typeface="Arial" panose="020B0604020202020204" pitchFamily="34" charset="0"/>
              </a:rPr>
              <a:t>تنفيذ </a:t>
            </a:r>
            <a:r>
              <a:rPr lang="ar-SA" sz="3200" b="1" dirty="0">
                <a:solidFill>
                  <a:srgbClr val="C00000"/>
                </a:solidFill>
                <a:latin typeface="Arial" panose="020B0604020202020204" pitchFamily="34" charset="0"/>
                <a:cs typeface="Arial" panose="020B0604020202020204" pitchFamily="34" charset="0"/>
              </a:rPr>
              <a:t>برنامج الاستثمار </a:t>
            </a:r>
            <a:r>
              <a:rPr lang="ar-SA" sz="3200" b="1" dirty="0" smtClean="0">
                <a:solidFill>
                  <a:srgbClr val="C00000"/>
                </a:solidFill>
                <a:latin typeface="Arial" panose="020B0604020202020204" pitchFamily="34" charset="0"/>
                <a:cs typeface="Arial" panose="020B0604020202020204" pitchFamily="34" charset="0"/>
              </a:rPr>
              <a:t>السنوي</a:t>
            </a:r>
            <a:endParaRPr lang="fr-FR" sz="3200" dirty="0">
              <a:solidFill>
                <a:srgbClr val="C00000"/>
              </a:solidFill>
              <a:latin typeface="Arial" panose="020B0604020202020204" pitchFamily="34" charset="0"/>
              <a:cs typeface="Arial" panose="020B0604020202020204" pitchFamily="34" charset="0"/>
            </a:endParaRP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498512" y="134246"/>
            <a:ext cx="633413" cy="835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91852653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Afficher l'image d'origine"/>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27296" r="26569"/>
          <a:stretch>
            <a:fillRect/>
          </a:stretch>
        </p:blipFill>
        <p:spPr bwMode="auto">
          <a:xfrm>
            <a:off x="8032750" y="0"/>
            <a:ext cx="638175" cy="836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ZoneTexte 8"/>
          <p:cNvSpPr txBox="1">
            <a:spLocks noChangeArrowheads="1"/>
          </p:cNvSpPr>
          <p:nvPr/>
        </p:nvSpPr>
        <p:spPr bwMode="auto">
          <a:xfrm>
            <a:off x="7540625" y="836613"/>
            <a:ext cx="158432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TN" sz="1400" dirty="0">
                <a:latin typeface="Sakkal Majalla" pitchFamily="2" charset="-78"/>
                <a:cs typeface="Sakkal Majalla" pitchFamily="2" charset="-78"/>
              </a:rPr>
              <a:t>الجمهورية التونسية </a:t>
            </a:r>
          </a:p>
          <a:p>
            <a:pPr algn="ctr" rtl="1" eaLnBrk="1" hangingPunct="1"/>
            <a:r>
              <a:rPr lang="ar-TN" sz="1400" dirty="0">
                <a:latin typeface="Sakkal Majalla" pitchFamily="2" charset="-78"/>
                <a:cs typeface="Sakkal Majalla" pitchFamily="2" charset="-78"/>
              </a:rPr>
              <a:t>وزارة ا</a:t>
            </a:r>
            <a:r>
              <a:rPr lang="ar-DZ" sz="1400" dirty="0">
                <a:latin typeface="Sakkal Majalla" pitchFamily="2" charset="-78"/>
                <a:cs typeface="Sakkal Majalla" pitchFamily="2" charset="-78"/>
              </a:rPr>
              <a:t>لشؤون المحلية</a:t>
            </a:r>
            <a:r>
              <a:rPr lang="ar-TN" sz="1400" dirty="0">
                <a:latin typeface="Sakkal Majalla" pitchFamily="2" charset="-78"/>
                <a:cs typeface="Sakkal Majalla" pitchFamily="2" charset="-78"/>
              </a:rPr>
              <a:t> </a:t>
            </a:r>
            <a:endParaRPr lang="fr-FR" sz="1400" dirty="0">
              <a:latin typeface="Sakkal Majalla" pitchFamily="2" charset="-78"/>
              <a:cs typeface="Sakkal Majalla" pitchFamily="2" charset="-78"/>
            </a:endParaRPr>
          </a:p>
        </p:txBody>
      </p:sp>
      <p:sp>
        <p:nvSpPr>
          <p:cNvPr id="9" name="ZoneTexte 8"/>
          <p:cNvSpPr txBox="1"/>
          <p:nvPr/>
        </p:nvSpPr>
        <p:spPr>
          <a:xfrm>
            <a:off x="2816604" y="493316"/>
            <a:ext cx="3816424" cy="923330"/>
          </a:xfrm>
          <a:prstGeom prst="rect">
            <a:avLst/>
          </a:prstGeom>
          <a:noFill/>
        </p:spPr>
        <p:txBody>
          <a:bodyPr wrap="square" rtlCol="0">
            <a:spAutoFit/>
          </a:bodyPr>
          <a:lstStyle/>
          <a:p>
            <a:pPr algn="ctr" rtl="1"/>
            <a:r>
              <a:rPr lang="ar-DZ" sz="5400" b="1" u="sng" dirty="0" smtClean="0">
                <a:solidFill>
                  <a:srgbClr val="00B050"/>
                </a:solidFill>
                <a:latin typeface="Sakkal Majalla" pitchFamily="2" charset="-78"/>
                <a:cs typeface="Sakkal Majalla" pitchFamily="2" charset="-78"/>
              </a:rPr>
              <a:t>الجدول الزمني  </a:t>
            </a:r>
            <a:endParaRPr lang="fr-FR" sz="5400" b="1" u="sng" dirty="0">
              <a:solidFill>
                <a:srgbClr val="00B050"/>
              </a:solidFill>
              <a:latin typeface="Sakkal Majalla" pitchFamily="2" charset="-78"/>
              <a:cs typeface="Sakkal Majalla" pitchFamily="2" charset="-78"/>
            </a:endParaRPr>
          </a:p>
        </p:txBody>
      </p:sp>
      <p:graphicFrame>
        <p:nvGraphicFramePr>
          <p:cNvPr id="2" name="Tableau 1"/>
          <p:cNvGraphicFramePr>
            <a:graphicFrameLocks noGrp="1"/>
          </p:cNvGraphicFramePr>
          <p:nvPr>
            <p:extLst>
              <p:ext uri="{D42A27DB-BD31-4B8C-83A1-F6EECF244321}">
                <p14:modId xmlns:p14="http://schemas.microsoft.com/office/powerpoint/2010/main" xmlns="" val="3892711415"/>
              </p:ext>
            </p:extLst>
          </p:nvPr>
        </p:nvGraphicFramePr>
        <p:xfrm>
          <a:off x="642910" y="1772816"/>
          <a:ext cx="8382496" cy="2970076"/>
        </p:xfrm>
        <a:graphic>
          <a:graphicData uri="http://schemas.openxmlformats.org/drawingml/2006/table">
            <a:tbl>
              <a:tblPr firstRow="1" bandRow="1">
                <a:tableStyleId>{5940675A-B579-460E-94D1-54222C63F5DA}</a:tableStyleId>
              </a:tblPr>
              <a:tblGrid>
                <a:gridCol w="1447105"/>
                <a:gridCol w="338845"/>
                <a:gridCol w="356079"/>
                <a:gridCol w="340600"/>
                <a:gridCol w="325120"/>
                <a:gridCol w="270198"/>
                <a:gridCol w="270198"/>
                <a:gridCol w="270198"/>
                <a:gridCol w="341929"/>
                <a:gridCol w="210532"/>
                <a:gridCol w="210532"/>
                <a:gridCol w="210532"/>
                <a:gridCol w="210532"/>
                <a:gridCol w="3580096"/>
              </a:tblGrid>
              <a:tr h="684076">
                <a:tc>
                  <a:txBody>
                    <a:bodyPr/>
                    <a:lstStyle/>
                    <a:p>
                      <a:pPr algn="r" rtl="1"/>
                      <a:r>
                        <a:rPr lang="ar-DZ" dirty="0" smtClean="0">
                          <a:latin typeface="Sakkal Majalla" pitchFamily="2" charset="-78"/>
                          <a:cs typeface="Sakkal Majalla" pitchFamily="2" charset="-78"/>
                        </a:rPr>
                        <a:t>ديسمبر </a:t>
                      </a:r>
                      <a:endParaRPr lang="fr-FR" dirty="0">
                        <a:latin typeface="Sakkal Majalla" pitchFamily="2" charset="-78"/>
                        <a:cs typeface="Sakkal Majalla" pitchFamily="2" charset="-78"/>
                      </a:endParaRPr>
                    </a:p>
                  </a:txBody>
                  <a:tcPr/>
                </a:tc>
                <a:tc gridSpan="4">
                  <a:txBody>
                    <a:bodyPr/>
                    <a:lstStyle/>
                    <a:p>
                      <a:pPr algn="r" rtl="1"/>
                      <a:r>
                        <a:rPr lang="ar-DZ" dirty="0" smtClean="0">
                          <a:latin typeface="Sakkal Majalla" pitchFamily="2" charset="-78"/>
                          <a:cs typeface="Sakkal Majalla" pitchFamily="2" charset="-78"/>
                        </a:rPr>
                        <a:t>نوفمبر </a:t>
                      </a:r>
                      <a:endParaRPr lang="fr-FR" dirty="0">
                        <a:latin typeface="Sakkal Majalla" pitchFamily="2" charset="-78"/>
                        <a:cs typeface="Sakkal Majalla" pitchFamily="2" charset="-78"/>
                      </a:endParaRPr>
                    </a:p>
                  </a:txBody>
                  <a:tcPr/>
                </a:tc>
                <a:tc hMerge="1">
                  <a:txBody>
                    <a:bodyPr/>
                    <a:lstStyle/>
                    <a:p>
                      <a:endParaRPr lang="fr-FR"/>
                    </a:p>
                  </a:txBody>
                  <a:tcPr/>
                </a:tc>
                <a:tc hMerge="1">
                  <a:txBody>
                    <a:bodyPr/>
                    <a:lstStyle/>
                    <a:p>
                      <a:endParaRPr lang="fr-FR"/>
                    </a:p>
                  </a:txBody>
                  <a:tcPr/>
                </a:tc>
                <a:tc hMerge="1">
                  <a:txBody>
                    <a:bodyPr/>
                    <a:lstStyle/>
                    <a:p>
                      <a:endParaRPr lang="fr-FR"/>
                    </a:p>
                  </a:txBody>
                  <a:tcPr/>
                </a:tc>
                <a:tc gridSpan="4">
                  <a:txBody>
                    <a:bodyPr/>
                    <a:lstStyle/>
                    <a:p>
                      <a:pPr algn="r" rtl="1"/>
                      <a:r>
                        <a:rPr lang="ar-DZ" dirty="0" smtClean="0">
                          <a:latin typeface="Sakkal Majalla" pitchFamily="2" charset="-78"/>
                          <a:cs typeface="Sakkal Majalla" pitchFamily="2" charset="-78"/>
                        </a:rPr>
                        <a:t>أكتوبر </a:t>
                      </a:r>
                      <a:endParaRPr lang="fr-FR" dirty="0">
                        <a:latin typeface="Sakkal Majalla" pitchFamily="2" charset="-78"/>
                        <a:cs typeface="Sakkal Majalla" pitchFamily="2" charset="-78"/>
                      </a:endParaRPr>
                    </a:p>
                  </a:txBody>
                  <a:tcPr/>
                </a:tc>
                <a:tc hMerge="1">
                  <a:txBody>
                    <a:bodyPr/>
                    <a:lstStyle/>
                    <a:p>
                      <a:endParaRPr lang="fr-FR"/>
                    </a:p>
                  </a:txBody>
                  <a:tcPr/>
                </a:tc>
                <a:tc hMerge="1">
                  <a:txBody>
                    <a:bodyPr/>
                    <a:lstStyle/>
                    <a:p>
                      <a:endParaRPr lang="fr-FR"/>
                    </a:p>
                  </a:txBody>
                  <a:tcPr/>
                </a:tc>
                <a:tc hMerge="1">
                  <a:txBody>
                    <a:bodyPr/>
                    <a:lstStyle/>
                    <a:p>
                      <a:endParaRPr lang="fr-FR"/>
                    </a:p>
                  </a:txBody>
                  <a:tcPr/>
                </a:tc>
                <a:tc gridSpan="4">
                  <a:txBody>
                    <a:bodyPr/>
                    <a:lstStyle/>
                    <a:p>
                      <a:pPr algn="r" rtl="1"/>
                      <a:r>
                        <a:rPr lang="ar-DZ" dirty="0" smtClean="0">
                          <a:latin typeface="Sakkal Majalla" pitchFamily="2" charset="-78"/>
                          <a:cs typeface="Sakkal Majalla" pitchFamily="2" charset="-78"/>
                        </a:rPr>
                        <a:t>سبتمبر </a:t>
                      </a:r>
                      <a:endParaRPr lang="fr-FR" dirty="0">
                        <a:latin typeface="Sakkal Majalla" pitchFamily="2" charset="-78"/>
                        <a:cs typeface="Sakkal Majalla" pitchFamily="2" charset="-78"/>
                      </a:endParaRPr>
                    </a:p>
                  </a:txBody>
                  <a:tcPr>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r" rtl="1"/>
                      <a:endParaRPr lang="fr-FR" dirty="0">
                        <a:latin typeface="Sakkal Majalla" pitchFamily="2" charset="-78"/>
                        <a:cs typeface="Sakkal Majalla" pitchFamily="2" charset="-78"/>
                      </a:endParaRPr>
                    </a:p>
                  </a:txBody>
                  <a:tcPr/>
                </a:tc>
              </a:tr>
              <a:tr h="396044">
                <a:tc>
                  <a:txBody>
                    <a:bodyPr/>
                    <a:lstStyle/>
                    <a:p>
                      <a:pPr algn="r" rtl="1"/>
                      <a:endParaRPr lang="fr-FR" sz="2400" b="1" dirty="0">
                        <a:latin typeface="Sakkal Majalla" pitchFamily="2" charset="-78"/>
                        <a:cs typeface="Sakkal Majalla" pitchFamily="2" charset="-78"/>
                      </a:endParaRPr>
                    </a:p>
                  </a:txBody>
                  <a:tcPr/>
                </a:tc>
                <a:tc gridSpan="4">
                  <a:txBody>
                    <a:bodyPr/>
                    <a:lstStyle/>
                    <a:p>
                      <a:pPr algn="r" rtl="1"/>
                      <a:endParaRPr lang="fr-FR" sz="2400" b="1" dirty="0">
                        <a:latin typeface="Sakkal Majalla" pitchFamily="2" charset="-78"/>
                        <a:cs typeface="Sakkal Majalla" pitchFamily="2" charset="-78"/>
                      </a:endParaRPr>
                    </a:p>
                  </a:txBody>
                  <a:tcPr/>
                </a:tc>
                <a:tc hMerge="1">
                  <a:txBody>
                    <a:bodyPr/>
                    <a:lstStyle/>
                    <a:p>
                      <a:endParaRPr lang="fr-FR"/>
                    </a:p>
                  </a:txBody>
                  <a:tcPr/>
                </a:tc>
                <a:tc hMerge="1">
                  <a:txBody>
                    <a:bodyPr/>
                    <a:lstStyle/>
                    <a:p>
                      <a:endParaRPr lang="fr-FR"/>
                    </a:p>
                  </a:txBody>
                  <a:tcPr/>
                </a:tc>
                <a:tc hMerge="1">
                  <a:txBody>
                    <a:bodyPr/>
                    <a:lstStyle/>
                    <a:p>
                      <a:endParaRPr lang="fr-FR"/>
                    </a:p>
                  </a:txBody>
                  <a:tcPr/>
                </a:tc>
                <a:tc gridSpan="4">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fr-FR" sz="2400" b="1" dirty="0">
                        <a:latin typeface="Sakkal Majalla" pitchFamily="2" charset="-78"/>
                        <a:cs typeface="Sakkal Majalla" pitchFamily="2" charset="-78"/>
                      </a:endParaRP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r" rtl="1"/>
                      <a:endParaRPr lang="fr-FR" sz="2400" b="1" dirty="0">
                        <a:latin typeface="Sakkal Majalla" pitchFamily="2" charset="-78"/>
                        <a:cs typeface="Sakkal Majalla" pitchFamily="2" charset="-7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rtl="1"/>
                      <a:endParaRPr lang="fr-FR" sz="2400" b="1" dirty="0">
                        <a:latin typeface="Sakkal Majalla" pitchFamily="2" charset="-78"/>
                        <a:cs typeface="Sakkal Majalla" pitchFamily="2" charset="-78"/>
                      </a:endParaRPr>
                    </a:p>
                  </a:txBody>
                  <a:tcP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gridSpan="2">
                  <a:txBody>
                    <a:bodyPr/>
                    <a:lstStyle/>
                    <a:p>
                      <a:pPr algn="r" rtl="1"/>
                      <a:endParaRPr lang="fr-FR" sz="2400" b="1" dirty="0">
                        <a:latin typeface="Sakkal Majalla" pitchFamily="2" charset="-78"/>
                        <a:cs typeface="Sakkal Majalla" pitchFamily="2" charset="-7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endParaRPr lang="fr-FR"/>
                    </a:p>
                  </a:txBody>
                  <a:tcPr/>
                </a:tc>
                <a:tc>
                  <a:txBody>
                    <a:bodyPr/>
                    <a:lstStyle/>
                    <a:p>
                      <a:pPr algn="r" rtl="1"/>
                      <a:r>
                        <a:rPr lang="ar-DZ" sz="2400" b="1" dirty="0" smtClean="0">
                          <a:latin typeface="Sakkal Majalla" pitchFamily="2" charset="-78"/>
                          <a:cs typeface="Sakkal Majalla" pitchFamily="2" charset="-78"/>
                        </a:rPr>
                        <a:t>الأعمال التحضيرية </a:t>
                      </a:r>
                      <a:endParaRPr lang="fr-FR" sz="2400" b="1" dirty="0">
                        <a:latin typeface="Sakkal Majalla" pitchFamily="2" charset="-78"/>
                        <a:cs typeface="Sakkal Majalla" pitchFamily="2" charset="-78"/>
                      </a:endParaRPr>
                    </a:p>
                  </a:txBody>
                  <a:tcPr>
                    <a:lnL w="12700" cap="flat" cmpd="sng" algn="ctr">
                      <a:solidFill>
                        <a:schemeClr val="tx1"/>
                      </a:solidFill>
                      <a:prstDash val="solid"/>
                      <a:round/>
                      <a:headEnd type="none" w="med" len="med"/>
                      <a:tailEnd type="none" w="med" len="med"/>
                    </a:lnL>
                  </a:tcPr>
                </a:tc>
              </a:tr>
              <a:tr h="360040">
                <a:tc>
                  <a:txBody>
                    <a:bodyPr/>
                    <a:lstStyle/>
                    <a:p>
                      <a:pPr algn="r" rtl="1"/>
                      <a:endParaRPr lang="fr-FR" sz="2400" b="1" dirty="0">
                        <a:latin typeface="Sakkal Majalla" pitchFamily="2" charset="-78"/>
                        <a:cs typeface="Sakkal Majalla" pitchFamily="2" charset="-78"/>
                      </a:endParaRPr>
                    </a:p>
                  </a:txBody>
                  <a:tcPr/>
                </a:tc>
                <a:tc gridSpan="4">
                  <a:txBody>
                    <a:bodyPr/>
                    <a:lstStyle/>
                    <a:p>
                      <a:pPr algn="r" rtl="1"/>
                      <a:endParaRPr lang="fr-FR" sz="2400" b="1" dirty="0">
                        <a:latin typeface="Sakkal Majalla" pitchFamily="2" charset="-78"/>
                        <a:cs typeface="Sakkal Majalla" pitchFamily="2" charset="-78"/>
                      </a:endParaRPr>
                    </a:p>
                  </a:txBody>
                  <a:tcPr/>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pPr algn="r" rtl="1"/>
                      <a:endParaRPr lang="fr-FR" sz="2400" b="1" dirty="0">
                        <a:latin typeface="Sakkal Majalla" pitchFamily="2" charset="-78"/>
                        <a:cs typeface="Sakkal Majalla" pitchFamily="2" charset="-78"/>
                      </a:endParaRPr>
                    </a:p>
                  </a:txBody>
                  <a:tcPr>
                    <a:lnB w="12700" cap="flat" cmpd="sng" algn="ctr">
                      <a:solidFill>
                        <a:schemeClr val="tx1"/>
                      </a:solidFill>
                      <a:prstDash val="solid"/>
                      <a:round/>
                      <a:headEnd type="none" w="med" len="med"/>
                      <a:tailEnd type="none" w="med" len="med"/>
                    </a:lnB>
                    <a:noFill/>
                  </a:tcPr>
                </a:tc>
                <a:tc hMerge="1">
                  <a:txBody>
                    <a:bodyPr/>
                    <a:lstStyle/>
                    <a:p>
                      <a:endParaRPr lang="fr-FR"/>
                    </a:p>
                  </a:txBody>
                  <a:tcPr/>
                </a:tc>
                <a:tc gridSpan="2">
                  <a:txBody>
                    <a:bodyPr/>
                    <a:lstStyle/>
                    <a:p>
                      <a:endParaRPr lang="fr-FR"/>
                    </a:p>
                  </a:txBody>
                  <a:tcPr>
                    <a:lnR w="12700" cap="flat" cmpd="sng" algn="ctr">
                      <a:solidFill>
                        <a:schemeClr val="tx1"/>
                      </a:solidFill>
                      <a:prstDash val="solid"/>
                      <a:round/>
                      <a:headEnd type="none" w="med" len="med"/>
                      <a:tailEnd type="none" w="med" len="med"/>
                    </a:lnR>
                    <a:solidFill>
                      <a:schemeClr val="accent2">
                        <a:lumMod val="40000"/>
                        <a:lumOff val="60000"/>
                      </a:schemeClr>
                    </a:solidFill>
                  </a:tcPr>
                </a:tc>
                <a:tc hMerge="1">
                  <a:txBody>
                    <a:bodyPr/>
                    <a:lstStyle/>
                    <a:p>
                      <a:endParaRPr lang="fr-FR"/>
                    </a:p>
                  </a:txBody>
                  <a:tcPr/>
                </a:tc>
                <a:tc>
                  <a:txBody>
                    <a:bodyPr/>
                    <a:lstStyle/>
                    <a:p>
                      <a:pPr algn="r" rtl="1"/>
                      <a:endParaRPr lang="fr-FR" sz="2400" b="1" dirty="0">
                        <a:latin typeface="Sakkal Majalla" pitchFamily="2" charset="-78"/>
                        <a:cs typeface="Sakkal Majalla" pitchFamily="2" charset="-7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rtl="1"/>
                      <a:endParaRPr lang="fr-FR" sz="2400" b="1" dirty="0">
                        <a:latin typeface="Sakkal Majalla" pitchFamily="2" charset="-78"/>
                        <a:cs typeface="Sakkal Majalla" pitchFamily="2" charset="-7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rtl="1"/>
                      <a:endParaRPr lang="fr-FR" sz="2400" b="1" dirty="0">
                        <a:latin typeface="Sakkal Majalla" pitchFamily="2" charset="-78"/>
                        <a:cs typeface="Sakkal Majalla" pitchFamily="2" charset="-7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r" rtl="1"/>
                      <a:endParaRPr lang="fr-FR" sz="2400" b="1" dirty="0">
                        <a:latin typeface="Sakkal Majalla" pitchFamily="2" charset="-78"/>
                        <a:cs typeface="Sakkal Majalla"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1"/>
                      <a:r>
                        <a:rPr lang="ar-DZ" sz="2400" b="1" dirty="0" smtClean="0">
                          <a:latin typeface="Sakkal Majalla" pitchFamily="2" charset="-78"/>
                          <a:cs typeface="Sakkal Majalla" pitchFamily="2" charset="-78"/>
                        </a:rPr>
                        <a:t>التشخيص الفني والمالي </a:t>
                      </a:r>
                      <a:endParaRPr lang="fr-FR" sz="2400" b="1" dirty="0">
                        <a:latin typeface="Sakkal Majalla" pitchFamily="2" charset="-78"/>
                        <a:cs typeface="Sakkal Majalla" pitchFamily="2" charset="-78"/>
                      </a:endParaRPr>
                    </a:p>
                  </a:txBody>
                  <a:tcPr>
                    <a:lnL w="12700" cap="flat" cmpd="sng" algn="ctr">
                      <a:solidFill>
                        <a:schemeClr val="tx1"/>
                      </a:solidFill>
                      <a:prstDash val="solid"/>
                      <a:round/>
                      <a:headEnd type="none" w="med" len="med"/>
                      <a:tailEnd type="none" w="med" len="med"/>
                    </a:lnL>
                  </a:tcPr>
                </a:tc>
              </a:tr>
              <a:tr h="426328">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fr-FR" sz="2400" b="1" dirty="0">
                        <a:latin typeface="Sakkal Majalla" pitchFamily="2" charset="-78"/>
                        <a:cs typeface="Sakkal Majalla" pitchFamily="2" charset="-78"/>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fr-FR" sz="2400" b="1" dirty="0">
                        <a:latin typeface="Sakkal Majalla" pitchFamily="2" charset="-78"/>
                        <a:cs typeface="Sakkal Majalla" pitchFamily="2" charset="-78"/>
                      </a:endParaRPr>
                    </a:p>
                  </a:txBody>
                  <a:tcPr>
                    <a:lnR w="12700" cap="flat" cmpd="sng" algn="ctr">
                      <a:noFill/>
                      <a:prstDash val="solid"/>
                      <a:round/>
                      <a:headEnd type="none" w="med" len="med"/>
                      <a:tailEnd type="none" w="med" len="med"/>
                    </a:lnR>
                  </a:tcPr>
                </a:tc>
                <a:tc>
                  <a:txBody>
                    <a:bodyPr/>
                    <a:lstStyle/>
                    <a:p>
                      <a:endParaRPr lang="fr-F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noFill/>
                  </a:tcPr>
                </a:tc>
                <a:tc>
                  <a:txBody>
                    <a:bodyPr/>
                    <a:lstStyle/>
                    <a:p>
                      <a:endParaRPr lang="fr-F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noFill/>
                  </a:tcPr>
                </a:tc>
                <a:tc>
                  <a:txBody>
                    <a:bodyPr/>
                    <a:lstStyle/>
                    <a:p>
                      <a:endParaRPr lang="fr-FR"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fr-FR" sz="2400" b="1" dirty="0">
                        <a:latin typeface="Sakkal Majalla" pitchFamily="2" charset="-78"/>
                        <a:cs typeface="Sakkal Majalla" pitchFamily="2" charset="-78"/>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endParaRPr lang="fr-F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endParaRPr lang="fr-FR"/>
                    </a:p>
                  </a:txBody>
                  <a:tcPr>
                    <a:lnL w="12700" cmpd="sng">
                      <a:noFill/>
                    </a:lnL>
                    <a:lnR w="12700" cmpd="sng">
                      <a:noFill/>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endParaRPr lang="fr-FR"/>
                    </a:p>
                  </a:txBody>
                  <a:tcPr>
                    <a:lnL w="12700" cmpd="sng">
                      <a:noFill/>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gridSpan="4">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fr-FR" sz="2400" b="1" dirty="0">
                        <a:latin typeface="Sakkal Majalla" pitchFamily="2" charset="-78"/>
                        <a:cs typeface="Sakkal Majalla"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2400" b="1" dirty="0" smtClean="0">
                          <a:latin typeface="Sakkal Majalla" pitchFamily="2" charset="-78"/>
                          <a:cs typeface="Sakkal Majalla" pitchFamily="2" charset="-78"/>
                        </a:rPr>
                        <a:t>الجلسة العامة التشاركية </a:t>
                      </a:r>
                      <a:endParaRPr lang="fr-FR" sz="2400" b="1" dirty="0">
                        <a:latin typeface="Sakkal Majalla" pitchFamily="2" charset="-78"/>
                        <a:cs typeface="Sakkal Majalla" pitchFamily="2" charset="-78"/>
                      </a:endParaRPr>
                    </a:p>
                  </a:txBody>
                  <a:tcPr/>
                </a:tc>
              </a:tr>
              <a:tr h="432048">
                <a:tc>
                  <a:txBody>
                    <a:bodyPr/>
                    <a:lstStyle/>
                    <a:p>
                      <a:pPr algn="r" rtl="1"/>
                      <a:endParaRPr lang="fr-FR" sz="2400" b="1" dirty="0">
                        <a:latin typeface="Sakkal Majalla" pitchFamily="2" charset="-78"/>
                        <a:cs typeface="Sakkal Majalla" pitchFamily="2" charset="-78"/>
                      </a:endParaRPr>
                    </a:p>
                  </a:txBody>
                  <a:tcPr/>
                </a:tc>
                <a:tc>
                  <a:txBody>
                    <a:bodyPr/>
                    <a:lstStyle/>
                    <a:p>
                      <a:pPr algn="r" rtl="1"/>
                      <a:endParaRPr lang="fr-FR" sz="2400" b="1" dirty="0">
                        <a:latin typeface="Sakkal Majalla" pitchFamily="2" charset="-78"/>
                        <a:cs typeface="Sakkal Majalla" pitchFamily="2" charset="-78"/>
                      </a:endParaRPr>
                    </a:p>
                  </a:txBody>
                  <a:tcPr>
                    <a:lnR w="12700" cap="flat" cmpd="sng" algn="ctr">
                      <a:solidFill>
                        <a:schemeClr val="tx1"/>
                      </a:solidFill>
                      <a:prstDash val="solid"/>
                      <a:round/>
                      <a:headEnd type="none" w="med" len="med"/>
                      <a:tailEnd type="none" w="med" len="med"/>
                    </a:lnR>
                    <a:noFill/>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solidFill>
                      <a:schemeClr val="accent2">
                        <a:lumMod val="40000"/>
                        <a:lumOff val="60000"/>
                      </a:schemeClr>
                    </a:solidFill>
                  </a:tcPr>
                </a:tc>
                <a:tc>
                  <a:txBody>
                    <a:bodyPr/>
                    <a:lstStyle/>
                    <a:p>
                      <a:endParaRPr lang="fr-F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solidFill>
                      <a:schemeClr val="accent2">
                        <a:lumMod val="40000"/>
                        <a:lumOff val="60000"/>
                      </a:schemeClr>
                    </a:solidFill>
                  </a:tcPr>
                </a:tc>
                <a:tc>
                  <a:txBody>
                    <a:bodyPr/>
                    <a:lstStyle/>
                    <a:p>
                      <a:endParaRPr lang="fr-FR"/>
                    </a:p>
                  </a:txBody>
                  <a:tcPr>
                    <a:lnL w="12700" cap="flat" cmpd="sng" algn="ctr">
                      <a:noFill/>
                      <a:prstDash val="solid"/>
                      <a:round/>
                      <a:headEnd type="none" w="med" len="med"/>
                      <a:tailEnd type="none" w="med" len="med"/>
                    </a:lnL>
                    <a:solidFill>
                      <a:schemeClr val="accent2">
                        <a:lumMod val="40000"/>
                        <a:lumOff val="60000"/>
                      </a:schemeClr>
                    </a:solidFill>
                  </a:tcPr>
                </a:tc>
                <a:tc gridSpan="3">
                  <a:txBody>
                    <a:bodyPr/>
                    <a:lstStyle/>
                    <a:p>
                      <a:pPr algn="r" rtl="1"/>
                      <a:endParaRPr lang="fr-FR" sz="2400" b="1" dirty="0">
                        <a:latin typeface="Sakkal Majalla" pitchFamily="2" charset="-78"/>
                        <a:cs typeface="Sakkal Majalla" pitchFamily="2" charset="-78"/>
                      </a:endParaRPr>
                    </a:p>
                  </a:txBody>
                  <a:tcPr>
                    <a:lnT w="12700" cap="flat" cmpd="sng" algn="ctr">
                      <a:solidFill>
                        <a:schemeClr val="tx1"/>
                      </a:solidFill>
                      <a:prstDash val="solid"/>
                      <a:round/>
                      <a:headEnd type="none" w="med" len="med"/>
                      <a:tailEnd type="none" w="med" len="med"/>
                    </a:lnT>
                    <a:solidFill>
                      <a:schemeClr val="accent2">
                        <a:lumMod val="40000"/>
                        <a:lumOff val="60000"/>
                      </a:schemeClr>
                    </a:solidFill>
                  </a:tcPr>
                </a:tc>
                <a:tc hMerge="1">
                  <a:txBody>
                    <a:bodyPr/>
                    <a:lstStyle/>
                    <a:p>
                      <a:pPr algn="r" rtl="1"/>
                      <a:endParaRPr lang="fr-FR" sz="2400" b="1" dirty="0">
                        <a:latin typeface="Sakkal Majalla" pitchFamily="2" charset="-78"/>
                        <a:cs typeface="Sakkal Majalla" pitchFamily="2" charset="-7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tc hMerge="1">
                  <a:txBody>
                    <a:bodyPr/>
                    <a:lstStyle/>
                    <a:p>
                      <a:pPr algn="r" rtl="1"/>
                      <a:endParaRPr lang="fr-FR" sz="2400" b="1" dirty="0">
                        <a:latin typeface="Sakkal Majalla" pitchFamily="2" charset="-78"/>
                        <a:cs typeface="Sakkal Majalla" pitchFamily="2" charset="-7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2">
                        <a:lumMod val="40000"/>
                        <a:lumOff val="60000"/>
                      </a:schemeClr>
                    </a:solidFill>
                  </a:tcPr>
                </a:tc>
                <a:tc>
                  <a:txBody>
                    <a:bodyPr/>
                    <a:lstStyle/>
                    <a:p>
                      <a:endParaRPr lang="fr-FR"/>
                    </a:p>
                  </a:txBody>
                  <a:tcPr>
                    <a:lnT w="12700" cap="flat" cmpd="sng" algn="ctr">
                      <a:solidFill>
                        <a:schemeClr val="tx1"/>
                      </a:solidFill>
                      <a:prstDash val="solid"/>
                      <a:round/>
                      <a:headEnd type="none" w="med" len="med"/>
                      <a:tailEnd type="none" w="med" len="med"/>
                    </a:lnT>
                    <a:solidFill>
                      <a:schemeClr val="bg1"/>
                    </a:solidFill>
                  </a:tcPr>
                </a:tc>
                <a:tc gridSpan="4">
                  <a:txBody>
                    <a:bodyPr/>
                    <a:lstStyle/>
                    <a:p>
                      <a:pPr algn="r" rtl="1"/>
                      <a:endParaRPr lang="fr-FR" sz="2400" b="1" dirty="0">
                        <a:latin typeface="Sakkal Majalla" pitchFamily="2" charset="-78"/>
                        <a:cs typeface="Sakkal Majalla" pitchFamily="2" charset="-78"/>
                      </a:endParaRP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r" rtl="1"/>
                      <a:r>
                        <a:rPr lang="ar-DZ" sz="2400" b="1" dirty="0" smtClean="0">
                          <a:latin typeface="Sakkal Majalla" pitchFamily="2" charset="-78"/>
                          <a:cs typeface="Sakkal Majalla" pitchFamily="2" charset="-78"/>
                        </a:rPr>
                        <a:t>جلسات المناطق </a:t>
                      </a:r>
                      <a:endParaRPr lang="fr-FR" sz="2400" b="1" dirty="0">
                        <a:latin typeface="Sakkal Majalla" pitchFamily="2" charset="-78"/>
                        <a:cs typeface="Sakkal Majalla" pitchFamily="2" charset="-78"/>
                      </a:endParaRPr>
                    </a:p>
                  </a:txBody>
                  <a:tcPr/>
                </a:tc>
              </a:tr>
              <a:tr h="432048">
                <a:tc>
                  <a:txBody>
                    <a:bodyPr/>
                    <a:lstStyle/>
                    <a:p>
                      <a:pPr algn="r" rtl="1"/>
                      <a:endParaRPr lang="fr-FR" sz="2400" b="1" dirty="0">
                        <a:latin typeface="Sakkal Majalla" pitchFamily="2" charset="-78"/>
                        <a:cs typeface="Sakkal Majalla" pitchFamily="2" charset="-78"/>
                      </a:endParaRPr>
                    </a:p>
                  </a:txBody>
                  <a:tcPr>
                    <a:solidFill>
                      <a:schemeClr val="accent2">
                        <a:lumMod val="40000"/>
                        <a:lumOff val="60000"/>
                      </a:schemeClr>
                    </a:solidFill>
                  </a:tcPr>
                </a:tc>
                <a:tc gridSpan="3">
                  <a:txBody>
                    <a:bodyPr/>
                    <a:lstStyle/>
                    <a:p>
                      <a:pPr algn="r" rtl="1"/>
                      <a:endParaRPr lang="fr-FR" sz="2400" b="1" dirty="0">
                        <a:latin typeface="Sakkal Majalla" pitchFamily="2" charset="-78"/>
                        <a:cs typeface="Sakkal Majalla" pitchFamily="2" charset="-78"/>
                      </a:endParaRPr>
                    </a:p>
                  </a:txBody>
                  <a:tcPr>
                    <a:solidFill>
                      <a:schemeClr val="accent2">
                        <a:lumMod val="40000"/>
                        <a:lumOff val="60000"/>
                      </a:schemeClr>
                    </a:solidFill>
                  </a:tcPr>
                </a:tc>
                <a:tc hMerge="1">
                  <a:txBody>
                    <a:bodyPr/>
                    <a:lstStyle/>
                    <a:p>
                      <a:endParaRPr lang="fr-FR" dirty="0"/>
                    </a:p>
                  </a:txBody>
                  <a:tcPr>
                    <a:solidFill>
                      <a:schemeClr val="accent2">
                        <a:lumMod val="40000"/>
                        <a:lumOff val="60000"/>
                      </a:schemeClr>
                    </a:solidFill>
                  </a:tcPr>
                </a:tc>
                <a:tc hMerge="1">
                  <a:txBody>
                    <a:bodyPr/>
                    <a:lstStyle/>
                    <a:p>
                      <a:pPr algn="r" rtl="1"/>
                      <a:endParaRPr lang="fr-FR" sz="2400" b="1" dirty="0">
                        <a:latin typeface="Sakkal Majalla" pitchFamily="2" charset="-78"/>
                        <a:cs typeface="Sakkal Majalla" pitchFamily="2" charset="-78"/>
                      </a:endParaRPr>
                    </a:p>
                  </a:txBody>
                  <a:tcPr>
                    <a:solidFill>
                      <a:schemeClr val="accent2">
                        <a:lumMod val="40000"/>
                        <a:lumOff val="60000"/>
                      </a:schemeClr>
                    </a:solidFill>
                  </a:tcPr>
                </a:tc>
                <a:tc>
                  <a:txBody>
                    <a:bodyPr/>
                    <a:lstStyle/>
                    <a:p>
                      <a:pPr algn="r" rtl="1"/>
                      <a:endParaRPr lang="fr-FR" sz="2400" b="1" dirty="0">
                        <a:latin typeface="Sakkal Majalla" pitchFamily="2" charset="-78"/>
                        <a:cs typeface="Sakkal Majalla" pitchFamily="2" charset="-78"/>
                      </a:endParaRPr>
                    </a:p>
                  </a:txBody>
                  <a:tcPr/>
                </a:tc>
                <a:tc gridSpan="4">
                  <a:txBody>
                    <a:bodyPr/>
                    <a:lstStyle/>
                    <a:p>
                      <a:pPr algn="r" rtl="1"/>
                      <a:endParaRPr lang="fr-FR" sz="2400" b="1" dirty="0">
                        <a:latin typeface="Sakkal Majalla" pitchFamily="2" charset="-78"/>
                        <a:cs typeface="Sakkal Majalla" pitchFamily="2" charset="-78"/>
                      </a:endParaRPr>
                    </a:p>
                  </a:txBody>
                  <a:tcPr/>
                </a:tc>
                <a:tc hMerge="1">
                  <a:txBody>
                    <a:bodyPr/>
                    <a:lstStyle/>
                    <a:p>
                      <a:endParaRPr lang="fr-FR"/>
                    </a:p>
                  </a:txBody>
                  <a:tcPr/>
                </a:tc>
                <a:tc hMerge="1">
                  <a:txBody>
                    <a:bodyPr/>
                    <a:lstStyle/>
                    <a:p>
                      <a:endParaRPr lang="fr-FR"/>
                    </a:p>
                  </a:txBody>
                  <a:tcPr/>
                </a:tc>
                <a:tc hMerge="1">
                  <a:txBody>
                    <a:bodyPr/>
                    <a:lstStyle/>
                    <a:p>
                      <a:endParaRPr lang="fr-FR"/>
                    </a:p>
                  </a:txBody>
                  <a:tcPr/>
                </a:tc>
                <a:tc gridSpan="4">
                  <a:txBody>
                    <a:bodyPr/>
                    <a:lstStyle/>
                    <a:p>
                      <a:pPr algn="r" rtl="1"/>
                      <a:endParaRPr lang="fr-FR" sz="2400" b="1" dirty="0">
                        <a:latin typeface="Sakkal Majalla" pitchFamily="2" charset="-78"/>
                        <a:cs typeface="Sakkal Majalla" pitchFamily="2" charset="-78"/>
                      </a:endParaRP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r" rtl="1"/>
                      <a:r>
                        <a:rPr lang="ar-DZ" sz="2400" b="1" dirty="0" smtClean="0">
                          <a:latin typeface="Sakkal Majalla" pitchFamily="2" charset="-78"/>
                          <a:cs typeface="Sakkal Majalla" pitchFamily="2" charset="-78"/>
                        </a:rPr>
                        <a:t>الأعمال النهائية </a:t>
                      </a:r>
                      <a:endParaRPr lang="fr-FR" sz="2400" b="1" dirty="0">
                        <a:latin typeface="Sakkal Majalla" pitchFamily="2" charset="-78"/>
                        <a:cs typeface="Sakkal Majalla" pitchFamily="2" charset="-78"/>
                      </a:endParaRPr>
                    </a:p>
                  </a:txBody>
                  <a:tcPr/>
                </a:tc>
              </a:tr>
            </a:tbl>
          </a:graphicData>
        </a:graphic>
      </p:graphicFrame>
    </p:spTree>
    <p:extLst>
      <p:ext uri="{BB962C8B-B14F-4D97-AF65-F5344CB8AC3E}">
        <p14:creationId xmlns:p14="http://schemas.microsoft.com/office/powerpoint/2010/main" xmlns="" val="878061232"/>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1916832"/>
            <a:ext cx="7488832" cy="3416320"/>
          </a:xfrm>
          <a:prstGeom prst="rect">
            <a:avLst/>
          </a:prstGeom>
        </p:spPr>
        <p:txBody>
          <a:bodyPr wrap="square">
            <a:spAutoFit/>
          </a:bodyPr>
          <a:lstStyle/>
          <a:p>
            <a:pPr algn="just" rtl="1"/>
            <a:r>
              <a:rPr lang="ar-SA" sz="3600" dirty="0">
                <a:solidFill>
                  <a:srgbClr val="0070C0"/>
                </a:solidFill>
              </a:rPr>
              <a:t>يجب أن تتم المصادقة على هذا الأنموذج من قبل القابض البلدي كما يجب أن يكون هذا الأنموذج مطابقا لمحتوى الجدول الثالث عشر. مع الإشارة إلى أنه لا يتم الأخذ بعين الاعتبار المبالغ التي تم رفض خلاصها من قبل القابض البلدي خلال السنة المنقضية.</a:t>
            </a:r>
            <a:endParaRPr lang="fr-FR" sz="3600" dirty="0">
              <a:solidFill>
                <a:srgbClr val="0070C0"/>
              </a:solidFill>
            </a:endParaRPr>
          </a:p>
        </p:txBody>
      </p:sp>
      <p:sp>
        <p:nvSpPr>
          <p:cNvPr id="3" name="ZoneTexte 2"/>
          <p:cNvSpPr txBox="1"/>
          <p:nvPr/>
        </p:nvSpPr>
        <p:spPr>
          <a:xfrm>
            <a:off x="509815" y="332656"/>
            <a:ext cx="7806601" cy="584775"/>
          </a:xfrm>
          <a:prstGeom prst="rect">
            <a:avLst/>
          </a:prstGeom>
          <a:noFill/>
        </p:spPr>
        <p:txBody>
          <a:bodyPr wrap="square" rtlCol="0">
            <a:spAutoFit/>
          </a:bodyPr>
          <a:lstStyle/>
          <a:p>
            <a:pPr lvl="0" algn="ctr" rtl="1" fontAlgn="base">
              <a:spcBef>
                <a:spcPct val="0"/>
              </a:spcBef>
              <a:spcAft>
                <a:spcPct val="0"/>
              </a:spcAft>
            </a:pPr>
            <a:r>
              <a:rPr lang="ar-TN" sz="3200" b="1" dirty="0" smtClean="0">
                <a:solidFill>
                  <a:srgbClr val="C00000"/>
                </a:solidFill>
                <a:latin typeface="Arial" panose="020B0604020202020204" pitchFamily="34" charset="0"/>
                <a:cs typeface="Arial" panose="020B0604020202020204" pitchFamily="34" charset="0"/>
              </a:rPr>
              <a:t>كشف</a:t>
            </a:r>
            <a:r>
              <a:rPr lang="ar-SA" sz="3200" b="1" dirty="0" smtClean="0">
                <a:solidFill>
                  <a:srgbClr val="C00000"/>
                </a:solidFill>
                <a:latin typeface="Arial" panose="020B0604020202020204" pitchFamily="34" charset="0"/>
                <a:cs typeface="Arial" panose="020B0604020202020204" pitchFamily="34" charset="0"/>
              </a:rPr>
              <a:t> </a:t>
            </a:r>
            <a:r>
              <a:rPr lang="ar-TN" sz="3200" b="1" dirty="0" smtClean="0">
                <a:solidFill>
                  <a:srgbClr val="C00000"/>
                </a:solidFill>
                <a:latin typeface="Arial" panose="020B0604020202020204" pitchFamily="34" charset="0"/>
                <a:cs typeface="Arial" panose="020B0604020202020204" pitchFamily="34" charset="0"/>
              </a:rPr>
              <a:t>ل</a:t>
            </a:r>
            <a:r>
              <a:rPr lang="ar-SA" sz="3200" b="1" dirty="0" smtClean="0">
                <a:solidFill>
                  <a:srgbClr val="C00000"/>
                </a:solidFill>
                <a:latin typeface="Arial" panose="020B0604020202020204" pitchFamily="34" charset="0"/>
                <a:cs typeface="Arial" panose="020B0604020202020204" pitchFamily="34" charset="0"/>
              </a:rPr>
              <a:t>تنفيذ </a:t>
            </a:r>
            <a:r>
              <a:rPr lang="ar-SA" sz="3200" b="1" dirty="0">
                <a:solidFill>
                  <a:srgbClr val="C00000"/>
                </a:solidFill>
                <a:latin typeface="Arial" panose="020B0604020202020204" pitchFamily="34" charset="0"/>
                <a:cs typeface="Arial" panose="020B0604020202020204" pitchFamily="34" charset="0"/>
              </a:rPr>
              <a:t>برنامج الاستثمار </a:t>
            </a:r>
            <a:r>
              <a:rPr lang="ar-SA" sz="3200" b="1" dirty="0" smtClean="0">
                <a:solidFill>
                  <a:srgbClr val="C00000"/>
                </a:solidFill>
                <a:latin typeface="Arial" panose="020B0604020202020204" pitchFamily="34" charset="0"/>
                <a:cs typeface="Arial" panose="020B0604020202020204" pitchFamily="34" charset="0"/>
              </a:rPr>
              <a:t>السنوي</a:t>
            </a:r>
            <a:endParaRPr lang="fr-FR" sz="3200" dirty="0">
              <a:solidFill>
                <a:srgbClr val="C00000"/>
              </a:solidFill>
              <a:latin typeface="Arial" panose="020B0604020202020204" pitchFamily="34" charset="0"/>
              <a:cs typeface="Arial" panose="020B0604020202020204" pitchFamily="34" charset="0"/>
            </a:endParaRPr>
          </a:p>
        </p:txBody>
      </p:sp>
      <p:pic>
        <p:nvPicPr>
          <p:cNvPr id="4098"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316416" y="82406"/>
            <a:ext cx="633413" cy="835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43587479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556792"/>
            <a:ext cx="8352928" cy="3539430"/>
          </a:xfrm>
          <a:prstGeom prst="rect">
            <a:avLst/>
          </a:prstGeom>
        </p:spPr>
        <p:txBody>
          <a:bodyPr wrap="square">
            <a:spAutoFit/>
          </a:bodyPr>
          <a:lstStyle/>
          <a:p>
            <a:pPr algn="just" rtl="1"/>
            <a:r>
              <a:rPr lang="ar-TN" sz="3200" dirty="0">
                <a:solidFill>
                  <a:srgbClr val="0070C0"/>
                </a:solidFill>
              </a:rPr>
              <a:t>مذكرة تفسر النتائج التي تم تحقيقها على مستوى تنفيذ برنامج الاستثمار السنوي ومبين بها مختلف الأحداث التي طرأت خلال فترة الإنجاز بما فيها التغييرات التي حصلت مقارنة بالبرمجة الأصلية </a:t>
            </a:r>
            <a:r>
              <a:rPr lang="ar-TN" sz="3200" dirty="0" smtClean="0">
                <a:solidFill>
                  <a:srgbClr val="0070C0"/>
                </a:solidFill>
              </a:rPr>
              <a:t>(وثيقة </a:t>
            </a:r>
            <a:r>
              <a:rPr lang="ar-TN" sz="3200" dirty="0">
                <a:solidFill>
                  <a:srgbClr val="0070C0"/>
                </a:solidFill>
              </a:rPr>
              <a:t>برنامج الاستثمار السنوي التي تم توجيهها للصندوق صحبة ملف الشروط </a:t>
            </a:r>
            <a:r>
              <a:rPr lang="ar-TN" sz="3200" dirty="0" smtClean="0">
                <a:solidFill>
                  <a:srgbClr val="0070C0"/>
                </a:solidFill>
              </a:rPr>
              <a:t>الدنيا) </a:t>
            </a:r>
            <a:r>
              <a:rPr lang="ar-TN" sz="3200" dirty="0">
                <a:solidFill>
                  <a:srgbClr val="0070C0"/>
                </a:solidFill>
              </a:rPr>
              <a:t>وتأثيراتها سواء على انطلاق تنفيذ كل مشروع أو مدة إنجازه أو على المبلغ المرصود لفائدته.</a:t>
            </a:r>
            <a:endParaRPr lang="fr-FR" sz="3200" dirty="0">
              <a:solidFill>
                <a:srgbClr val="0070C0"/>
              </a:solidFill>
            </a:endParaRPr>
          </a:p>
        </p:txBody>
      </p:sp>
      <p:sp>
        <p:nvSpPr>
          <p:cNvPr id="5" name="ZoneTexte 4"/>
          <p:cNvSpPr txBox="1"/>
          <p:nvPr/>
        </p:nvSpPr>
        <p:spPr>
          <a:xfrm>
            <a:off x="611560" y="404664"/>
            <a:ext cx="7806601" cy="707886"/>
          </a:xfrm>
          <a:prstGeom prst="rect">
            <a:avLst/>
          </a:prstGeom>
          <a:noFill/>
        </p:spPr>
        <p:txBody>
          <a:bodyPr wrap="square" rtlCol="0">
            <a:spAutoFit/>
          </a:bodyPr>
          <a:lstStyle/>
          <a:p>
            <a:pPr algn="ctr" rtl="1"/>
            <a:r>
              <a:rPr lang="ar-SA" sz="4000" b="1" dirty="0" smtClean="0">
                <a:solidFill>
                  <a:srgbClr val="C00000"/>
                </a:solidFill>
              </a:rPr>
              <a:t>مذكرة </a:t>
            </a:r>
            <a:r>
              <a:rPr lang="ar-SA" sz="4000" b="1" dirty="0">
                <a:solidFill>
                  <a:srgbClr val="C00000"/>
                </a:solidFill>
              </a:rPr>
              <a:t>تفسيرية موجزة</a:t>
            </a:r>
            <a:endParaRPr lang="fr-FR" sz="4000" dirty="0">
              <a:solidFill>
                <a:srgbClr val="C00000"/>
              </a:solidFill>
            </a:endParaRPr>
          </a:p>
        </p:txBody>
      </p:sp>
      <p:pic>
        <p:nvPicPr>
          <p:cNvPr id="5124"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418161" y="134342"/>
            <a:ext cx="633413" cy="828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0578080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Afficher l'image d'origine"/>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l="27296" r="26569"/>
          <a:stretch>
            <a:fillRect/>
          </a:stretch>
        </p:blipFill>
        <p:spPr bwMode="auto">
          <a:xfrm>
            <a:off x="8032750" y="0"/>
            <a:ext cx="638175" cy="836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ZoneTexte 8"/>
          <p:cNvSpPr txBox="1">
            <a:spLocks noChangeArrowheads="1"/>
          </p:cNvSpPr>
          <p:nvPr/>
        </p:nvSpPr>
        <p:spPr bwMode="auto">
          <a:xfrm>
            <a:off x="7540625" y="836613"/>
            <a:ext cx="1584325"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TN" sz="1400" dirty="0">
                <a:solidFill>
                  <a:srgbClr val="000000"/>
                </a:solidFill>
                <a:latin typeface="Sakkal Majalla" pitchFamily="2" charset="-78"/>
                <a:cs typeface="Sakkal Majalla" pitchFamily="2" charset="-78"/>
              </a:rPr>
              <a:t>الجمهورية التونسية </a:t>
            </a:r>
          </a:p>
          <a:p>
            <a:pPr algn="ctr" rtl="1" eaLnBrk="1" hangingPunct="1"/>
            <a:r>
              <a:rPr lang="ar-TN" sz="1400" dirty="0">
                <a:solidFill>
                  <a:srgbClr val="000000"/>
                </a:solidFill>
                <a:latin typeface="Sakkal Majalla" pitchFamily="2" charset="-78"/>
                <a:cs typeface="Sakkal Majalla" pitchFamily="2" charset="-78"/>
              </a:rPr>
              <a:t>وزارة ا</a:t>
            </a:r>
            <a:r>
              <a:rPr lang="ar-DZ" sz="1400" dirty="0">
                <a:solidFill>
                  <a:srgbClr val="000000"/>
                </a:solidFill>
                <a:latin typeface="Sakkal Majalla" pitchFamily="2" charset="-78"/>
                <a:cs typeface="Sakkal Majalla" pitchFamily="2" charset="-78"/>
              </a:rPr>
              <a:t>لشؤون المحلية</a:t>
            </a:r>
            <a:r>
              <a:rPr lang="ar-TN" sz="1400" dirty="0">
                <a:solidFill>
                  <a:srgbClr val="000000"/>
                </a:solidFill>
                <a:latin typeface="Sakkal Majalla" pitchFamily="2" charset="-78"/>
                <a:cs typeface="Sakkal Majalla" pitchFamily="2" charset="-78"/>
              </a:rPr>
              <a:t> </a:t>
            </a:r>
            <a:endParaRPr lang="fr-FR" sz="1400" dirty="0">
              <a:solidFill>
                <a:srgbClr val="000000"/>
              </a:solidFill>
              <a:latin typeface="Sakkal Majalla" pitchFamily="2" charset="-78"/>
              <a:cs typeface="Sakkal Majalla" pitchFamily="2" charset="-78"/>
            </a:endParaRPr>
          </a:p>
        </p:txBody>
      </p:sp>
      <p:sp>
        <p:nvSpPr>
          <p:cNvPr id="2" name="ZoneTexte 1"/>
          <p:cNvSpPr txBox="1"/>
          <p:nvPr/>
        </p:nvSpPr>
        <p:spPr>
          <a:xfrm>
            <a:off x="1222405" y="2321004"/>
            <a:ext cx="6810345" cy="1107996"/>
          </a:xfrm>
          <a:prstGeom prst="rect">
            <a:avLst/>
          </a:prstGeom>
          <a:noFill/>
        </p:spPr>
        <p:txBody>
          <a:bodyPr wrap="square" rtlCol="0">
            <a:spAutoFit/>
          </a:bodyPr>
          <a:lstStyle/>
          <a:p>
            <a:pPr algn="ctr" rtl="1"/>
            <a:r>
              <a:rPr lang="ar-TN" sz="6600" dirty="0" smtClean="0">
                <a:solidFill>
                  <a:srgbClr val="0070C0"/>
                </a:solidFill>
                <a:latin typeface="Sakkal Majalla" pitchFamily="2" charset="-78"/>
                <a:cs typeface="Sakkal Majalla" pitchFamily="2" charset="-78"/>
              </a:rPr>
              <a:t>شكرا على انتباهكم</a:t>
            </a:r>
            <a:endParaRPr lang="fr-FR" sz="6600" dirty="0">
              <a:solidFill>
                <a:srgbClr val="0070C0"/>
              </a:solidFill>
              <a:latin typeface="Sakkal Majalla" pitchFamily="2" charset="-78"/>
              <a:cs typeface="Sakkal Majalla" pitchFamily="2" charset="-78"/>
            </a:endParaRPr>
          </a:p>
        </p:txBody>
      </p:sp>
    </p:spTree>
    <p:extLst>
      <p:ext uri="{BB962C8B-B14F-4D97-AF65-F5344CB8AC3E}">
        <p14:creationId xmlns="" xmlns:p14="http://schemas.microsoft.com/office/powerpoint/2010/main" val="8974466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Afficher l'image d'origine"/>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27296" r="26569"/>
          <a:stretch>
            <a:fillRect/>
          </a:stretch>
        </p:blipFill>
        <p:spPr bwMode="auto">
          <a:xfrm>
            <a:off x="8032750" y="-142900"/>
            <a:ext cx="638175" cy="836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ZoneTexte 8"/>
          <p:cNvSpPr txBox="1">
            <a:spLocks noChangeArrowheads="1"/>
          </p:cNvSpPr>
          <p:nvPr/>
        </p:nvSpPr>
        <p:spPr bwMode="auto">
          <a:xfrm>
            <a:off x="7540625" y="693713"/>
            <a:ext cx="158432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TN" sz="1400" dirty="0">
                <a:latin typeface="Sakkal Majalla" pitchFamily="2" charset="-78"/>
                <a:cs typeface="Sakkal Majalla" pitchFamily="2" charset="-78"/>
              </a:rPr>
              <a:t>الجمهورية التونسية </a:t>
            </a:r>
          </a:p>
          <a:p>
            <a:pPr algn="ctr" rtl="1" eaLnBrk="1" hangingPunct="1"/>
            <a:r>
              <a:rPr lang="ar-TN" sz="1400" dirty="0">
                <a:latin typeface="Sakkal Majalla" pitchFamily="2" charset="-78"/>
                <a:cs typeface="Sakkal Majalla" pitchFamily="2" charset="-78"/>
              </a:rPr>
              <a:t>وزارة ا</a:t>
            </a:r>
            <a:r>
              <a:rPr lang="ar-DZ" sz="1400" dirty="0">
                <a:latin typeface="Sakkal Majalla" pitchFamily="2" charset="-78"/>
                <a:cs typeface="Sakkal Majalla" pitchFamily="2" charset="-78"/>
              </a:rPr>
              <a:t>لشؤون المحلية</a:t>
            </a:r>
            <a:r>
              <a:rPr lang="ar-TN" sz="1400" dirty="0">
                <a:latin typeface="Sakkal Majalla" pitchFamily="2" charset="-78"/>
                <a:cs typeface="Sakkal Majalla" pitchFamily="2" charset="-78"/>
              </a:rPr>
              <a:t> </a:t>
            </a:r>
            <a:endParaRPr lang="fr-FR" sz="1400" dirty="0">
              <a:latin typeface="Sakkal Majalla" pitchFamily="2" charset="-78"/>
              <a:cs typeface="Sakkal Majalla" pitchFamily="2" charset="-78"/>
            </a:endParaRPr>
          </a:p>
        </p:txBody>
      </p:sp>
      <p:sp>
        <p:nvSpPr>
          <p:cNvPr id="9" name="ZoneTexte 8"/>
          <p:cNvSpPr txBox="1"/>
          <p:nvPr/>
        </p:nvSpPr>
        <p:spPr>
          <a:xfrm>
            <a:off x="1475656" y="71414"/>
            <a:ext cx="5688631" cy="707886"/>
          </a:xfrm>
          <a:prstGeom prst="rect">
            <a:avLst/>
          </a:prstGeom>
          <a:noFill/>
        </p:spPr>
        <p:txBody>
          <a:bodyPr wrap="square" rtlCol="0">
            <a:spAutoFit/>
          </a:bodyPr>
          <a:lstStyle/>
          <a:p>
            <a:pPr algn="ctr" rtl="1"/>
            <a:r>
              <a:rPr lang="ar-DZ" sz="4000" b="1" u="sng" dirty="0" smtClean="0">
                <a:solidFill>
                  <a:srgbClr val="00B050"/>
                </a:solidFill>
                <a:latin typeface="Sakkal Majalla" pitchFamily="2" charset="-78"/>
                <a:cs typeface="Sakkal Majalla" pitchFamily="2" charset="-78"/>
              </a:rPr>
              <a:t>مؤشرات الجلسات العامة التشاركية </a:t>
            </a:r>
            <a:endParaRPr lang="fr-FR" sz="4000" b="1" u="sng" dirty="0">
              <a:solidFill>
                <a:srgbClr val="00B050"/>
              </a:solidFill>
              <a:latin typeface="Sakkal Majalla" pitchFamily="2" charset="-78"/>
              <a:cs typeface="Sakkal Majalla" pitchFamily="2" charset="-78"/>
            </a:endParaRPr>
          </a:p>
        </p:txBody>
      </p:sp>
      <p:graphicFrame>
        <p:nvGraphicFramePr>
          <p:cNvPr id="3" name="Tableau 2"/>
          <p:cNvGraphicFramePr>
            <a:graphicFrameLocks noGrp="1"/>
          </p:cNvGraphicFramePr>
          <p:nvPr>
            <p:extLst>
              <p:ext uri="{D42A27DB-BD31-4B8C-83A1-F6EECF244321}">
                <p14:modId xmlns:p14="http://schemas.microsoft.com/office/powerpoint/2010/main" xmlns="" val="3957045989"/>
              </p:ext>
            </p:extLst>
          </p:nvPr>
        </p:nvGraphicFramePr>
        <p:xfrm>
          <a:off x="322815" y="1214422"/>
          <a:ext cx="8568952" cy="2575560"/>
        </p:xfrm>
        <a:graphic>
          <a:graphicData uri="http://schemas.openxmlformats.org/drawingml/2006/table">
            <a:tbl>
              <a:tblPr firstRow="1" bandRow="1">
                <a:tableStyleId>{7DF18680-E054-41AD-8BC1-D1AEF772440D}</a:tableStyleId>
              </a:tblPr>
              <a:tblGrid>
                <a:gridCol w="1296144"/>
                <a:gridCol w="1584176"/>
                <a:gridCol w="1656184"/>
                <a:gridCol w="4032448"/>
              </a:tblGrid>
              <a:tr h="370840">
                <a:tc>
                  <a:txBody>
                    <a:bodyPr/>
                    <a:lstStyle/>
                    <a:p>
                      <a:pPr algn="r" rtl="1"/>
                      <a:r>
                        <a:rPr lang="ar-DZ" dirty="0" smtClean="0">
                          <a:latin typeface="Sakkal Majalla" pitchFamily="2" charset="-78"/>
                          <a:cs typeface="Sakkal Majalla" pitchFamily="2" charset="-78"/>
                        </a:rPr>
                        <a:t>حسن </a:t>
                      </a:r>
                      <a:endParaRPr lang="fr-FR" dirty="0">
                        <a:solidFill>
                          <a:schemeClr val="tx1"/>
                        </a:solidFill>
                        <a:latin typeface="Sakkal Majalla" pitchFamily="2" charset="-78"/>
                        <a:cs typeface="Sakkal Majalla" pitchFamily="2" charset="-78"/>
                      </a:endParaRPr>
                    </a:p>
                  </a:txBody>
                  <a:tcPr/>
                </a:tc>
                <a:tc>
                  <a:txBody>
                    <a:bodyPr/>
                    <a:lstStyle/>
                    <a:p>
                      <a:pPr algn="r" rtl="1"/>
                      <a:r>
                        <a:rPr lang="ar-DZ" dirty="0" smtClean="0">
                          <a:latin typeface="Sakkal Majalla" pitchFamily="2" charset="-78"/>
                          <a:cs typeface="Sakkal Majalla" pitchFamily="2" charset="-78"/>
                        </a:rPr>
                        <a:t>متوسط </a:t>
                      </a:r>
                      <a:endParaRPr lang="fr-FR" dirty="0">
                        <a:solidFill>
                          <a:schemeClr val="tx1"/>
                        </a:solidFill>
                        <a:latin typeface="Sakkal Majalla" pitchFamily="2" charset="-78"/>
                        <a:cs typeface="Sakkal Majalla" pitchFamily="2" charset="-78"/>
                      </a:endParaRPr>
                    </a:p>
                  </a:txBody>
                  <a:tcPr/>
                </a:tc>
                <a:tc>
                  <a:txBody>
                    <a:bodyPr/>
                    <a:lstStyle/>
                    <a:p>
                      <a:pPr algn="r" rtl="1"/>
                      <a:r>
                        <a:rPr lang="ar-DZ" dirty="0" smtClean="0">
                          <a:latin typeface="Sakkal Majalla" pitchFamily="2" charset="-78"/>
                          <a:cs typeface="Sakkal Majalla" pitchFamily="2" charset="-78"/>
                        </a:rPr>
                        <a:t>ضعيف </a:t>
                      </a:r>
                      <a:endParaRPr lang="fr-FR" dirty="0">
                        <a:solidFill>
                          <a:schemeClr val="tx1"/>
                        </a:solidFill>
                        <a:latin typeface="Sakkal Majalla" pitchFamily="2" charset="-78"/>
                        <a:cs typeface="Sakkal Majalla" pitchFamily="2" charset="-78"/>
                      </a:endParaRPr>
                    </a:p>
                  </a:txBody>
                  <a:tcPr/>
                </a:tc>
                <a:tc>
                  <a:txBody>
                    <a:bodyPr/>
                    <a:lstStyle/>
                    <a:p>
                      <a:pPr algn="r" rtl="1"/>
                      <a:endParaRPr lang="fr-FR" dirty="0">
                        <a:solidFill>
                          <a:schemeClr val="tx1"/>
                        </a:solidFill>
                        <a:latin typeface="Sakkal Majalla" pitchFamily="2" charset="-78"/>
                        <a:cs typeface="Sakkal Majalla" pitchFamily="2" charset="-78"/>
                      </a:endParaRPr>
                    </a:p>
                  </a:txBody>
                  <a:tcPr/>
                </a:tc>
              </a:tr>
              <a:tr h="343367">
                <a:tc>
                  <a:txBody>
                    <a:bodyPr/>
                    <a:lstStyle/>
                    <a:p>
                      <a:pPr algn="r" rtl="1"/>
                      <a:r>
                        <a:rPr lang="ar-DZ" dirty="0" smtClean="0">
                          <a:latin typeface="Sakkal Majalla" pitchFamily="2" charset="-78"/>
                          <a:cs typeface="Sakkal Majalla" pitchFamily="2" charset="-78"/>
                        </a:rPr>
                        <a:t>أكثر من 1,5 </a:t>
                      </a:r>
                      <a:r>
                        <a:rPr lang="fr-FR" dirty="0" smtClean="0">
                          <a:latin typeface="Sakkal Majalla" pitchFamily="2" charset="-78"/>
                          <a:cs typeface="Sakkal Majalla" pitchFamily="2" charset="-78"/>
                        </a:rPr>
                        <a:t>%</a:t>
                      </a:r>
                      <a:endParaRPr lang="fr-FR" dirty="0">
                        <a:solidFill>
                          <a:schemeClr val="tx1"/>
                        </a:solidFill>
                        <a:latin typeface="Sakkal Majalla" pitchFamily="2" charset="-78"/>
                        <a:cs typeface="Sakkal Majalla" pitchFamily="2" charset="-78"/>
                      </a:endParaRPr>
                    </a:p>
                  </a:txBody>
                  <a:tcPr/>
                </a:tc>
                <a:tc>
                  <a:txBody>
                    <a:bodyPr/>
                    <a:lstStyle/>
                    <a:p>
                      <a:pPr algn="r" rtl="1"/>
                      <a:r>
                        <a:rPr lang="ar-DZ" dirty="0" smtClean="0">
                          <a:latin typeface="Sakkal Majalla" pitchFamily="2" charset="-78"/>
                          <a:cs typeface="Sakkal Majalla" pitchFamily="2" charset="-78"/>
                        </a:rPr>
                        <a:t>بين 0,5</a:t>
                      </a:r>
                      <a:r>
                        <a:rPr lang="fr-FR" dirty="0" smtClean="0">
                          <a:latin typeface="Sakkal Majalla" pitchFamily="2" charset="-78"/>
                          <a:cs typeface="Sakkal Majalla" pitchFamily="2" charset="-78"/>
                        </a:rPr>
                        <a:t>%</a:t>
                      </a:r>
                      <a:r>
                        <a:rPr lang="ar-DZ" dirty="0" smtClean="0">
                          <a:latin typeface="Sakkal Majalla" pitchFamily="2" charset="-78"/>
                          <a:cs typeface="Sakkal Majalla" pitchFamily="2" charset="-78"/>
                        </a:rPr>
                        <a:t> و1,5 </a:t>
                      </a:r>
                      <a:r>
                        <a:rPr lang="fr-FR" dirty="0" smtClean="0">
                          <a:latin typeface="Sakkal Majalla" pitchFamily="2" charset="-78"/>
                          <a:cs typeface="Sakkal Majalla" pitchFamily="2" charset="-78"/>
                        </a:rPr>
                        <a:t>%</a:t>
                      </a:r>
                      <a:endParaRPr lang="fr-FR" dirty="0">
                        <a:solidFill>
                          <a:schemeClr val="tx1"/>
                        </a:solidFill>
                        <a:latin typeface="Sakkal Majalla" pitchFamily="2" charset="-78"/>
                        <a:cs typeface="Sakkal Majalla" pitchFamily="2" charset="-78"/>
                      </a:endParaRPr>
                    </a:p>
                  </a:txBody>
                  <a:tcPr/>
                </a:tc>
                <a:tc>
                  <a:txBody>
                    <a:bodyPr/>
                    <a:lstStyle/>
                    <a:p>
                      <a:pPr algn="r" rtl="1"/>
                      <a:r>
                        <a:rPr lang="ar-DZ" dirty="0" smtClean="0">
                          <a:latin typeface="Sakkal Majalla" pitchFamily="2" charset="-78"/>
                          <a:cs typeface="Sakkal Majalla" pitchFamily="2" charset="-78"/>
                        </a:rPr>
                        <a:t>أقل من 0,5 </a:t>
                      </a:r>
                      <a:r>
                        <a:rPr lang="fr-FR" dirty="0" smtClean="0">
                          <a:latin typeface="Sakkal Majalla" pitchFamily="2" charset="-78"/>
                          <a:cs typeface="Sakkal Majalla" pitchFamily="2" charset="-78"/>
                        </a:rPr>
                        <a:t>%</a:t>
                      </a:r>
                      <a:endParaRPr lang="fr-FR" dirty="0">
                        <a:solidFill>
                          <a:schemeClr val="tx1"/>
                        </a:solidFill>
                        <a:latin typeface="Sakkal Majalla" pitchFamily="2" charset="-78"/>
                        <a:cs typeface="Sakkal Majalla" pitchFamily="2" charset="-78"/>
                      </a:endParaRPr>
                    </a:p>
                  </a:txBody>
                  <a:tcPr/>
                </a:tc>
                <a:tc>
                  <a:txBody>
                    <a:bodyPr/>
                    <a:lstStyle/>
                    <a:p>
                      <a:pPr algn="r" rtl="1"/>
                      <a:r>
                        <a:rPr lang="ar-DZ" dirty="0" smtClean="0">
                          <a:latin typeface="Sakkal Majalla" pitchFamily="2" charset="-78"/>
                          <a:cs typeface="Sakkal Majalla" pitchFamily="2" charset="-78"/>
                        </a:rPr>
                        <a:t>عدد المشاركين</a:t>
                      </a:r>
                      <a:r>
                        <a:rPr lang="ar-TN" dirty="0" smtClean="0">
                          <a:latin typeface="Sakkal Majalla" pitchFamily="2" charset="-78"/>
                          <a:cs typeface="Sakkal Majalla" pitchFamily="2" charset="-78"/>
                        </a:rPr>
                        <a:t> بالجلستين العامتين</a:t>
                      </a:r>
                      <a:r>
                        <a:rPr lang="ar-DZ" dirty="0" smtClean="0">
                          <a:latin typeface="Sakkal Majalla" pitchFamily="2" charset="-78"/>
                          <a:cs typeface="Sakkal Majalla" pitchFamily="2" charset="-78"/>
                        </a:rPr>
                        <a:t>/ عدد السكان </a:t>
                      </a:r>
                      <a:endParaRPr lang="fr-FR" dirty="0">
                        <a:solidFill>
                          <a:schemeClr val="tx1"/>
                        </a:solidFill>
                        <a:latin typeface="Sakkal Majalla" pitchFamily="2" charset="-78"/>
                        <a:cs typeface="Sakkal Majalla" pitchFamily="2" charset="-78"/>
                      </a:endParaRPr>
                    </a:p>
                  </a:txBody>
                  <a:tcPr/>
                </a:tc>
              </a:tr>
              <a:tr h="265639">
                <a:tc>
                  <a:txBody>
                    <a:bodyPr/>
                    <a:lstStyle/>
                    <a:p>
                      <a:pPr algn="r" rtl="1"/>
                      <a:r>
                        <a:rPr lang="ar-DZ" dirty="0" smtClean="0">
                          <a:latin typeface="Sakkal Majalla" pitchFamily="2" charset="-78"/>
                          <a:cs typeface="Sakkal Majalla" pitchFamily="2" charset="-78"/>
                        </a:rPr>
                        <a:t>أكثر من 0,75 </a:t>
                      </a:r>
                      <a:r>
                        <a:rPr lang="fr-FR" dirty="0" smtClean="0">
                          <a:latin typeface="Sakkal Majalla" pitchFamily="2" charset="-78"/>
                          <a:cs typeface="Sakkal Majalla" pitchFamily="2" charset="-78"/>
                        </a:rPr>
                        <a:t>%</a:t>
                      </a:r>
                      <a:endParaRPr lang="fr-FR" dirty="0">
                        <a:solidFill>
                          <a:schemeClr val="tx1"/>
                        </a:solidFill>
                        <a:latin typeface="Sakkal Majalla" pitchFamily="2" charset="-78"/>
                        <a:cs typeface="Sakkal Majalla" pitchFamily="2" charset="-78"/>
                      </a:endParaRPr>
                    </a:p>
                  </a:txBody>
                  <a:tcPr/>
                </a:tc>
                <a:tc>
                  <a:txBody>
                    <a:bodyPr/>
                    <a:lstStyle/>
                    <a:p>
                      <a:pPr algn="r" rtl="1"/>
                      <a:r>
                        <a:rPr lang="ar-DZ" dirty="0" smtClean="0">
                          <a:latin typeface="Sakkal Majalla" pitchFamily="2" charset="-78"/>
                          <a:cs typeface="Sakkal Majalla" pitchFamily="2" charset="-78"/>
                        </a:rPr>
                        <a:t>بين 0,25 </a:t>
                      </a:r>
                      <a:r>
                        <a:rPr lang="fr-FR" dirty="0" smtClean="0">
                          <a:latin typeface="Sakkal Majalla" pitchFamily="2" charset="-78"/>
                          <a:cs typeface="Sakkal Majalla" pitchFamily="2" charset="-78"/>
                        </a:rPr>
                        <a:t>%</a:t>
                      </a:r>
                      <a:r>
                        <a:rPr lang="ar-DZ" dirty="0" smtClean="0">
                          <a:latin typeface="Sakkal Majalla" pitchFamily="2" charset="-78"/>
                          <a:cs typeface="Sakkal Majalla" pitchFamily="2" charset="-78"/>
                        </a:rPr>
                        <a:t> و0,75 </a:t>
                      </a:r>
                      <a:r>
                        <a:rPr lang="fr-FR" dirty="0" smtClean="0">
                          <a:latin typeface="Sakkal Majalla" pitchFamily="2" charset="-78"/>
                          <a:cs typeface="Sakkal Majalla" pitchFamily="2" charset="-78"/>
                        </a:rPr>
                        <a:t>%</a:t>
                      </a:r>
                      <a:endParaRPr lang="fr-FR" dirty="0">
                        <a:solidFill>
                          <a:schemeClr val="tx1"/>
                        </a:solidFill>
                        <a:latin typeface="Sakkal Majalla" pitchFamily="2" charset="-78"/>
                        <a:cs typeface="Sakkal Majalla" pitchFamily="2" charset="-78"/>
                      </a:endParaRPr>
                    </a:p>
                  </a:txBody>
                  <a:tcPr/>
                </a:tc>
                <a:tc>
                  <a:txBody>
                    <a:bodyPr/>
                    <a:lstStyle/>
                    <a:p>
                      <a:pPr algn="r" rtl="1"/>
                      <a:r>
                        <a:rPr lang="ar-DZ" dirty="0" smtClean="0">
                          <a:latin typeface="Sakkal Majalla" pitchFamily="2" charset="-78"/>
                          <a:cs typeface="Sakkal Majalla" pitchFamily="2" charset="-78"/>
                        </a:rPr>
                        <a:t>أقل من 0,25 </a:t>
                      </a:r>
                      <a:r>
                        <a:rPr lang="fr-FR" dirty="0" smtClean="0">
                          <a:latin typeface="Sakkal Majalla" pitchFamily="2" charset="-78"/>
                          <a:cs typeface="Sakkal Majalla" pitchFamily="2" charset="-78"/>
                        </a:rPr>
                        <a:t>%</a:t>
                      </a:r>
                      <a:endParaRPr lang="fr-FR" dirty="0">
                        <a:solidFill>
                          <a:schemeClr val="tx1"/>
                        </a:solidFill>
                        <a:latin typeface="Sakkal Majalla" pitchFamily="2" charset="-78"/>
                        <a:cs typeface="Sakkal Majalla" pitchFamily="2" charset="-78"/>
                      </a:endParaRPr>
                    </a:p>
                  </a:txBody>
                  <a:tcPr/>
                </a:tc>
                <a:tc>
                  <a:txBody>
                    <a:bodyPr/>
                    <a:lstStyle/>
                    <a:p>
                      <a:pPr algn="r" rtl="1"/>
                      <a:r>
                        <a:rPr lang="ar-DZ" dirty="0" smtClean="0">
                          <a:latin typeface="Sakkal Majalla" pitchFamily="2" charset="-78"/>
                          <a:cs typeface="Sakkal Majalla" pitchFamily="2" charset="-78"/>
                        </a:rPr>
                        <a:t>عدد المشاركات</a:t>
                      </a:r>
                      <a:r>
                        <a:rPr lang="ar-TN" dirty="0" smtClean="0">
                          <a:latin typeface="Sakkal Majalla" pitchFamily="2" charset="-78"/>
                          <a:cs typeface="Sakkal Majalla" pitchFamily="2" charset="-78"/>
                        </a:rPr>
                        <a:t> بالجلستين العامتين</a:t>
                      </a:r>
                      <a:r>
                        <a:rPr lang="ar-DZ" dirty="0" smtClean="0">
                          <a:latin typeface="Sakkal Majalla" pitchFamily="2" charset="-78"/>
                          <a:cs typeface="Sakkal Majalla" pitchFamily="2" charset="-78"/>
                        </a:rPr>
                        <a:t>/ عدد السكان </a:t>
                      </a:r>
                      <a:endParaRPr lang="fr-FR" dirty="0">
                        <a:solidFill>
                          <a:schemeClr val="tx1"/>
                        </a:solidFill>
                        <a:latin typeface="Sakkal Majalla" pitchFamily="2" charset="-78"/>
                        <a:cs typeface="Sakkal Majalla" pitchFamily="2" charset="-78"/>
                      </a:endParaRPr>
                    </a:p>
                  </a:txBody>
                  <a:tcPr/>
                </a:tc>
              </a:tr>
              <a:tr h="259919">
                <a:tc>
                  <a:txBody>
                    <a:bodyPr/>
                    <a:lstStyle/>
                    <a:p>
                      <a:pPr algn="r" rtl="1"/>
                      <a:r>
                        <a:rPr lang="ar-DZ" dirty="0" smtClean="0">
                          <a:latin typeface="Sakkal Majalla" pitchFamily="2" charset="-78"/>
                          <a:cs typeface="Sakkal Majalla" pitchFamily="2" charset="-78"/>
                        </a:rPr>
                        <a:t>أكثر من 0,75 </a:t>
                      </a:r>
                      <a:r>
                        <a:rPr lang="fr-FR" dirty="0" smtClean="0">
                          <a:latin typeface="Sakkal Majalla" pitchFamily="2" charset="-78"/>
                          <a:cs typeface="Sakkal Majalla" pitchFamily="2" charset="-78"/>
                        </a:rPr>
                        <a:t>%</a:t>
                      </a:r>
                      <a:endParaRPr lang="fr-FR" dirty="0">
                        <a:solidFill>
                          <a:schemeClr val="tx1"/>
                        </a:solidFill>
                        <a:latin typeface="Sakkal Majalla" pitchFamily="2" charset="-78"/>
                        <a:cs typeface="Sakkal Majalla" pitchFamily="2" charset="-78"/>
                      </a:endParaRPr>
                    </a:p>
                  </a:txBody>
                  <a:tcPr/>
                </a:tc>
                <a:tc>
                  <a:txBody>
                    <a:bodyPr/>
                    <a:lstStyle/>
                    <a:p>
                      <a:pPr algn="r" rtl="1"/>
                      <a:r>
                        <a:rPr lang="ar-DZ" dirty="0" smtClean="0">
                          <a:latin typeface="Sakkal Majalla" pitchFamily="2" charset="-78"/>
                          <a:cs typeface="Sakkal Majalla" pitchFamily="2" charset="-78"/>
                        </a:rPr>
                        <a:t>بين 0,25 </a:t>
                      </a:r>
                      <a:r>
                        <a:rPr lang="fr-FR" dirty="0" smtClean="0">
                          <a:latin typeface="Sakkal Majalla" pitchFamily="2" charset="-78"/>
                          <a:cs typeface="Sakkal Majalla" pitchFamily="2" charset="-78"/>
                        </a:rPr>
                        <a:t>%</a:t>
                      </a:r>
                      <a:r>
                        <a:rPr lang="ar-DZ" dirty="0" smtClean="0">
                          <a:latin typeface="Sakkal Majalla" pitchFamily="2" charset="-78"/>
                          <a:cs typeface="Sakkal Majalla" pitchFamily="2" charset="-78"/>
                        </a:rPr>
                        <a:t> و0,75 </a:t>
                      </a:r>
                      <a:r>
                        <a:rPr lang="fr-FR" dirty="0" smtClean="0">
                          <a:latin typeface="Sakkal Majalla" pitchFamily="2" charset="-78"/>
                          <a:cs typeface="Sakkal Majalla" pitchFamily="2" charset="-78"/>
                        </a:rPr>
                        <a:t>%</a:t>
                      </a:r>
                      <a:endParaRPr lang="fr-FR" dirty="0">
                        <a:solidFill>
                          <a:schemeClr val="tx1"/>
                        </a:solidFill>
                        <a:latin typeface="Sakkal Majalla" pitchFamily="2" charset="-78"/>
                        <a:cs typeface="Sakkal Majalla" pitchFamily="2" charset="-78"/>
                      </a:endParaRPr>
                    </a:p>
                  </a:txBody>
                  <a:tcPr/>
                </a:tc>
                <a:tc>
                  <a:txBody>
                    <a:bodyPr/>
                    <a:lstStyle/>
                    <a:p>
                      <a:pPr algn="r" rtl="1"/>
                      <a:r>
                        <a:rPr lang="ar-DZ" dirty="0" smtClean="0">
                          <a:latin typeface="Sakkal Majalla" pitchFamily="2" charset="-78"/>
                          <a:cs typeface="Sakkal Majalla" pitchFamily="2" charset="-78"/>
                        </a:rPr>
                        <a:t>أقل من 0,25 </a:t>
                      </a:r>
                      <a:r>
                        <a:rPr lang="fr-FR" dirty="0" smtClean="0">
                          <a:latin typeface="Sakkal Majalla" pitchFamily="2" charset="-78"/>
                          <a:cs typeface="Sakkal Majalla" pitchFamily="2" charset="-78"/>
                        </a:rPr>
                        <a:t>%</a:t>
                      </a:r>
                      <a:endParaRPr lang="fr-FR" dirty="0">
                        <a:solidFill>
                          <a:schemeClr val="tx1"/>
                        </a:solidFill>
                        <a:latin typeface="Sakkal Majalla" pitchFamily="2" charset="-78"/>
                        <a:cs typeface="Sakkal Majalla" pitchFamily="2" charset="-78"/>
                      </a:endParaRPr>
                    </a:p>
                  </a:txBody>
                  <a:tcPr/>
                </a:tc>
                <a:tc>
                  <a:txBody>
                    <a:bodyPr/>
                    <a:lstStyle/>
                    <a:p>
                      <a:pPr algn="r" rtl="1"/>
                      <a:r>
                        <a:rPr lang="ar-DZ" dirty="0" smtClean="0">
                          <a:latin typeface="Sakkal Majalla" pitchFamily="2" charset="-78"/>
                          <a:cs typeface="Sakkal Majalla" pitchFamily="2" charset="-78"/>
                        </a:rPr>
                        <a:t>عدد الشبان المشاركين </a:t>
                      </a:r>
                      <a:r>
                        <a:rPr lang="ar-TN" dirty="0" smtClean="0">
                          <a:latin typeface="Sakkal Majalla" pitchFamily="2" charset="-78"/>
                          <a:cs typeface="Sakkal Majalla" pitchFamily="2" charset="-78"/>
                        </a:rPr>
                        <a:t> بالجلستين العامتين</a:t>
                      </a:r>
                      <a:r>
                        <a:rPr lang="ar-DZ" dirty="0" smtClean="0">
                          <a:latin typeface="Sakkal Majalla" pitchFamily="2" charset="-78"/>
                          <a:cs typeface="Sakkal Majalla" pitchFamily="2" charset="-78"/>
                        </a:rPr>
                        <a:t>/ عدد السكان </a:t>
                      </a:r>
                      <a:endParaRPr lang="fr-FR" dirty="0">
                        <a:solidFill>
                          <a:schemeClr val="tx1"/>
                        </a:solidFill>
                        <a:latin typeface="Sakkal Majalla" pitchFamily="2" charset="-78"/>
                        <a:cs typeface="Sakkal Majalla" pitchFamily="2" charset="-78"/>
                      </a:endParaRPr>
                    </a:p>
                  </a:txBody>
                  <a:tcPr/>
                </a:tc>
              </a:tr>
              <a:tr h="326207">
                <a:tc>
                  <a:txBody>
                    <a:bodyPr/>
                    <a:lstStyle/>
                    <a:p>
                      <a:pPr algn="r" rtl="1"/>
                      <a:r>
                        <a:rPr lang="ar-DZ" dirty="0" smtClean="0">
                          <a:latin typeface="Sakkal Majalla" pitchFamily="2" charset="-78"/>
                          <a:cs typeface="Sakkal Majalla" pitchFamily="2" charset="-78"/>
                        </a:rPr>
                        <a:t>أكثر من 4 </a:t>
                      </a:r>
                      <a:r>
                        <a:rPr lang="fr-FR" dirty="0" smtClean="0">
                          <a:latin typeface="Sakkal Majalla" pitchFamily="2" charset="-78"/>
                          <a:cs typeface="Sakkal Majalla" pitchFamily="2" charset="-78"/>
                        </a:rPr>
                        <a:t>%</a:t>
                      </a:r>
                      <a:endParaRPr lang="fr-FR" dirty="0">
                        <a:solidFill>
                          <a:schemeClr val="tx1"/>
                        </a:solidFill>
                        <a:latin typeface="Sakkal Majalla" pitchFamily="2" charset="-78"/>
                        <a:cs typeface="Sakkal Majalla" pitchFamily="2" charset="-78"/>
                      </a:endParaRPr>
                    </a:p>
                  </a:txBody>
                  <a:tcPr/>
                </a:tc>
                <a:tc>
                  <a:txBody>
                    <a:bodyPr/>
                    <a:lstStyle/>
                    <a:p>
                      <a:pPr algn="r" rtl="1"/>
                      <a:r>
                        <a:rPr lang="ar-DZ" dirty="0" smtClean="0">
                          <a:latin typeface="Sakkal Majalla" pitchFamily="2" charset="-78"/>
                          <a:cs typeface="Sakkal Majalla" pitchFamily="2" charset="-78"/>
                        </a:rPr>
                        <a:t>بين 2</a:t>
                      </a:r>
                      <a:r>
                        <a:rPr lang="fr-FR" dirty="0" smtClean="0">
                          <a:latin typeface="Sakkal Majalla" pitchFamily="2" charset="-78"/>
                          <a:cs typeface="Sakkal Majalla" pitchFamily="2" charset="-78"/>
                        </a:rPr>
                        <a:t>%</a:t>
                      </a:r>
                      <a:r>
                        <a:rPr lang="ar-DZ" dirty="0" smtClean="0">
                          <a:latin typeface="Sakkal Majalla" pitchFamily="2" charset="-78"/>
                          <a:cs typeface="Sakkal Majalla" pitchFamily="2" charset="-78"/>
                        </a:rPr>
                        <a:t> و4   </a:t>
                      </a:r>
                      <a:r>
                        <a:rPr lang="fr-FR" dirty="0" smtClean="0">
                          <a:latin typeface="Sakkal Majalla" pitchFamily="2" charset="-78"/>
                          <a:cs typeface="Sakkal Majalla" pitchFamily="2" charset="-78"/>
                        </a:rPr>
                        <a:t>%</a:t>
                      </a:r>
                      <a:endParaRPr lang="fr-FR" dirty="0">
                        <a:solidFill>
                          <a:schemeClr val="tx1"/>
                        </a:solidFill>
                        <a:latin typeface="Sakkal Majalla" pitchFamily="2" charset="-78"/>
                        <a:cs typeface="Sakkal Majalla" pitchFamily="2" charset="-78"/>
                      </a:endParaRPr>
                    </a:p>
                  </a:txBody>
                  <a:tcPr/>
                </a:tc>
                <a:tc>
                  <a:txBody>
                    <a:bodyPr/>
                    <a:lstStyle/>
                    <a:p>
                      <a:pPr algn="r" rtl="1"/>
                      <a:r>
                        <a:rPr lang="ar-DZ" dirty="0" smtClean="0">
                          <a:latin typeface="Sakkal Majalla" pitchFamily="2" charset="-78"/>
                          <a:cs typeface="Sakkal Majalla" pitchFamily="2" charset="-78"/>
                        </a:rPr>
                        <a:t>أقل من 2 </a:t>
                      </a:r>
                      <a:r>
                        <a:rPr lang="fr-FR" dirty="0" smtClean="0">
                          <a:latin typeface="Sakkal Majalla" pitchFamily="2" charset="-78"/>
                          <a:cs typeface="Sakkal Majalla" pitchFamily="2" charset="-78"/>
                        </a:rPr>
                        <a:t>%</a:t>
                      </a:r>
                      <a:endParaRPr lang="fr-FR" dirty="0">
                        <a:solidFill>
                          <a:schemeClr val="tx1"/>
                        </a:solidFill>
                        <a:latin typeface="Sakkal Majalla" pitchFamily="2" charset="-78"/>
                        <a:cs typeface="Sakkal Majalla" pitchFamily="2" charset="-78"/>
                      </a:endParaRPr>
                    </a:p>
                  </a:txBody>
                  <a:tcPr/>
                </a:tc>
                <a:tc>
                  <a:txBody>
                    <a:bodyPr/>
                    <a:lstStyle/>
                    <a:p>
                      <a:pPr algn="r" rtl="1"/>
                      <a:r>
                        <a:rPr lang="ar-DZ" dirty="0" smtClean="0">
                          <a:latin typeface="Sakkal Majalla" pitchFamily="2" charset="-78"/>
                          <a:cs typeface="Sakkal Majalla" pitchFamily="2" charset="-78"/>
                        </a:rPr>
                        <a:t>عدد المشاركين من المنطقة 1/ عدد سكان المنطقة 1</a:t>
                      </a:r>
                      <a:endParaRPr lang="fr-FR" dirty="0">
                        <a:solidFill>
                          <a:schemeClr val="tx1"/>
                        </a:solidFill>
                        <a:latin typeface="Sakkal Majalla" pitchFamily="2" charset="-78"/>
                        <a:cs typeface="Sakkal Majalla" pitchFamily="2" charset="-78"/>
                      </a:endParaRPr>
                    </a:p>
                  </a:txBody>
                  <a:tcPr/>
                </a:tc>
              </a:tr>
              <a:tr h="370840">
                <a:tc>
                  <a:txBody>
                    <a:bodyPr/>
                    <a:lstStyle/>
                    <a:p>
                      <a:pPr algn="r" rtl="1"/>
                      <a:r>
                        <a:rPr lang="ar-DZ" dirty="0" smtClean="0">
                          <a:latin typeface="Sakkal Majalla" pitchFamily="2" charset="-78"/>
                          <a:cs typeface="Sakkal Majalla" pitchFamily="2" charset="-78"/>
                        </a:rPr>
                        <a:t>أكثر من 4 </a:t>
                      </a:r>
                      <a:r>
                        <a:rPr lang="fr-FR" dirty="0" smtClean="0">
                          <a:latin typeface="Sakkal Majalla" pitchFamily="2" charset="-78"/>
                          <a:cs typeface="Sakkal Majalla" pitchFamily="2" charset="-78"/>
                        </a:rPr>
                        <a:t>%</a:t>
                      </a:r>
                      <a:endParaRPr lang="fr-FR" dirty="0">
                        <a:solidFill>
                          <a:schemeClr val="tx1"/>
                        </a:solidFill>
                        <a:latin typeface="Sakkal Majalla" pitchFamily="2" charset="-78"/>
                        <a:cs typeface="Sakkal Majalla" pitchFamily="2" charset="-78"/>
                      </a:endParaRPr>
                    </a:p>
                  </a:txBody>
                  <a:tcPr/>
                </a:tc>
                <a:tc>
                  <a:txBody>
                    <a:bodyPr/>
                    <a:lstStyle/>
                    <a:p>
                      <a:pPr algn="r" rtl="1"/>
                      <a:r>
                        <a:rPr lang="ar-DZ" dirty="0" smtClean="0">
                          <a:latin typeface="Sakkal Majalla" pitchFamily="2" charset="-78"/>
                          <a:cs typeface="Sakkal Majalla" pitchFamily="2" charset="-78"/>
                        </a:rPr>
                        <a:t>بين 2</a:t>
                      </a:r>
                      <a:r>
                        <a:rPr lang="fr-FR" dirty="0" smtClean="0">
                          <a:latin typeface="Sakkal Majalla" pitchFamily="2" charset="-78"/>
                          <a:cs typeface="Sakkal Majalla" pitchFamily="2" charset="-78"/>
                        </a:rPr>
                        <a:t>%</a:t>
                      </a:r>
                      <a:r>
                        <a:rPr lang="ar-DZ" dirty="0" smtClean="0">
                          <a:latin typeface="Sakkal Majalla" pitchFamily="2" charset="-78"/>
                          <a:cs typeface="Sakkal Majalla" pitchFamily="2" charset="-78"/>
                        </a:rPr>
                        <a:t> و4   </a:t>
                      </a:r>
                      <a:r>
                        <a:rPr lang="fr-FR" dirty="0" smtClean="0">
                          <a:latin typeface="Sakkal Majalla" pitchFamily="2" charset="-78"/>
                          <a:cs typeface="Sakkal Majalla" pitchFamily="2" charset="-78"/>
                        </a:rPr>
                        <a:t>%</a:t>
                      </a:r>
                      <a:endParaRPr lang="fr-FR" dirty="0">
                        <a:solidFill>
                          <a:schemeClr val="tx1"/>
                        </a:solidFill>
                        <a:latin typeface="Sakkal Majalla" pitchFamily="2" charset="-78"/>
                        <a:cs typeface="Sakkal Majalla" pitchFamily="2" charset="-78"/>
                      </a:endParaRPr>
                    </a:p>
                  </a:txBody>
                  <a:tcPr/>
                </a:tc>
                <a:tc>
                  <a:txBody>
                    <a:bodyPr/>
                    <a:lstStyle/>
                    <a:p>
                      <a:pPr algn="r" rtl="1"/>
                      <a:r>
                        <a:rPr lang="ar-DZ" dirty="0" smtClean="0">
                          <a:latin typeface="Sakkal Majalla" pitchFamily="2" charset="-78"/>
                          <a:cs typeface="Sakkal Majalla" pitchFamily="2" charset="-78"/>
                        </a:rPr>
                        <a:t>أقل من 2 </a:t>
                      </a:r>
                      <a:r>
                        <a:rPr lang="fr-FR" dirty="0" smtClean="0">
                          <a:latin typeface="Sakkal Majalla" pitchFamily="2" charset="-78"/>
                          <a:cs typeface="Sakkal Majalla" pitchFamily="2" charset="-78"/>
                        </a:rPr>
                        <a:t>%</a:t>
                      </a:r>
                      <a:endParaRPr lang="fr-FR" dirty="0">
                        <a:solidFill>
                          <a:schemeClr val="tx1"/>
                        </a:solidFill>
                        <a:latin typeface="Sakkal Majalla" pitchFamily="2" charset="-78"/>
                        <a:cs typeface="Sakkal Majalla" pitchFamily="2" charset="-78"/>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dirty="0" smtClean="0">
                          <a:latin typeface="Sakkal Majalla" pitchFamily="2" charset="-78"/>
                          <a:cs typeface="Sakkal Majalla" pitchFamily="2" charset="-78"/>
                        </a:rPr>
                        <a:t>عدد المشاركين من المنطقة 2/ عدد سكان المنطقة 2</a:t>
                      </a:r>
                      <a:endParaRPr lang="fr-FR" dirty="0">
                        <a:solidFill>
                          <a:schemeClr val="tx1"/>
                        </a:solidFill>
                        <a:latin typeface="Sakkal Majalla" pitchFamily="2" charset="-78"/>
                        <a:cs typeface="Sakkal Majalla" pitchFamily="2" charset="-78"/>
                      </a:endParaRPr>
                    </a:p>
                  </a:txBody>
                  <a:tcPr/>
                </a:tc>
              </a:tr>
              <a:tr h="370840">
                <a:tc>
                  <a:txBody>
                    <a:bodyPr/>
                    <a:lstStyle/>
                    <a:p>
                      <a:pPr algn="r" rtl="1"/>
                      <a:r>
                        <a:rPr lang="ar-DZ" dirty="0" smtClean="0">
                          <a:latin typeface="Sakkal Majalla" pitchFamily="2" charset="-78"/>
                          <a:cs typeface="Sakkal Majalla" pitchFamily="2" charset="-78"/>
                        </a:rPr>
                        <a:t>أكثر من 4 </a:t>
                      </a:r>
                      <a:r>
                        <a:rPr lang="fr-FR" dirty="0" smtClean="0">
                          <a:latin typeface="Sakkal Majalla" pitchFamily="2" charset="-78"/>
                          <a:cs typeface="Sakkal Majalla" pitchFamily="2" charset="-78"/>
                        </a:rPr>
                        <a:t>%</a:t>
                      </a:r>
                      <a:endParaRPr lang="fr-FR" dirty="0">
                        <a:solidFill>
                          <a:schemeClr val="tx1"/>
                        </a:solidFill>
                        <a:latin typeface="Sakkal Majalla" pitchFamily="2" charset="-78"/>
                        <a:cs typeface="Sakkal Majalla" pitchFamily="2" charset="-78"/>
                      </a:endParaRPr>
                    </a:p>
                  </a:txBody>
                  <a:tcPr/>
                </a:tc>
                <a:tc>
                  <a:txBody>
                    <a:bodyPr/>
                    <a:lstStyle/>
                    <a:p>
                      <a:pPr algn="r" rtl="1"/>
                      <a:r>
                        <a:rPr lang="ar-DZ" dirty="0" smtClean="0">
                          <a:latin typeface="Sakkal Majalla" pitchFamily="2" charset="-78"/>
                          <a:cs typeface="Sakkal Majalla" pitchFamily="2" charset="-78"/>
                        </a:rPr>
                        <a:t>بين 2</a:t>
                      </a:r>
                      <a:r>
                        <a:rPr lang="fr-FR" dirty="0" smtClean="0">
                          <a:latin typeface="Sakkal Majalla" pitchFamily="2" charset="-78"/>
                          <a:cs typeface="Sakkal Majalla" pitchFamily="2" charset="-78"/>
                        </a:rPr>
                        <a:t>%</a:t>
                      </a:r>
                      <a:r>
                        <a:rPr lang="ar-DZ" dirty="0" smtClean="0">
                          <a:latin typeface="Sakkal Majalla" pitchFamily="2" charset="-78"/>
                          <a:cs typeface="Sakkal Majalla" pitchFamily="2" charset="-78"/>
                        </a:rPr>
                        <a:t> و4   </a:t>
                      </a:r>
                      <a:r>
                        <a:rPr lang="fr-FR" dirty="0" smtClean="0">
                          <a:latin typeface="Sakkal Majalla" pitchFamily="2" charset="-78"/>
                          <a:cs typeface="Sakkal Majalla" pitchFamily="2" charset="-78"/>
                        </a:rPr>
                        <a:t>%</a:t>
                      </a:r>
                      <a:endParaRPr lang="fr-FR" dirty="0">
                        <a:solidFill>
                          <a:schemeClr val="tx1"/>
                        </a:solidFill>
                        <a:latin typeface="Sakkal Majalla" pitchFamily="2" charset="-78"/>
                        <a:cs typeface="Sakkal Majalla" pitchFamily="2" charset="-78"/>
                      </a:endParaRPr>
                    </a:p>
                  </a:txBody>
                  <a:tcPr/>
                </a:tc>
                <a:tc>
                  <a:txBody>
                    <a:bodyPr/>
                    <a:lstStyle/>
                    <a:p>
                      <a:pPr algn="r" rtl="1"/>
                      <a:r>
                        <a:rPr lang="ar-DZ" dirty="0" smtClean="0">
                          <a:latin typeface="Sakkal Majalla" pitchFamily="2" charset="-78"/>
                          <a:cs typeface="Sakkal Majalla" pitchFamily="2" charset="-78"/>
                        </a:rPr>
                        <a:t>أقل من 2 </a:t>
                      </a:r>
                      <a:r>
                        <a:rPr lang="fr-FR" dirty="0" smtClean="0">
                          <a:latin typeface="Sakkal Majalla" pitchFamily="2" charset="-78"/>
                          <a:cs typeface="Sakkal Majalla" pitchFamily="2" charset="-78"/>
                        </a:rPr>
                        <a:t>%</a:t>
                      </a:r>
                      <a:endParaRPr lang="fr-FR" dirty="0">
                        <a:solidFill>
                          <a:schemeClr val="tx1"/>
                        </a:solidFill>
                        <a:latin typeface="Sakkal Majalla" pitchFamily="2" charset="-78"/>
                        <a:cs typeface="Sakkal Majalla" pitchFamily="2" charset="-78"/>
                      </a:endParaRPr>
                    </a:p>
                  </a:txBody>
                  <a:tcPr/>
                </a:tc>
                <a:tc>
                  <a:txBody>
                    <a:bodyPr/>
                    <a:lstStyle/>
                    <a:p>
                      <a:pPr algn="r" rtl="1"/>
                      <a:r>
                        <a:rPr lang="fr-FR" dirty="0" smtClean="0">
                          <a:latin typeface="Sakkal Majalla" pitchFamily="2" charset="-78"/>
                          <a:cs typeface="Sakkal Majalla" pitchFamily="2" charset="-78"/>
                        </a:rPr>
                        <a:t>………………………………</a:t>
                      </a:r>
                      <a:endParaRPr lang="fr-FR" dirty="0">
                        <a:solidFill>
                          <a:schemeClr val="tx1"/>
                        </a:solidFill>
                        <a:latin typeface="Sakkal Majalla" pitchFamily="2" charset="-78"/>
                        <a:cs typeface="Sakkal Majalla" pitchFamily="2" charset="-78"/>
                      </a:endParaRPr>
                    </a:p>
                  </a:txBody>
                  <a:tcPr/>
                </a:tc>
              </a:tr>
            </a:tbl>
          </a:graphicData>
        </a:graphic>
      </p:graphicFrame>
      <p:sp>
        <p:nvSpPr>
          <p:cNvPr id="22" name="ZoneTexte 21"/>
          <p:cNvSpPr txBox="1"/>
          <p:nvPr/>
        </p:nvSpPr>
        <p:spPr>
          <a:xfrm>
            <a:off x="1547664" y="3786190"/>
            <a:ext cx="4967839" cy="707886"/>
          </a:xfrm>
          <a:prstGeom prst="rect">
            <a:avLst/>
          </a:prstGeom>
          <a:noFill/>
        </p:spPr>
        <p:txBody>
          <a:bodyPr wrap="square" rtlCol="0">
            <a:spAutoFit/>
          </a:bodyPr>
          <a:lstStyle/>
          <a:p>
            <a:pPr algn="ctr" rtl="1"/>
            <a:r>
              <a:rPr lang="ar-DZ" sz="4000" b="1" u="sng" dirty="0" smtClean="0">
                <a:solidFill>
                  <a:srgbClr val="00B050"/>
                </a:solidFill>
                <a:latin typeface="Sakkal Majalla" pitchFamily="2" charset="-78"/>
                <a:cs typeface="Sakkal Majalla" pitchFamily="2" charset="-78"/>
              </a:rPr>
              <a:t>مؤشرات جلسات المناطق </a:t>
            </a:r>
            <a:endParaRPr lang="fr-FR" sz="4000" b="1" u="sng" dirty="0">
              <a:solidFill>
                <a:srgbClr val="00B050"/>
              </a:solidFill>
              <a:latin typeface="Sakkal Majalla" pitchFamily="2" charset="-78"/>
              <a:cs typeface="Sakkal Majalla" pitchFamily="2" charset="-78"/>
            </a:endParaRPr>
          </a:p>
        </p:txBody>
      </p:sp>
      <p:graphicFrame>
        <p:nvGraphicFramePr>
          <p:cNvPr id="23" name="Tableau 22"/>
          <p:cNvGraphicFramePr>
            <a:graphicFrameLocks noGrp="1"/>
          </p:cNvGraphicFramePr>
          <p:nvPr>
            <p:extLst>
              <p:ext uri="{D42A27DB-BD31-4B8C-83A1-F6EECF244321}">
                <p14:modId xmlns:p14="http://schemas.microsoft.com/office/powerpoint/2010/main" xmlns="" val="2110917986"/>
              </p:ext>
            </p:extLst>
          </p:nvPr>
        </p:nvGraphicFramePr>
        <p:xfrm>
          <a:off x="323528" y="4429132"/>
          <a:ext cx="8568952" cy="1478280"/>
        </p:xfrm>
        <a:graphic>
          <a:graphicData uri="http://schemas.openxmlformats.org/drawingml/2006/table">
            <a:tbl>
              <a:tblPr firstRow="1" bandRow="1">
                <a:tableStyleId>{93296810-A885-4BE3-A3E7-6D5BEEA58F35}</a:tableStyleId>
              </a:tblPr>
              <a:tblGrid>
                <a:gridCol w="1296144"/>
                <a:gridCol w="1656184"/>
                <a:gridCol w="1584176"/>
                <a:gridCol w="4032448"/>
              </a:tblGrid>
              <a:tr h="0">
                <a:tc>
                  <a:txBody>
                    <a:bodyPr/>
                    <a:lstStyle/>
                    <a:p>
                      <a:pPr algn="r" rtl="1"/>
                      <a:r>
                        <a:rPr lang="ar-DZ" dirty="0" smtClean="0">
                          <a:solidFill>
                            <a:schemeClr val="tx1"/>
                          </a:solidFill>
                          <a:latin typeface="Sakkal Majalla" pitchFamily="2" charset="-78"/>
                          <a:cs typeface="Sakkal Majalla" pitchFamily="2" charset="-78"/>
                        </a:rPr>
                        <a:t>حسن </a:t>
                      </a:r>
                      <a:endParaRPr lang="fr-FR" dirty="0">
                        <a:solidFill>
                          <a:schemeClr val="tx1"/>
                        </a:solidFill>
                        <a:latin typeface="Sakkal Majalla" pitchFamily="2" charset="-78"/>
                        <a:cs typeface="Sakkal Majalla" pitchFamily="2" charset="-78"/>
                      </a:endParaRPr>
                    </a:p>
                  </a:txBody>
                  <a:tcPr/>
                </a:tc>
                <a:tc>
                  <a:txBody>
                    <a:bodyPr/>
                    <a:lstStyle/>
                    <a:p>
                      <a:pPr algn="r" rtl="1"/>
                      <a:r>
                        <a:rPr lang="ar-DZ" dirty="0" smtClean="0">
                          <a:solidFill>
                            <a:schemeClr val="tx1"/>
                          </a:solidFill>
                          <a:latin typeface="Sakkal Majalla" pitchFamily="2" charset="-78"/>
                          <a:cs typeface="Sakkal Majalla" pitchFamily="2" charset="-78"/>
                        </a:rPr>
                        <a:t>متوسط </a:t>
                      </a:r>
                      <a:endParaRPr lang="fr-FR" dirty="0">
                        <a:solidFill>
                          <a:schemeClr val="tx1"/>
                        </a:solidFill>
                        <a:latin typeface="Sakkal Majalla" pitchFamily="2" charset="-78"/>
                        <a:cs typeface="Sakkal Majalla" pitchFamily="2" charset="-78"/>
                      </a:endParaRPr>
                    </a:p>
                  </a:txBody>
                  <a:tcPr/>
                </a:tc>
                <a:tc>
                  <a:txBody>
                    <a:bodyPr/>
                    <a:lstStyle/>
                    <a:p>
                      <a:pPr algn="r" rtl="1"/>
                      <a:r>
                        <a:rPr lang="ar-DZ" dirty="0" smtClean="0">
                          <a:solidFill>
                            <a:schemeClr val="tx1"/>
                          </a:solidFill>
                          <a:latin typeface="Sakkal Majalla" pitchFamily="2" charset="-78"/>
                          <a:cs typeface="Sakkal Majalla" pitchFamily="2" charset="-78"/>
                        </a:rPr>
                        <a:t>ضعيف </a:t>
                      </a:r>
                      <a:endParaRPr lang="fr-FR" dirty="0">
                        <a:solidFill>
                          <a:schemeClr val="tx1"/>
                        </a:solidFill>
                        <a:latin typeface="Sakkal Majalla" pitchFamily="2" charset="-78"/>
                        <a:cs typeface="Sakkal Majalla" pitchFamily="2" charset="-78"/>
                      </a:endParaRPr>
                    </a:p>
                  </a:txBody>
                  <a:tcPr/>
                </a:tc>
                <a:tc>
                  <a:txBody>
                    <a:bodyPr/>
                    <a:lstStyle/>
                    <a:p>
                      <a:pPr algn="r" rtl="1"/>
                      <a:endParaRPr lang="fr-FR" dirty="0">
                        <a:solidFill>
                          <a:schemeClr val="tx1"/>
                        </a:solidFill>
                        <a:latin typeface="Sakkal Majalla" pitchFamily="2" charset="-78"/>
                        <a:cs typeface="Sakkal Majalla" pitchFamily="2" charset="-78"/>
                      </a:endParaRPr>
                    </a:p>
                  </a:txBody>
                  <a:tcPr/>
                </a:tc>
              </a:tr>
              <a:tr h="370840">
                <a:tc>
                  <a:txBody>
                    <a:bodyPr/>
                    <a:lstStyle/>
                    <a:p>
                      <a:pPr algn="r" rtl="1"/>
                      <a:r>
                        <a:rPr lang="ar-DZ" dirty="0" smtClean="0">
                          <a:solidFill>
                            <a:schemeClr val="tx1"/>
                          </a:solidFill>
                          <a:latin typeface="Sakkal Majalla" pitchFamily="2" charset="-78"/>
                          <a:cs typeface="Sakkal Majalla" pitchFamily="2" charset="-78"/>
                        </a:rPr>
                        <a:t>أكثر من 1,5 </a:t>
                      </a:r>
                      <a:r>
                        <a:rPr lang="fr-FR" dirty="0" smtClean="0">
                          <a:solidFill>
                            <a:schemeClr val="tx1"/>
                          </a:solidFill>
                          <a:latin typeface="Sakkal Majalla" pitchFamily="2" charset="-78"/>
                          <a:cs typeface="Sakkal Majalla" pitchFamily="2" charset="-78"/>
                        </a:rPr>
                        <a:t>%</a:t>
                      </a:r>
                      <a:endParaRPr lang="fr-FR" dirty="0">
                        <a:solidFill>
                          <a:schemeClr val="tx1"/>
                        </a:solidFill>
                        <a:latin typeface="Sakkal Majalla" pitchFamily="2" charset="-78"/>
                        <a:cs typeface="Sakkal Majalla" pitchFamily="2" charset="-78"/>
                      </a:endParaRPr>
                    </a:p>
                  </a:txBody>
                  <a:tcPr/>
                </a:tc>
                <a:tc>
                  <a:txBody>
                    <a:bodyPr/>
                    <a:lstStyle/>
                    <a:p>
                      <a:pPr algn="r" rtl="1"/>
                      <a:r>
                        <a:rPr lang="ar-DZ" dirty="0" smtClean="0">
                          <a:solidFill>
                            <a:schemeClr val="tx1"/>
                          </a:solidFill>
                          <a:latin typeface="Sakkal Majalla" pitchFamily="2" charset="-78"/>
                          <a:cs typeface="Sakkal Majalla" pitchFamily="2" charset="-78"/>
                        </a:rPr>
                        <a:t>بين 0,5</a:t>
                      </a:r>
                      <a:r>
                        <a:rPr lang="fr-FR" dirty="0" smtClean="0">
                          <a:solidFill>
                            <a:schemeClr val="tx1"/>
                          </a:solidFill>
                          <a:latin typeface="Sakkal Majalla" pitchFamily="2" charset="-78"/>
                          <a:cs typeface="Sakkal Majalla" pitchFamily="2" charset="-78"/>
                        </a:rPr>
                        <a:t>%</a:t>
                      </a:r>
                      <a:r>
                        <a:rPr lang="ar-DZ" dirty="0" smtClean="0">
                          <a:solidFill>
                            <a:schemeClr val="tx1"/>
                          </a:solidFill>
                          <a:latin typeface="Sakkal Majalla" pitchFamily="2" charset="-78"/>
                          <a:cs typeface="Sakkal Majalla" pitchFamily="2" charset="-78"/>
                        </a:rPr>
                        <a:t> و1,5 </a:t>
                      </a:r>
                      <a:r>
                        <a:rPr lang="fr-FR" dirty="0" smtClean="0">
                          <a:solidFill>
                            <a:schemeClr val="tx1"/>
                          </a:solidFill>
                          <a:latin typeface="Sakkal Majalla" pitchFamily="2" charset="-78"/>
                          <a:cs typeface="Sakkal Majalla" pitchFamily="2" charset="-78"/>
                        </a:rPr>
                        <a:t>%</a:t>
                      </a:r>
                      <a:endParaRPr lang="fr-FR" dirty="0">
                        <a:solidFill>
                          <a:schemeClr val="tx1"/>
                        </a:solidFill>
                        <a:latin typeface="Sakkal Majalla" pitchFamily="2" charset="-78"/>
                        <a:cs typeface="Sakkal Majalla" pitchFamily="2" charset="-78"/>
                      </a:endParaRPr>
                    </a:p>
                  </a:txBody>
                  <a:tcPr/>
                </a:tc>
                <a:tc>
                  <a:txBody>
                    <a:bodyPr/>
                    <a:lstStyle/>
                    <a:p>
                      <a:pPr algn="r" rtl="1"/>
                      <a:r>
                        <a:rPr lang="ar-DZ" dirty="0" smtClean="0">
                          <a:solidFill>
                            <a:schemeClr val="tx1"/>
                          </a:solidFill>
                          <a:latin typeface="Sakkal Majalla" pitchFamily="2" charset="-78"/>
                          <a:cs typeface="Sakkal Majalla" pitchFamily="2" charset="-78"/>
                        </a:rPr>
                        <a:t>أقل من 0,5 </a:t>
                      </a:r>
                      <a:r>
                        <a:rPr lang="fr-FR" dirty="0" smtClean="0">
                          <a:solidFill>
                            <a:schemeClr val="tx1"/>
                          </a:solidFill>
                          <a:latin typeface="Sakkal Majalla" pitchFamily="2" charset="-78"/>
                          <a:cs typeface="Sakkal Majalla" pitchFamily="2" charset="-78"/>
                        </a:rPr>
                        <a:t>%</a:t>
                      </a:r>
                      <a:endParaRPr lang="fr-FR" dirty="0">
                        <a:solidFill>
                          <a:schemeClr val="tx1"/>
                        </a:solidFill>
                        <a:latin typeface="Sakkal Majalla" pitchFamily="2" charset="-78"/>
                        <a:cs typeface="Sakkal Majalla" pitchFamily="2" charset="-78"/>
                      </a:endParaRPr>
                    </a:p>
                  </a:txBody>
                  <a:tcPr/>
                </a:tc>
                <a:tc>
                  <a:txBody>
                    <a:bodyPr/>
                    <a:lstStyle/>
                    <a:p>
                      <a:pPr algn="r" rtl="1"/>
                      <a:r>
                        <a:rPr lang="ar-DZ" dirty="0" smtClean="0">
                          <a:solidFill>
                            <a:schemeClr val="tx1"/>
                          </a:solidFill>
                          <a:latin typeface="Sakkal Majalla" pitchFamily="2" charset="-78"/>
                          <a:cs typeface="Sakkal Majalla" pitchFamily="2" charset="-78"/>
                        </a:rPr>
                        <a:t>عدد المشاركين/ عدد السكان </a:t>
                      </a:r>
                      <a:endParaRPr lang="fr-FR" dirty="0">
                        <a:solidFill>
                          <a:schemeClr val="tx1"/>
                        </a:solidFill>
                        <a:latin typeface="Sakkal Majalla" pitchFamily="2" charset="-78"/>
                        <a:cs typeface="Sakkal Majalla" pitchFamily="2" charset="-78"/>
                      </a:endParaRPr>
                    </a:p>
                  </a:txBody>
                  <a:tcPr/>
                </a:tc>
              </a:tr>
              <a:tr h="370840">
                <a:tc>
                  <a:txBody>
                    <a:bodyPr/>
                    <a:lstStyle/>
                    <a:p>
                      <a:pPr algn="r" rtl="1"/>
                      <a:r>
                        <a:rPr lang="ar-DZ" dirty="0" smtClean="0">
                          <a:solidFill>
                            <a:schemeClr val="tx1"/>
                          </a:solidFill>
                          <a:latin typeface="Sakkal Majalla" pitchFamily="2" charset="-78"/>
                          <a:cs typeface="Sakkal Majalla" pitchFamily="2" charset="-78"/>
                        </a:rPr>
                        <a:t>أكثر من 0,75 </a:t>
                      </a:r>
                      <a:r>
                        <a:rPr lang="fr-FR" dirty="0" smtClean="0">
                          <a:solidFill>
                            <a:schemeClr val="tx1"/>
                          </a:solidFill>
                          <a:latin typeface="Sakkal Majalla" pitchFamily="2" charset="-78"/>
                          <a:cs typeface="Sakkal Majalla" pitchFamily="2" charset="-78"/>
                        </a:rPr>
                        <a:t>%</a:t>
                      </a:r>
                      <a:endParaRPr lang="fr-FR" dirty="0">
                        <a:solidFill>
                          <a:schemeClr val="tx1"/>
                        </a:solidFill>
                        <a:latin typeface="Sakkal Majalla" pitchFamily="2" charset="-78"/>
                        <a:cs typeface="Sakkal Majalla" pitchFamily="2" charset="-78"/>
                      </a:endParaRPr>
                    </a:p>
                  </a:txBody>
                  <a:tcPr/>
                </a:tc>
                <a:tc>
                  <a:txBody>
                    <a:bodyPr/>
                    <a:lstStyle/>
                    <a:p>
                      <a:pPr algn="r" rtl="1"/>
                      <a:r>
                        <a:rPr lang="ar-DZ" dirty="0" smtClean="0">
                          <a:solidFill>
                            <a:schemeClr val="tx1"/>
                          </a:solidFill>
                          <a:latin typeface="Sakkal Majalla" pitchFamily="2" charset="-78"/>
                          <a:cs typeface="Sakkal Majalla" pitchFamily="2" charset="-78"/>
                        </a:rPr>
                        <a:t>بين 0,25 </a:t>
                      </a:r>
                      <a:r>
                        <a:rPr lang="fr-FR" dirty="0" smtClean="0">
                          <a:solidFill>
                            <a:schemeClr val="tx1"/>
                          </a:solidFill>
                          <a:latin typeface="Sakkal Majalla" pitchFamily="2" charset="-78"/>
                          <a:cs typeface="Sakkal Majalla" pitchFamily="2" charset="-78"/>
                        </a:rPr>
                        <a:t>%</a:t>
                      </a:r>
                      <a:r>
                        <a:rPr lang="ar-DZ" dirty="0" smtClean="0">
                          <a:solidFill>
                            <a:schemeClr val="tx1"/>
                          </a:solidFill>
                          <a:latin typeface="Sakkal Majalla" pitchFamily="2" charset="-78"/>
                          <a:cs typeface="Sakkal Majalla" pitchFamily="2" charset="-78"/>
                        </a:rPr>
                        <a:t> و0,75 </a:t>
                      </a:r>
                      <a:r>
                        <a:rPr lang="fr-FR" dirty="0" smtClean="0">
                          <a:solidFill>
                            <a:schemeClr val="tx1"/>
                          </a:solidFill>
                          <a:latin typeface="Sakkal Majalla" pitchFamily="2" charset="-78"/>
                          <a:cs typeface="Sakkal Majalla" pitchFamily="2" charset="-78"/>
                        </a:rPr>
                        <a:t>%</a:t>
                      </a:r>
                      <a:endParaRPr lang="fr-FR" dirty="0">
                        <a:solidFill>
                          <a:schemeClr val="tx1"/>
                        </a:solidFill>
                        <a:latin typeface="Sakkal Majalla" pitchFamily="2" charset="-78"/>
                        <a:cs typeface="Sakkal Majalla" pitchFamily="2" charset="-78"/>
                      </a:endParaRPr>
                    </a:p>
                  </a:txBody>
                  <a:tcPr/>
                </a:tc>
                <a:tc>
                  <a:txBody>
                    <a:bodyPr/>
                    <a:lstStyle/>
                    <a:p>
                      <a:pPr algn="r" rtl="1"/>
                      <a:r>
                        <a:rPr lang="ar-DZ" dirty="0" smtClean="0">
                          <a:solidFill>
                            <a:schemeClr val="tx1"/>
                          </a:solidFill>
                          <a:latin typeface="Sakkal Majalla" pitchFamily="2" charset="-78"/>
                          <a:cs typeface="Sakkal Majalla" pitchFamily="2" charset="-78"/>
                        </a:rPr>
                        <a:t>أقل من 0,25 </a:t>
                      </a:r>
                      <a:r>
                        <a:rPr lang="fr-FR" dirty="0" smtClean="0">
                          <a:solidFill>
                            <a:schemeClr val="tx1"/>
                          </a:solidFill>
                          <a:latin typeface="Sakkal Majalla" pitchFamily="2" charset="-78"/>
                          <a:cs typeface="Sakkal Majalla" pitchFamily="2" charset="-78"/>
                        </a:rPr>
                        <a:t>%</a:t>
                      </a:r>
                      <a:endParaRPr lang="fr-FR" dirty="0">
                        <a:solidFill>
                          <a:schemeClr val="tx1"/>
                        </a:solidFill>
                        <a:latin typeface="Sakkal Majalla" pitchFamily="2" charset="-78"/>
                        <a:cs typeface="Sakkal Majalla" pitchFamily="2" charset="-78"/>
                      </a:endParaRPr>
                    </a:p>
                  </a:txBody>
                  <a:tcPr/>
                </a:tc>
                <a:tc>
                  <a:txBody>
                    <a:bodyPr/>
                    <a:lstStyle/>
                    <a:p>
                      <a:pPr algn="r" rtl="1"/>
                      <a:r>
                        <a:rPr lang="ar-DZ" dirty="0" smtClean="0">
                          <a:solidFill>
                            <a:schemeClr val="tx1"/>
                          </a:solidFill>
                          <a:latin typeface="Sakkal Majalla" pitchFamily="2" charset="-78"/>
                          <a:cs typeface="Sakkal Majalla" pitchFamily="2" charset="-78"/>
                        </a:rPr>
                        <a:t>عدد المشاركات/ عدد السكان </a:t>
                      </a:r>
                      <a:endParaRPr lang="fr-FR" dirty="0">
                        <a:solidFill>
                          <a:schemeClr val="tx1"/>
                        </a:solidFill>
                        <a:latin typeface="Sakkal Majalla" pitchFamily="2" charset="-78"/>
                        <a:cs typeface="Sakkal Majalla" pitchFamily="2" charset="-78"/>
                      </a:endParaRPr>
                    </a:p>
                  </a:txBody>
                  <a:tcPr/>
                </a:tc>
              </a:tr>
              <a:tr h="370840">
                <a:tc>
                  <a:txBody>
                    <a:bodyPr/>
                    <a:lstStyle/>
                    <a:p>
                      <a:pPr algn="r" rtl="1"/>
                      <a:r>
                        <a:rPr lang="ar-DZ" dirty="0" smtClean="0">
                          <a:solidFill>
                            <a:schemeClr val="tx1"/>
                          </a:solidFill>
                          <a:latin typeface="Sakkal Majalla" pitchFamily="2" charset="-78"/>
                          <a:cs typeface="Sakkal Majalla" pitchFamily="2" charset="-78"/>
                        </a:rPr>
                        <a:t>أكثر من 0,75 </a:t>
                      </a:r>
                      <a:r>
                        <a:rPr lang="fr-FR" dirty="0" smtClean="0">
                          <a:solidFill>
                            <a:schemeClr val="tx1"/>
                          </a:solidFill>
                          <a:latin typeface="Sakkal Majalla" pitchFamily="2" charset="-78"/>
                          <a:cs typeface="Sakkal Majalla" pitchFamily="2" charset="-78"/>
                        </a:rPr>
                        <a:t>%</a:t>
                      </a:r>
                      <a:endParaRPr lang="fr-FR" dirty="0">
                        <a:solidFill>
                          <a:schemeClr val="tx1"/>
                        </a:solidFill>
                        <a:latin typeface="Sakkal Majalla" pitchFamily="2" charset="-78"/>
                        <a:cs typeface="Sakkal Majalla" pitchFamily="2" charset="-78"/>
                      </a:endParaRPr>
                    </a:p>
                  </a:txBody>
                  <a:tcPr/>
                </a:tc>
                <a:tc>
                  <a:txBody>
                    <a:bodyPr/>
                    <a:lstStyle/>
                    <a:p>
                      <a:pPr algn="r" rtl="1"/>
                      <a:r>
                        <a:rPr lang="ar-DZ" dirty="0" smtClean="0">
                          <a:solidFill>
                            <a:schemeClr val="tx1"/>
                          </a:solidFill>
                          <a:latin typeface="Sakkal Majalla" pitchFamily="2" charset="-78"/>
                          <a:cs typeface="Sakkal Majalla" pitchFamily="2" charset="-78"/>
                        </a:rPr>
                        <a:t>بين 0,25 </a:t>
                      </a:r>
                      <a:r>
                        <a:rPr lang="fr-FR" dirty="0" smtClean="0">
                          <a:solidFill>
                            <a:schemeClr val="tx1"/>
                          </a:solidFill>
                          <a:latin typeface="Sakkal Majalla" pitchFamily="2" charset="-78"/>
                          <a:cs typeface="Sakkal Majalla" pitchFamily="2" charset="-78"/>
                        </a:rPr>
                        <a:t>%</a:t>
                      </a:r>
                      <a:r>
                        <a:rPr lang="ar-DZ" dirty="0" smtClean="0">
                          <a:solidFill>
                            <a:schemeClr val="tx1"/>
                          </a:solidFill>
                          <a:latin typeface="Sakkal Majalla" pitchFamily="2" charset="-78"/>
                          <a:cs typeface="Sakkal Majalla" pitchFamily="2" charset="-78"/>
                        </a:rPr>
                        <a:t> و0,75 </a:t>
                      </a:r>
                      <a:r>
                        <a:rPr lang="fr-FR" dirty="0" smtClean="0">
                          <a:solidFill>
                            <a:schemeClr val="tx1"/>
                          </a:solidFill>
                          <a:latin typeface="Sakkal Majalla" pitchFamily="2" charset="-78"/>
                          <a:cs typeface="Sakkal Majalla" pitchFamily="2" charset="-78"/>
                        </a:rPr>
                        <a:t>%</a:t>
                      </a:r>
                      <a:endParaRPr lang="fr-FR" dirty="0">
                        <a:solidFill>
                          <a:schemeClr val="tx1"/>
                        </a:solidFill>
                        <a:latin typeface="Sakkal Majalla" pitchFamily="2" charset="-78"/>
                        <a:cs typeface="Sakkal Majalla" pitchFamily="2" charset="-78"/>
                      </a:endParaRPr>
                    </a:p>
                  </a:txBody>
                  <a:tcPr/>
                </a:tc>
                <a:tc>
                  <a:txBody>
                    <a:bodyPr/>
                    <a:lstStyle/>
                    <a:p>
                      <a:pPr algn="r" rtl="1"/>
                      <a:r>
                        <a:rPr lang="ar-DZ" dirty="0" smtClean="0">
                          <a:solidFill>
                            <a:schemeClr val="tx1"/>
                          </a:solidFill>
                          <a:latin typeface="Sakkal Majalla" pitchFamily="2" charset="-78"/>
                          <a:cs typeface="Sakkal Majalla" pitchFamily="2" charset="-78"/>
                        </a:rPr>
                        <a:t>أقل من 0,25 </a:t>
                      </a:r>
                      <a:r>
                        <a:rPr lang="fr-FR" dirty="0" smtClean="0">
                          <a:solidFill>
                            <a:schemeClr val="tx1"/>
                          </a:solidFill>
                          <a:latin typeface="Sakkal Majalla" pitchFamily="2" charset="-78"/>
                          <a:cs typeface="Sakkal Majalla" pitchFamily="2" charset="-78"/>
                        </a:rPr>
                        <a:t>%</a:t>
                      </a:r>
                      <a:endParaRPr lang="fr-FR" dirty="0">
                        <a:solidFill>
                          <a:schemeClr val="tx1"/>
                        </a:solidFill>
                        <a:latin typeface="Sakkal Majalla" pitchFamily="2" charset="-78"/>
                        <a:cs typeface="Sakkal Majalla" pitchFamily="2" charset="-78"/>
                      </a:endParaRPr>
                    </a:p>
                  </a:txBody>
                  <a:tcPr/>
                </a:tc>
                <a:tc>
                  <a:txBody>
                    <a:bodyPr/>
                    <a:lstStyle/>
                    <a:p>
                      <a:pPr algn="r" rtl="1"/>
                      <a:r>
                        <a:rPr lang="ar-DZ" dirty="0" smtClean="0">
                          <a:solidFill>
                            <a:schemeClr val="tx1"/>
                          </a:solidFill>
                          <a:latin typeface="Sakkal Majalla" pitchFamily="2" charset="-78"/>
                          <a:cs typeface="Sakkal Majalla" pitchFamily="2" charset="-78"/>
                        </a:rPr>
                        <a:t>عدد الشبان المشاركين / عدد السكان </a:t>
                      </a:r>
                      <a:endParaRPr lang="fr-FR" dirty="0">
                        <a:solidFill>
                          <a:schemeClr val="tx1"/>
                        </a:solidFill>
                        <a:latin typeface="Sakkal Majalla" pitchFamily="2" charset="-78"/>
                        <a:cs typeface="Sakkal Majalla" pitchFamily="2" charset="-78"/>
                      </a:endParaRPr>
                    </a:p>
                  </a:txBody>
                  <a:tcPr/>
                </a:tc>
              </a:tr>
            </a:tbl>
          </a:graphicData>
        </a:graphic>
      </p:graphicFrame>
      <p:sp>
        <p:nvSpPr>
          <p:cNvPr id="24" name="ZoneTexte 23"/>
          <p:cNvSpPr txBox="1"/>
          <p:nvPr/>
        </p:nvSpPr>
        <p:spPr>
          <a:xfrm>
            <a:off x="101973" y="6072206"/>
            <a:ext cx="8568952"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457200" indent="-457200" algn="r" rtl="1">
              <a:buFont typeface="Wingdings" pitchFamily="2" charset="2"/>
              <a:buChar char="q"/>
            </a:pPr>
            <a:r>
              <a:rPr lang="ar-DZ" sz="2400" dirty="0" smtClean="0">
                <a:latin typeface="Sakkal Majalla" pitchFamily="2" charset="-78"/>
                <a:cs typeface="Sakkal Majalla" pitchFamily="2" charset="-78"/>
              </a:rPr>
              <a:t>تنشر هذه النتائج وجوبا على موقع </a:t>
            </a:r>
            <a:r>
              <a:rPr lang="ar-DZ" sz="2400" dirty="0" err="1" smtClean="0">
                <a:latin typeface="Sakkal Majalla" pitchFamily="2" charset="-78"/>
                <a:cs typeface="Sakkal Majalla" pitchFamily="2" charset="-78"/>
              </a:rPr>
              <a:t>الواب</a:t>
            </a:r>
            <a:r>
              <a:rPr lang="ar-DZ" sz="2400" dirty="0" smtClean="0">
                <a:latin typeface="Sakkal Majalla" pitchFamily="2" charset="-78"/>
                <a:cs typeface="Sakkal Majalla" pitchFamily="2" charset="-78"/>
              </a:rPr>
              <a:t> للبلدية وتعلق بمقرها قبل المصادقة على </a:t>
            </a:r>
            <a:r>
              <a:rPr lang="ar-TN" sz="2400" dirty="0" smtClean="0">
                <a:latin typeface="Sakkal Majalla" pitchFamily="2" charset="-78"/>
                <a:cs typeface="Sakkal Majalla" pitchFamily="2" charset="-78"/>
              </a:rPr>
              <a:t>البرنامج</a:t>
            </a:r>
            <a:endParaRPr lang="fr-FR" sz="2400" dirty="0">
              <a:latin typeface="Sakkal Majalla" pitchFamily="2" charset="-78"/>
              <a:cs typeface="Sakkal Majalla" pitchFamily="2" charset="-78"/>
            </a:endParaRPr>
          </a:p>
        </p:txBody>
      </p:sp>
    </p:spTree>
    <p:extLst>
      <p:ext uri="{BB962C8B-B14F-4D97-AF65-F5344CB8AC3E}">
        <p14:creationId xmlns:p14="http://schemas.microsoft.com/office/powerpoint/2010/main" xmlns="" val="31543404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el">
  <a:themeElements>
    <a:clrScheme name="Essentie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e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e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1_Essentiel">
  <a:themeElements>
    <a:clrScheme name="Essentie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e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e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2520</TotalTime>
  <Words>7469</Words>
  <Application>Microsoft Office PowerPoint</Application>
  <PresentationFormat>Affichage à l'écran (4:3)</PresentationFormat>
  <Paragraphs>1120</Paragraphs>
  <Slides>82</Slides>
  <Notes>2</Notes>
  <HiddenSlides>0</HiddenSlides>
  <MMClips>0</MMClips>
  <ScaleCrop>false</ScaleCrop>
  <HeadingPairs>
    <vt:vector size="4" baseType="variant">
      <vt:variant>
        <vt:lpstr>Thème</vt:lpstr>
      </vt:variant>
      <vt:variant>
        <vt:i4>3</vt:i4>
      </vt:variant>
      <vt:variant>
        <vt:lpstr>Titres des diapositives</vt:lpstr>
      </vt:variant>
      <vt:variant>
        <vt:i4>82</vt:i4>
      </vt:variant>
    </vt:vector>
  </HeadingPairs>
  <TitlesOfParts>
    <vt:vector size="85" baseType="lpstr">
      <vt:lpstr>Essentiel</vt:lpstr>
      <vt:lpstr>1_White with Blue Bar Segoe Template_TP10286789</vt:lpstr>
      <vt:lpstr>1_Essentiel</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يرتبط مبلغ المساعدة السنوية غير الموظفة بـ:</vt:lpstr>
      <vt:lpstr>الشروط الدنيا المستوجبة (5)</vt:lpstr>
      <vt:lpstr>الشروط الدنيا المستوجبة (5)</vt:lpstr>
      <vt:lpstr>الشروط الدنيا المستوجبة (5)</vt:lpstr>
      <vt:lpstr>الشروط الدنيا المستوجبة (5)</vt:lpstr>
      <vt:lpstr>المساعدة الموظفة</vt:lpstr>
      <vt:lpstr>يرتبط مبلغ المساعدة السنوية الموظفة بـ :</vt:lpstr>
      <vt:lpstr>الشروط الدنيا المستوجبة</vt:lpstr>
      <vt:lpstr>عناصر الدراسة الأولية</vt:lpstr>
      <vt:lpstr>عناصر الدراسة الأولية</vt:lpstr>
      <vt:lpstr>عناصر الدراسة الأولية</vt:lpstr>
      <vt:lpstr>منهجية إعداد الدراسة الأولية</vt:lpstr>
      <vt:lpstr>Diapositive 39</vt:lpstr>
      <vt:lpstr>تقييم أداء الجماعة المحلية (المنظومة الأولية)</vt:lpstr>
      <vt:lpstr>Diapositive 41</vt:lpstr>
      <vt:lpstr>Diapositive 42</vt:lpstr>
      <vt:lpstr>Diapositive 43</vt:lpstr>
      <vt:lpstr>Diapositive 44</vt:lpstr>
      <vt:lpstr>Diapositive 45</vt:lpstr>
      <vt:lpstr>Diapositive 46</vt:lpstr>
      <vt:lpstr>Diapositive 47</vt:lpstr>
      <vt:lpstr>Diapositive 48</vt:lpstr>
      <vt:lpstr>Diapositive 49</vt:lpstr>
      <vt:lpstr>Diapositive 50</vt:lpstr>
      <vt:lpstr>Diapositive 51</vt:lpstr>
      <vt:lpstr>Diapositive 52</vt:lpstr>
      <vt:lpstr>Diapositive 53</vt:lpstr>
      <vt:lpstr>Diapositive 54</vt:lpstr>
      <vt:lpstr>Diapositive 55</vt:lpstr>
      <vt:lpstr>نظام التنقيط المتعلق بالإنجاز المالي لبرنامج الاستثمار البلدي</vt:lpstr>
      <vt:lpstr>Diapositive 57</vt:lpstr>
      <vt:lpstr>Diapositive 58</vt:lpstr>
      <vt:lpstr>Diapositive 59</vt:lpstr>
      <vt:lpstr>Diapositive 60</vt:lpstr>
      <vt:lpstr>نظام التنقيط المتعلق بمشاركة المواطنين  في إعداد البرنامج السنوي للإستثمار </vt:lpstr>
      <vt:lpstr>Diapositive 62</vt:lpstr>
      <vt:lpstr>Diapositive 63</vt:lpstr>
      <vt:lpstr>Diapositive 64</vt:lpstr>
      <vt:lpstr>Diapositive 65</vt:lpstr>
      <vt:lpstr>Diapositive 66</vt:lpstr>
      <vt:lpstr>Diapositive 67</vt:lpstr>
      <vt:lpstr>Diapositive 68</vt:lpstr>
      <vt:lpstr>Diapositive 69</vt:lpstr>
      <vt:lpstr>Diapositive 70</vt:lpstr>
      <vt:lpstr>Diapositive 71</vt:lpstr>
      <vt:lpstr>Diapositive 72</vt:lpstr>
      <vt:lpstr>Diapositive 73</vt:lpstr>
      <vt:lpstr>Diapositive 74</vt:lpstr>
      <vt:lpstr>Diapositive 75</vt:lpstr>
      <vt:lpstr>أنموذج تقرير حول تنفيذ تهذيب حي (مساعدة موظفة)</vt:lpstr>
      <vt:lpstr>أنموذج تقرير حول تنفيذ برنامج الإستثمار السنوي</vt:lpstr>
      <vt:lpstr>Diapositive 78</vt:lpstr>
      <vt:lpstr>Diapositive 79</vt:lpstr>
      <vt:lpstr>Diapositive 80</vt:lpstr>
      <vt:lpstr>Diapositive 81</vt:lpstr>
      <vt:lpstr>Diapositive 82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USER</dc:creator>
  <cp:lastModifiedBy>CLIENT</cp:lastModifiedBy>
  <cp:revision>209</cp:revision>
  <dcterms:created xsi:type="dcterms:W3CDTF">2016-09-04T07:43:35Z</dcterms:created>
  <dcterms:modified xsi:type="dcterms:W3CDTF">2019-10-25T07:16:42Z</dcterms:modified>
</cp:coreProperties>
</file>