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59" r:id="rId7"/>
    <p:sldId id="270" r:id="rId8"/>
    <p:sldId id="261" r:id="rId9"/>
    <p:sldId id="267" r:id="rId10"/>
    <p:sldId id="262" r:id="rId11"/>
    <p:sldId id="271" r:id="rId12"/>
    <p:sldId id="263" r:id="rId13"/>
    <p:sldId id="269" r:id="rId14"/>
    <p:sldId id="272" r:id="rId15"/>
    <p:sldId id="273" r:id="rId16"/>
    <p:sldId id="274" r:id="rId17"/>
    <p:sldId id="275" r:id="rId18"/>
    <p:sldId id="276" r:id="rId19"/>
  </p:sldIdLst>
  <p:sldSz cx="12192000" cy="6858000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66CCFF"/>
    <a:srgbClr val="66FF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>
        <p:scale>
          <a:sx n="89" d="100"/>
          <a:sy n="89" d="100"/>
        </p:scale>
        <p:origin x="-61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808113659705579"/>
          <c:y val="4.6937742278342819E-2"/>
          <c:w val="0.67273738894944735"/>
          <c:h val="0.831155082290488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سنة 2012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الموارد الجبائية </c:v>
                </c:pt>
                <c:pt idx="1">
                  <c:v>الموارد غير الجبائية </c:v>
                </c:pt>
                <c:pt idx="2">
                  <c:v>مساهمات الدولة </c:v>
                </c:pt>
                <c:pt idx="3">
                  <c:v>الجملة</c:v>
                </c:pt>
              </c:strCache>
            </c:strRef>
          </c:cat>
          <c:val>
            <c:numRef>
              <c:f>Feuil1!$B$2:$B$5</c:f>
              <c:numCache>
                <c:formatCode>0</c:formatCode>
                <c:ptCount val="4"/>
                <c:pt idx="0">
                  <c:v>249994363</c:v>
                </c:pt>
                <c:pt idx="1">
                  <c:v>37446366</c:v>
                </c:pt>
                <c:pt idx="2">
                  <c:v>506582510</c:v>
                </c:pt>
                <c:pt idx="3">
                  <c:v>794023239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سنة 2013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الموارد الجبائية </c:v>
                </c:pt>
                <c:pt idx="1">
                  <c:v>الموارد غير الجبائية </c:v>
                </c:pt>
                <c:pt idx="2">
                  <c:v>مساهمات الدولة </c:v>
                </c:pt>
                <c:pt idx="3">
                  <c:v>الجملة</c:v>
                </c:pt>
              </c:strCache>
            </c:strRef>
          </c:cat>
          <c:val>
            <c:numRef>
              <c:f>Feuil1!$C$2:$C$5</c:f>
              <c:numCache>
                <c:formatCode>0</c:formatCode>
                <c:ptCount val="4"/>
                <c:pt idx="0">
                  <c:v>216811917</c:v>
                </c:pt>
                <c:pt idx="1">
                  <c:v>44818745</c:v>
                </c:pt>
                <c:pt idx="2">
                  <c:v>503155322</c:v>
                </c:pt>
                <c:pt idx="3">
                  <c:v>764785984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سنة 2014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الموارد الجبائية </c:v>
                </c:pt>
                <c:pt idx="1">
                  <c:v>الموارد غير الجبائية </c:v>
                </c:pt>
                <c:pt idx="2">
                  <c:v>مساهمات الدولة </c:v>
                </c:pt>
                <c:pt idx="3">
                  <c:v>الجملة</c:v>
                </c:pt>
              </c:strCache>
            </c:strRef>
          </c:cat>
          <c:val>
            <c:numRef>
              <c:f>Feuil1!$D$2:$D$5</c:f>
              <c:numCache>
                <c:formatCode>0</c:formatCode>
                <c:ptCount val="4"/>
                <c:pt idx="0">
                  <c:v>198803922</c:v>
                </c:pt>
                <c:pt idx="1">
                  <c:v>51707017</c:v>
                </c:pt>
                <c:pt idx="2">
                  <c:v>4121616177</c:v>
                </c:pt>
                <c:pt idx="3">
                  <c:v>662721116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سنة 2015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الموارد الجبائية </c:v>
                </c:pt>
                <c:pt idx="1">
                  <c:v>الموارد غير الجبائية </c:v>
                </c:pt>
                <c:pt idx="2">
                  <c:v>مساهمات الدولة </c:v>
                </c:pt>
                <c:pt idx="3">
                  <c:v>الجملة</c:v>
                </c:pt>
              </c:strCache>
            </c:strRef>
          </c:cat>
          <c:val>
            <c:numRef>
              <c:f>Feuil1!$E$2:$E$5</c:f>
              <c:numCache>
                <c:formatCode>0</c:formatCode>
                <c:ptCount val="4"/>
                <c:pt idx="0">
                  <c:v>266135736</c:v>
                </c:pt>
                <c:pt idx="1">
                  <c:v>52429248</c:v>
                </c:pt>
                <c:pt idx="2">
                  <c:v>488678469</c:v>
                </c:pt>
                <c:pt idx="3">
                  <c:v>807243453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سنة 2016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4"/>
                <c:pt idx="0">
                  <c:v>الموارد الجبائية </c:v>
                </c:pt>
                <c:pt idx="1">
                  <c:v>الموارد غير الجبائية </c:v>
                </c:pt>
                <c:pt idx="2">
                  <c:v>مساهمات الدولة </c:v>
                </c:pt>
                <c:pt idx="3">
                  <c:v>الجملة</c:v>
                </c:pt>
              </c:strCache>
            </c:strRef>
          </c:cat>
          <c:val>
            <c:numRef>
              <c:f>Feuil1!$F$2:$F$5</c:f>
              <c:numCache>
                <c:formatCode>0</c:formatCode>
                <c:ptCount val="4"/>
                <c:pt idx="0">
                  <c:v>144466976</c:v>
                </c:pt>
                <c:pt idx="1">
                  <c:v>36849000</c:v>
                </c:pt>
                <c:pt idx="2">
                  <c:v>424134167</c:v>
                </c:pt>
                <c:pt idx="3">
                  <c:v>605450143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07392"/>
        <c:axId val="258766336"/>
      </c:barChart>
      <c:catAx>
        <c:axId val="15850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258766336"/>
        <c:crosses val="autoZero"/>
        <c:auto val="1"/>
        <c:lblAlgn val="ctr"/>
        <c:lblOffset val="100"/>
        <c:noMultiLvlLbl val="0"/>
      </c:catAx>
      <c:valAx>
        <c:axId val="2587663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58507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سنة 2012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التأجير </c:v>
                </c:pt>
                <c:pt idx="1">
                  <c:v>وسائل المصالح</c:v>
                </c:pt>
                <c:pt idx="2">
                  <c:v>التدخل العمومي</c:v>
                </c:pt>
                <c:pt idx="3">
                  <c:v>فوائد القروض</c:v>
                </c:pt>
                <c:pt idx="4">
                  <c:v>الجملة 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342749009</c:v>
                </c:pt>
                <c:pt idx="1">
                  <c:v>274576496</c:v>
                </c:pt>
                <c:pt idx="3">
                  <c:v>21928725</c:v>
                </c:pt>
                <c:pt idx="4">
                  <c:v>639254230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سنة 2013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التأجير </c:v>
                </c:pt>
                <c:pt idx="1">
                  <c:v>وسائل المصالح</c:v>
                </c:pt>
                <c:pt idx="2">
                  <c:v>التدخل العمومي</c:v>
                </c:pt>
                <c:pt idx="3">
                  <c:v>فوائد القروض</c:v>
                </c:pt>
                <c:pt idx="4">
                  <c:v>الجملة 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323449626</c:v>
                </c:pt>
                <c:pt idx="1">
                  <c:v>165248747</c:v>
                </c:pt>
                <c:pt idx="2">
                  <c:v>4287500</c:v>
                </c:pt>
                <c:pt idx="3">
                  <c:v>19123438</c:v>
                </c:pt>
                <c:pt idx="4">
                  <c:v>512109311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سنة 2014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التأجير </c:v>
                </c:pt>
                <c:pt idx="1">
                  <c:v>وسائل المصالح</c:v>
                </c:pt>
                <c:pt idx="2">
                  <c:v>التدخل العمومي</c:v>
                </c:pt>
                <c:pt idx="3">
                  <c:v>فوائد القروض</c:v>
                </c:pt>
                <c:pt idx="4">
                  <c:v>الجملة 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903130213</c:v>
                </c:pt>
                <c:pt idx="1">
                  <c:v>157524381</c:v>
                </c:pt>
                <c:pt idx="2">
                  <c:v>4392904</c:v>
                </c:pt>
                <c:pt idx="3">
                  <c:v>16435095</c:v>
                </c:pt>
                <c:pt idx="4">
                  <c:v>487482593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سنة 2015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التأجير </c:v>
                </c:pt>
                <c:pt idx="1">
                  <c:v>وسائل المصالح</c:v>
                </c:pt>
                <c:pt idx="2">
                  <c:v>التدخل العمومي</c:v>
                </c:pt>
                <c:pt idx="3">
                  <c:v>فوائد القروض</c:v>
                </c:pt>
                <c:pt idx="4">
                  <c:v>الجملة </c:v>
                </c:pt>
              </c:strCache>
            </c:strRef>
          </c:cat>
          <c:val>
            <c:numRef>
              <c:f>Feuil1!$E$2:$E$6</c:f>
              <c:numCache>
                <c:formatCode>General</c:formatCode>
                <c:ptCount val="5"/>
                <c:pt idx="0">
                  <c:v>332337493</c:v>
                </c:pt>
                <c:pt idx="1">
                  <c:v>204889790</c:v>
                </c:pt>
                <c:pt idx="2">
                  <c:v>26084784</c:v>
                </c:pt>
                <c:pt idx="3">
                  <c:v>13505758</c:v>
                </c:pt>
                <c:pt idx="4">
                  <c:v>576857824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سنة 2016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التأجير </c:v>
                </c:pt>
                <c:pt idx="1">
                  <c:v>وسائل المصالح</c:v>
                </c:pt>
                <c:pt idx="2">
                  <c:v>التدخل العمومي</c:v>
                </c:pt>
                <c:pt idx="3">
                  <c:v>فوائد القروض</c:v>
                </c:pt>
                <c:pt idx="4">
                  <c:v>الجملة </c:v>
                </c:pt>
              </c:strCache>
            </c:strRef>
          </c:cat>
          <c:val>
            <c:numRef>
              <c:f>Feuil1!$F$2:$F$6</c:f>
              <c:numCache>
                <c:formatCode>General</c:formatCode>
                <c:ptCount val="5"/>
                <c:pt idx="0">
                  <c:v>273476236</c:v>
                </c:pt>
                <c:pt idx="1">
                  <c:v>26203343</c:v>
                </c:pt>
                <c:pt idx="2">
                  <c:v>7410240</c:v>
                </c:pt>
                <c:pt idx="3">
                  <c:v>11093722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6742016"/>
        <c:axId val="266752000"/>
        <c:axId val="0"/>
      </c:bar3DChart>
      <c:catAx>
        <c:axId val="26674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66752000"/>
        <c:crosses val="autoZero"/>
        <c:auto val="1"/>
        <c:lblAlgn val="ctr"/>
        <c:lblOffset val="100"/>
        <c:noMultiLvlLbl val="0"/>
      </c:catAx>
      <c:valAx>
        <c:axId val="26675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674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2400">
                <a:solidFill>
                  <a:schemeClr val="accent5">
                    <a:lumMod val="75000"/>
                  </a:schemeClr>
                </a:solidFill>
              </a:defRPr>
            </a:pPr>
            <a:r>
              <a:rPr lang="ar-TN" dirty="0"/>
              <a:t>                هيكلة موارد العنوان الأول : معدل الخمس سنوات من </a:t>
            </a:r>
            <a:r>
              <a:rPr lang="ar-TN" dirty="0">
                <a:solidFill>
                  <a:srgbClr val="FF0000"/>
                </a:solidFill>
              </a:rPr>
              <a:t>2012</a:t>
            </a:r>
            <a:r>
              <a:rPr lang="ar-TN" dirty="0"/>
              <a:t> الى </a:t>
            </a:r>
            <a:r>
              <a:rPr lang="ar-TN" dirty="0">
                <a:solidFill>
                  <a:srgbClr val="FF0000"/>
                </a:solidFill>
              </a:rPr>
              <a:t>2016</a:t>
            </a:r>
          </a:p>
        </c:rich>
      </c:tx>
      <c:layout>
        <c:manualLayout>
          <c:xMode val="edge"/>
          <c:yMode val="edge"/>
          <c:x val="0.12922321145736029"/>
          <c:y val="2.503621469638347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               هيكلة موارد العنوان الأول : معدل الخمس سنوات من 2012 الى 2016</c:v>
                </c:pt>
              </c:strCache>
            </c:strRef>
          </c:tx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الصنف الأول: المعاليم على العقارات و الأنشطة</c:v>
                </c:pt>
                <c:pt idx="1">
                  <c:v>الصنف 02 : مداخيل إشغال الملك العمومي البلدي واستلزام المرافق العمومية فيه</c:v>
                </c:pt>
                <c:pt idx="2">
                  <c:v>الصنف 03 : معاليم الموجبات و الرخص الإدارية ومعاليم مقابل اسداء خدمات</c:v>
                </c:pt>
                <c:pt idx="3">
                  <c:v>الصنف 05 : مداخيل أملاك البلدية الاعتيادية</c:v>
                </c:pt>
                <c:pt idx="4">
                  <c:v>الصنف 06 : المداخيل المالية الاعتيادية</c:v>
                </c:pt>
              </c:strCache>
            </c:strRef>
          </c:cat>
          <c:val>
            <c:numRef>
              <c:f>Feuil1!$B$2:$B$6</c:f>
              <c:numCache>
                <c:formatCode>0</c:formatCode>
                <c:ptCount val="5"/>
                <c:pt idx="0">
                  <c:v>89</c:v>
                </c:pt>
                <c:pt idx="1">
                  <c:v>67</c:v>
                </c:pt>
                <c:pt idx="2">
                  <c:v>61</c:v>
                </c:pt>
                <c:pt idx="3">
                  <c:v>44</c:v>
                </c:pt>
                <c:pt idx="4">
                  <c:v>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957273745775916"/>
          <c:y val="0.20044473779807118"/>
          <c:w val="0.42341642767417575"/>
          <c:h val="0.676119734397482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TN" dirty="0"/>
              <a:t>هيكلة نفقات العنوان الأول : معدل الخمس سنوات </a:t>
            </a:r>
            <a:r>
              <a:rPr lang="ar-TN" dirty="0">
                <a:solidFill>
                  <a:srgbClr val="FF0000"/>
                </a:solidFill>
              </a:rPr>
              <a:t>2012</a:t>
            </a:r>
            <a:r>
              <a:rPr lang="ar-TN" dirty="0"/>
              <a:t> الى </a:t>
            </a:r>
            <a:r>
              <a:rPr lang="ar-TN" dirty="0">
                <a:solidFill>
                  <a:srgbClr val="FF0000"/>
                </a:solidFill>
              </a:rPr>
              <a:t>2016</a:t>
            </a:r>
            <a:r>
              <a:rPr lang="ar-TN" dirty="0"/>
              <a:t>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هيكلة نفقات العنوان الأول : معدل الخمس سنوات 2012 الى 2016 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القسم الأول : التأجير العمومي</c:v>
                </c:pt>
                <c:pt idx="1">
                  <c:v>القسم 02 : وسائل المصالح</c:v>
                </c:pt>
                <c:pt idx="2">
                  <c:v>القسم 03 : التدخل العمومي</c:v>
                </c:pt>
                <c:pt idx="3">
                  <c:v>القسم الخامس : فوائد الدين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316</c:v>
                </c:pt>
                <c:pt idx="1">
                  <c:v>200</c:v>
                </c:pt>
                <c:pt idx="2">
                  <c:v>4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24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4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38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22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9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09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4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4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0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67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15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139E-1358-4BE6-AFCF-C03341377445}" type="datetimeFigureOut">
              <a:rPr lang="fr-FR" smtClean="0"/>
              <a:t>27/11/2017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0681-5BC9-4FE1-A14D-48AE0C1F2C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5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TN" sz="2700" b="1" dirty="0" smtClean="0">
                <a:solidFill>
                  <a:srgbClr val="C00000"/>
                </a:solidFill>
              </a:rPr>
              <a:t>الجمهورية </a:t>
            </a:r>
            <a:r>
              <a:rPr lang="ar-TN" sz="2700" b="1" dirty="0">
                <a:solidFill>
                  <a:srgbClr val="C00000"/>
                </a:solidFill>
              </a:rPr>
              <a:t>التونسية </a:t>
            </a:r>
            <a:br>
              <a:rPr lang="ar-TN" sz="2700" b="1" dirty="0">
                <a:solidFill>
                  <a:srgbClr val="C00000"/>
                </a:solidFill>
              </a:rPr>
            </a:br>
            <a:r>
              <a:rPr lang="ar-TN" sz="2700" b="1" dirty="0">
                <a:solidFill>
                  <a:srgbClr val="C00000"/>
                </a:solidFill>
              </a:rPr>
              <a:t>وزارة الشؤون </a:t>
            </a:r>
            <a:r>
              <a:rPr lang="ar-TN" sz="2700" b="1" dirty="0" smtClean="0">
                <a:solidFill>
                  <a:srgbClr val="C00000"/>
                </a:solidFill>
              </a:rPr>
              <a:t>المحلية والبيئة </a:t>
            </a:r>
            <a:r>
              <a:rPr lang="fr-FR" sz="2700" b="1" dirty="0">
                <a:solidFill>
                  <a:srgbClr val="C00000"/>
                </a:solidFill>
              </a:rPr>
              <a:t/>
            </a:r>
            <a:br>
              <a:rPr lang="fr-FR" sz="2700" b="1" dirty="0">
                <a:solidFill>
                  <a:srgbClr val="C00000"/>
                </a:solidFill>
              </a:rPr>
            </a:br>
            <a:r>
              <a:rPr lang="ar-TN" sz="2700" b="1" dirty="0" smtClean="0">
                <a:solidFill>
                  <a:srgbClr val="C00000"/>
                </a:solidFill>
              </a:rPr>
              <a:t>ولاية </a:t>
            </a:r>
            <a:r>
              <a:rPr lang="ar-TN" sz="2700" b="1" dirty="0">
                <a:solidFill>
                  <a:srgbClr val="C00000"/>
                </a:solidFill>
              </a:rPr>
              <a:t>سليانة </a:t>
            </a:r>
            <a:br>
              <a:rPr lang="ar-TN" sz="2700" b="1" dirty="0">
                <a:solidFill>
                  <a:srgbClr val="C00000"/>
                </a:solidFill>
              </a:rPr>
            </a:br>
            <a:r>
              <a:rPr lang="ar-TN" sz="2700" b="1" dirty="0">
                <a:solidFill>
                  <a:srgbClr val="C00000"/>
                </a:solidFill>
              </a:rPr>
              <a:t>بلدية </a:t>
            </a:r>
            <a:r>
              <a:rPr lang="ar-TN" sz="2700" b="1" dirty="0" err="1">
                <a:solidFill>
                  <a:srgbClr val="C00000"/>
                </a:solidFill>
              </a:rPr>
              <a:t>بوعرادة</a:t>
            </a:r>
            <a:endParaRPr lang="fr-FR" sz="6600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849854" y="1990163"/>
            <a:ext cx="10596283" cy="412017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TN" sz="4400" b="1" dirty="0" smtClean="0">
              <a:solidFill>
                <a:srgbClr val="CC3399"/>
              </a:solidFill>
            </a:endParaRPr>
          </a:p>
          <a:p>
            <a:pPr marL="0" indent="0" algn="ctr" rtl="1">
              <a:buNone/>
            </a:pPr>
            <a:r>
              <a:rPr lang="ar-TN" sz="4400" b="1" dirty="0" smtClean="0">
                <a:solidFill>
                  <a:schemeClr val="accent5">
                    <a:lumMod val="75000"/>
                  </a:schemeClr>
                </a:solidFill>
              </a:rPr>
              <a:t>البرنامج السنوي </a:t>
            </a:r>
            <a:r>
              <a:rPr lang="ar-TN" sz="4400" b="1" dirty="0" err="1" smtClean="0">
                <a:solidFill>
                  <a:schemeClr val="accent5">
                    <a:lumMod val="75000"/>
                  </a:schemeClr>
                </a:solidFill>
              </a:rPr>
              <a:t>للإستثمار</a:t>
            </a:r>
            <a:r>
              <a:rPr lang="ar-TN" sz="4400" b="1" dirty="0" smtClean="0">
                <a:solidFill>
                  <a:schemeClr val="accent5">
                    <a:lumMod val="75000"/>
                  </a:schemeClr>
                </a:solidFill>
              </a:rPr>
              <a:t> البلدي التشاركي</a:t>
            </a:r>
            <a:endParaRPr lang="fr-FR" sz="4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TN" sz="4400" b="1" i="1" dirty="0" smtClean="0">
                <a:solidFill>
                  <a:schemeClr val="accent5">
                    <a:lumMod val="75000"/>
                  </a:schemeClr>
                </a:solidFill>
              </a:rPr>
              <a:t>  لسنة </a:t>
            </a:r>
            <a:r>
              <a:rPr lang="ar-TN" sz="4400" b="1" i="1" dirty="0" smtClean="0">
                <a:solidFill>
                  <a:srgbClr val="FF0000"/>
                </a:solidFill>
              </a:rPr>
              <a:t>2018</a:t>
            </a:r>
          </a:p>
          <a:p>
            <a:pPr marL="0" indent="0" algn="ctr" rtl="1">
              <a:buNone/>
            </a:pPr>
            <a:endParaRPr lang="ar-TN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TN" sz="4400" b="1" i="1" dirty="0" smtClean="0">
                <a:solidFill>
                  <a:srgbClr val="FF0000"/>
                </a:solidFill>
              </a:rPr>
              <a:t>التشخيص المالي لبلدية </a:t>
            </a:r>
            <a:r>
              <a:rPr lang="ar-TN" sz="4400" b="1" i="1" dirty="0" err="1" smtClean="0">
                <a:solidFill>
                  <a:srgbClr val="FF0000"/>
                </a:solidFill>
              </a:rPr>
              <a:t>بوعرادة</a:t>
            </a:r>
            <a:endParaRPr lang="ar-TN" sz="4400" b="1" i="1" dirty="0" smtClean="0">
              <a:solidFill>
                <a:srgbClr val="FF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666" y="406334"/>
            <a:ext cx="2293579" cy="191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3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119" y="749588"/>
            <a:ext cx="10515600" cy="1325563"/>
          </a:xfrm>
        </p:spPr>
        <p:txBody>
          <a:bodyPr/>
          <a:lstStyle/>
          <a:p>
            <a:pPr algn="ctr" rtl="1"/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هيكلة نفقات العنوان الأول </a:t>
            </a:r>
            <a:b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(معدل الخمس سنوات </a:t>
            </a:r>
            <a:r>
              <a:rPr lang="ar-TN" b="1" dirty="0" smtClean="0">
                <a:solidFill>
                  <a:srgbClr val="FF0000"/>
                </a:solidFill>
              </a:rPr>
              <a:t>2012</a:t>
            </a: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ar-TN" b="1" dirty="0" smtClean="0">
                <a:solidFill>
                  <a:srgbClr val="FF0000"/>
                </a:solidFill>
              </a:rPr>
              <a:t>2016 </a:t>
            </a: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 )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3604"/>
              </p:ext>
            </p:extLst>
          </p:nvPr>
        </p:nvGraphicFramePr>
        <p:xfrm>
          <a:off x="1482706" y="2927865"/>
          <a:ext cx="8898082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26997"/>
                <a:gridCol w="287108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بيان النفقات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المـبلـــغ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TN" dirty="0" smtClean="0"/>
                        <a:t>القسم الأول:</a:t>
                      </a:r>
                      <a:r>
                        <a:rPr lang="ar-TN" baseline="0" dirty="0" smtClean="0"/>
                        <a:t> التأجير العمومي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316,236,515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TN" dirty="0" smtClean="0"/>
                        <a:t>القسم 02:</a:t>
                      </a:r>
                      <a:r>
                        <a:rPr lang="ar-TN" baseline="0" dirty="0" smtClean="0"/>
                        <a:t> وسائل المصالح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200,559,853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TN" dirty="0" smtClean="0"/>
                        <a:t>القسم 03: التدخل العمومي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4,435,085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TN" dirty="0" smtClean="0"/>
                        <a:t>القسم الخامس:</a:t>
                      </a:r>
                      <a:r>
                        <a:rPr lang="ar-TN" baseline="0" dirty="0" smtClean="0"/>
                        <a:t> فوائد الدين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17,748,254</a:t>
                      </a:r>
                      <a:endParaRPr lang="fr-FR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/>
                        <a:t>   </a:t>
                      </a:r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الجــمــلة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538,979,707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48515" y="2558533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b="1" dirty="0" smtClean="0">
                <a:solidFill>
                  <a:srgbClr val="FF0000"/>
                </a:solidFill>
              </a:rPr>
              <a:t>بحساب الدينار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710919"/>
              </p:ext>
            </p:extLst>
          </p:nvPr>
        </p:nvGraphicFramePr>
        <p:xfrm>
          <a:off x="1161826" y="1237128"/>
          <a:ext cx="9800216" cy="427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47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b="1" dirty="0" smtClean="0">
                <a:solidFill>
                  <a:srgbClr val="0070C0"/>
                </a:solidFill>
              </a:rPr>
              <a:t>المؤشرات المالية من سنة </a:t>
            </a:r>
            <a:r>
              <a:rPr lang="ar-TN" b="1" dirty="0" smtClean="0">
                <a:solidFill>
                  <a:srgbClr val="FF0000"/>
                </a:solidFill>
              </a:rPr>
              <a:t>2012</a:t>
            </a:r>
            <a:r>
              <a:rPr lang="ar-TN" b="1" dirty="0" smtClean="0">
                <a:solidFill>
                  <a:srgbClr val="0070C0"/>
                </a:solidFill>
              </a:rPr>
              <a:t> إلى سنة </a:t>
            </a:r>
            <a:r>
              <a:rPr lang="ar-TN" b="1" dirty="0" smtClean="0">
                <a:solidFill>
                  <a:srgbClr val="FF0000"/>
                </a:solidFill>
              </a:rPr>
              <a:t>2016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691558"/>
              </p:ext>
            </p:extLst>
          </p:nvPr>
        </p:nvGraphicFramePr>
        <p:xfrm>
          <a:off x="1655610" y="1901625"/>
          <a:ext cx="9586131" cy="423888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274907"/>
                <a:gridCol w="1101773"/>
                <a:gridCol w="1205826"/>
                <a:gridCol w="1074398"/>
                <a:gridCol w="1105095"/>
                <a:gridCol w="1412066"/>
                <a:gridCol w="1412066"/>
              </a:tblGrid>
              <a:tr h="27142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FF0000"/>
                          </a:solidFill>
                          <a:effectLst/>
                        </a:rPr>
                        <a:t>المؤشرات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FF0000"/>
                          </a:solidFill>
                          <a:effectLst/>
                        </a:rPr>
                        <a:t>2012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FF0000"/>
                          </a:solidFill>
                          <a:effectLst/>
                        </a:rPr>
                        <a:t>2014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 smtClean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  <a:endParaRPr lang="fr-FR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 smtClean="0">
                          <a:solidFill>
                            <a:srgbClr val="FF0000"/>
                          </a:solidFill>
                          <a:effectLst/>
                        </a:rPr>
                        <a:t>ملاحظات </a:t>
                      </a:r>
                      <a:endParaRPr lang="fr-FR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8298" marR="68298" marT="0" marB="0" anchor="ctr"/>
                </a:tc>
              </a:tr>
              <a:tr h="60033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عنوان 1</a:t>
                      </a:r>
                      <a:endParaRPr lang="fr-FR" sz="1100" dirty="0">
                        <a:effectLst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ـ نسبة الموارد الذاتية من </a:t>
                      </a:r>
                      <a:r>
                        <a:rPr lang="ar-TN" sz="1200" dirty="0" smtClean="0">
                          <a:effectLst/>
                        </a:rPr>
                        <a:t>الموارد(</a:t>
                      </a:r>
                      <a:r>
                        <a:rPr lang="ar-TN" sz="1200" baseline="0" dirty="0" smtClean="0">
                          <a:effectLst/>
                        </a:rPr>
                        <a:t> مؤشر </a:t>
                      </a:r>
                      <a:r>
                        <a:rPr lang="ar-TN" sz="1200" baseline="0" dirty="0" err="1" smtClean="0">
                          <a:effectLst/>
                        </a:rPr>
                        <a:t>الإستقلالية</a:t>
                      </a:r>
                      <a:r>
                        <a:rPr lang="ar-TN" sz="1200" baseline="0" dirty="0" smtClean="0">
                          <a:effectLst/>
                        </a:rPr>
                        <a:t> 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287440729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النسبة ( 36.20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261630662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(النسبة 34.20 %)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250510939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37.80% 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318564984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(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 النسبة 39.46 % 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297823619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41,30%)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النسبة الوطنية 65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52934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تحويلات الدولة </a:t>
                      </a:r>
                      <a:r>
                        <a:rPr lang="ar-TN" sz="1200" dirty="0" smtClean="0">
                          <a:effectLst/>
                        </a:rPr>
                        <a:t> ( مؤشر مساهمة الدولة في موارد العنوان 1 )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506582510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63.80 %)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503155322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65.80 %)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412161177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solidFill>
                            <a:srgbClr val="C00000"/>
                          </a:solidFill>
                          <a:effectLst/>
                        </a:rPr>
                        <a:t>( النسبة : 62.20 %)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48867469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60.54 %)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424,134,167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59,70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35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564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err="1">
                          <a:effectLst/>
                        </a:rPr>
                        <a:t>المعاليم</a:t>
                      </a:r>
                      <a:r>
                        <a:rPr lang="ar-TN" sz="1200" dirty="0">
                          <a:effectLst/>
                        </a:rPr>
                        <a:t> على العقارات </a:t>
                      </a:r>
                      <a:r>
                        <a:rPr lang="fr-FR" sz="1200" dirty="0" smtClean="0">
                          <a:effectLst/>
                        </a:rPr>
                        <a:t>)</a:t>
                      </a:r>
                      <a:r>
                        <a:rPr lang="ar-TN" sz="1200" dirty="0" smtClean="0">
                          <a:effectLst/>
                        </a:rPr>
                        <a:t> المبنية</a:t>
                      </a:r>
                      <a:r>
                        <a:rPr lang="ar-TN" sz="1200" baseline="0" dirty="0" smtClean="0">
                          <a:effectLst/>
                        </a:rPr>
                        <a:t> والأراضي الغير مبنية 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20162748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2.53 %)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15769123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2.06 %)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15769123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2.37 %)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23487018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2.90 %)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27345293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3,79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7,6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5587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>
                          <a:effectLst/>
                        </a:rPr>
                        <a:t>المداخيل الجبائية الاعتيادية 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249994363</a:t>
                      </a:r>
                      <a:r>
                        <a:rPr lang="ar-TN" sz="1200" b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ar-TN" sz="1200" b="0" dirty="0">
                          <a:solidFill>
                            <a:srgbClr val="C00000"/>
                          </a:solidFill>
                          <a:effectLst/>
                        </a:rPr>
                        <a:t>النسبة </a:t>
                      </a:r>
                      <a:r>
                        <a:rPr lang="ar-TN" sz="1200" b="0" dirty="0" smtClean="0">
                          <a:solidFill>
                            <a:srgbClr val="C00000"/>
                          </a:solidFill>
                          <a:effectLst/>
                        </a:rPr>
                        <a:t>.</a:t>
                      </a:r>
                      <a:r>
                        <a:rPr lang="ar-TN" sz="1200" b="0" dirty="0">
                          <a:solidFill>
                            <a:srgbClr val="C00000"/>
                          </a:solidFill>
                          <a:effectLst/>
                        </a:rPr>
                        <a:t>31.48 %)</a:t>
                      </a:r>
                      <a:endParaRPr lang="fr-FR" sz="11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216811917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النسبة 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: 28.34 %)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198803922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 النسبة : 30% 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266135736</a:t>
                      </a:r>
                      <a:endParaRPr lang="fr-FR" sz="1100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solidFill>
                            <a:srgbClr val="C00000"/>
                          </a:solidFill>
                          <a:effectLst/>
                        </a:rPr>
                        <a:t> النسبة : 34.96 %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236714365</a:t>
                      </a:r>
                      <a:endParaRPr lang="fr-FR" sz="1100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(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 النسبة :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32,83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458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نسبة </a:t>
                      </a:r>
                      <a:r>
                        <a:rPr lang="ar-TN" sz="1200" dirty="0" smtClean="0">
                          <a:effectLst/>
                        </a:rPr>
                        <a:t>تحقيق الميزانية (</a:t>
                      </a:r>
                      <a:r>
                        <a:rPr lang="ar-TN" sz="1200" baseline="0" dirty="0" smtClean="0">
                          <a:effectLst/>
                        </a:rPr>
                        <a:t> موارد 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134.58 %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97.12 %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98.77 %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133.66 %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95,86</a:t>
                      </a:r>
                      <a:r>
                        <a:rPr lang="ar-TN" sz="1200" baseline="0" dirty="0" smtClean="0">
                          <a:effectLst/>
                        </a:rPr>
                        <a:t> </a:t>
                      </a:r>
                      <a:r>
                        <a:rPr lang="fr-FR" sz="1200" baseline="0" dirty="0" smtClean="0">
                          <a:effectLst/>
                        </a:rPr>
                        <a:t>%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101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معدل مساهمة السكان الواحد بعنوان </a:t>
                      </a:r>
                      <a:r>
                        <a:rPr lang="ar-TN" sz="1000" dirty="0" err="1">
                          <a:effectLst/>
                        </a:rPr>
                        <a:t>المعاليم</a:t>
                      </a:r>
                      <a:r>
                        <a:rPr lang="ar-TN" sz="1000" dirty="0">
                          <a:effectLst/>
                        </a:rPr>
                        <a:t> العقارية / النسبة عدد السكان : </a:t>
                      </a:r>
                      <a:r>
                        <a:rPr lang="ar-TN" sz="1000" dirty="0" smtClean="0">
                          <a:effectLst/>
                        </a:rPr>
                        <a:t>13162 </a:t>
                      </a:r>
                      <a:r>
                        <a:rPr lang="ar-TN" sz="1000" dirty="0">
                          <a:effectLst/>
                        </a:rPr>
                        <a:t>( إحصاء : 2014 )</a:t>
                      </a:r>
                      <a:endParaRPr lang="fr-FR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>
                          <a:effectLst/>
                        </a:rPr>
                        <a:t>1530 مي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1192 مي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1192 مي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1785 مي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2083 </a:t>
                      </a:r>
                      <a:r>
                        <a:rPr lang="ar-TN" sz="1200" dirty="0">
                          <a:effectLst/>
                        </a:rPr>
                        <a:t>مي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  <a:tr h="458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نسبة </a:t>
                      </a:r>
                      <a:r>
                        <a:rPr lang="ar-TN" sz="1200" dirty="0" err="1">
                          <a:effectLst/>
                        </a:rPr>
                        <a:t>الإدخار</a:t>
                      </a:r>
                      <a:r>
                        <a:rPr lang="ar-TN" sz="1200" dirty="0">
                          <a:effectLst/>
                        </a:rPr>
                        <a:t> الصافي المخصص </a:t>
                      </a:r>
                      <a:r>
                        <a:rPr lang="ar-TN" sz="1200" dirty="0" smtClean="0">
                          <a:effectLst/>
                        </a:rPr>
                        <a:t>للتنمية /</a:t>
                      </a:r>
                      <a:r>
                        <a:rPr lang="ar-TN" sz="1200" baseline="0" dirty="0" smtClean="0">
                          <a:effectLst/>
                        </a:rPr>
                        <a:t> موارد ع 1 المحققة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>
                          <a:effectLst/>
                        </a:rPr>
                        <a:t>13.76</a:t>
                      </a:r>
                      <a:r>
                        <a:rPr lang="fr-FR" sz="1200">
                          <a:effectLst/>
                        </a:rPr>
                        <a:t>%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>
                          <a:effectLst/>
                        </a:rPr>
                        <a:t>28.09</a:t>
                      </a:r>
                      <a:r>
                        <a:rPr lang="fr-FR" sz="1200">
                          <a:effectLst/>
                        </a:rPr>
                        <a:t>%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>
                          <a:effectLst/>
                        </a:rPr>
                        <a:t>20.36</a:t>
                      </a:r>
                      <a:r>
                        <a:rPr lang="fr-FR" sz="1200">
                          <a:effectLst/>
                        </a:rPr>
                        <a:t>%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24.55</a:t>
                      </a:r>
                      <a:r>
                        <a:rPr lang="fr-FR" sz="1200" dirty="0">
                          <a:effectLst/>
                        </a:rPr>
                        <a:t>%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 smtClean="0">
                          <a:effectLst/>
                        </a:rPr>
                        <a:t> 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 smtClean="0">
                          <a:effectLst/>
                        </a:rPr>
                        <a:t>%</a:t>
                      </a:r>
                      <a:r>
                        <a:rPr lang="ar-TN" sz="1200" dirty="0" smtClean="0">
                          <a:effectLst/>
                        </a:rPr>
                        <a:t>14,72 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19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298" marR="68298" marT="0" marB="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052955" y="1169524"/>
            <a:ext cx="276793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الموارد ( عنوان الأول ):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20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ar-TN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المؤشرات المالية من سنة </a:t>
            </a:r>
            <a:r>
              <a:rPr lang="ar-TN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2012</a:t>
            </a:r>
            <a:r>
              <a:rPr lang="ar-TN" b="1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إلى سنة </a:t>
            </a:r>
            <a:r>
              <a:rPr lang="ar-TN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2016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887733"/>
              </p:ext>
            </p:extLst>
          </p:nvPr>
        </p:nvGraphicFramePr>
        <p:xfrm>
          <a:off x="1878176" y="2558638"/>
          <a:ext cx="9342050" cy="338034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48404"/>
                <a:gridCol w="1241457"/>
                <a:gridCol w="1179384"/>
                <a:gridCol w="1117311"/>
                <a:gridCol w="1179384"/>
                <a:gridCol w="1237749"/>
                <a:gridCol w="1338361"/>
              </a:tblGrid>
              <a:tr h="4578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المــؤشــر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2012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2013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2014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2015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dirty="0">
                          <a:solidFill>
                            <a:srgbClr val="C00000"/>
                          </a:solidFill>
                          <a:effectLst/>
                        </a:rPr>
                        <a:t>2016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ملاحظات</a:t>
                      </a:r>
                      <a:endParaRPr lang="fr-FR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9875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نفقات العنوان الأول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639254230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النسبة 80,5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512.109.311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النسبة 66,9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487482593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النسبة 73,5 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576857824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النسبة 71,4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baseline="0" smtClean="0">
                          <a:effectLst/>
                        </a:rPr>
                        <a:t>614827620</a:t>
                      </a:r>
                      <a:endParaRPr lang="fr-FR" sz="1200" b="1" dirty="0" smtClean="0">
                        <a:effectLst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effectLst/>
                        </a:rPr>
                        <a:t>النسبة</a:t>
                      </a:r>
                      <a:r>
                        <a:rPr lang="ar-TN" sz="1200" b="1" baseline="0" dirty="0" smtClean="0">
                          <a:effectLst/>
                        </a:rPr>
                        <a:t>  </a:t>
                      </a:r>
                      <a:r>
                        <a:rPr lang="ar-TN" sz="1200" b="1" baseline="0" dirty="0" smtClean="0">
                          <a:effectLst/>
                        </a:rPr>
                        <a:t>85,27 </a:t>
                      </a:r>
                      <a:r>
                        <a:rPr lang="ar-TN" sz="1200" b="1" dirty="0" smtClean="0">
                          <a:effectLst/>
                        </a:rPr>
                        <a:t>%</a:t>
                      </a:r>
                      <a:endParaRPr lang="fr-FR" sz="110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 </a:t>
                      </a:r>
                      <a:r>
                        <a:rPr lang="ar-TN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79</a:t>
                      </a:r>
                      <a:r>
                        <a:rPr lang="ar-TN" sz="12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TN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1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932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نسبة </a:t>
                      </a:r>
                      <a:r>
                        <a:rPr lang="ar-TN" sz="1200" dirty="0" err="1">
                          <a:effectLst/>
                        </a:rPr>
                        <a:t>التأجر</a:t>
                      </a:r>
                      <a:r>
                        <a:rPr lang="ar-TN" sz="1200" dirty="0">
                          <a:effectLst/>
                        </a:rPr>
                        <a:t> من نفقات ع </a:t>
                      </a:r>
                      <a:r>
                        <a:rPr lang="ar-TN" sz="1200" dirty="0" smtClean="0">
                          <a:effectLst/>
                        </a:rPr>
                        <a:t>1 ( حجم التأجير من جملة نفقات العنوان 1 )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342749009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النسبة : 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53.61 %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322344966</a:t>
                      </a:r>
                      <a:endParaRPr lang="fr-FR" sz="1100" b="1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النسبة : 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63.16 %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309130213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النسبة 63.41 %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332377492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النسبة 57.61 %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383482053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النسبة 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54,21%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النسبة الوطنية  61</a:t>
                      </a:r>
                      <a:r>
                        <a:rPr lang="ar-TN" sz="11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63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dirty="0">
                          <a:effectLst/>
                        </a:rPr>
                        <a:t>نسبة التأجير من موارد ع 1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النسبة : 43.16 %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النسبة :42.29  %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effectLst/>
                        </a:rPr>
                        <a:t>النسبة: </a:t>
                      </a:r>
                      <a:r>
                        <a:rPr lang="ar-TN" sz="1200" b="1" dirty="0">
                          <a:effectLst/>
                        </a:rPr>
                        <a:t>46.64 %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النسبة :41.17 %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النسبة </a:t>
                      </a:r>
                      <a:r>
                        <a:rPr lang="ar-TN" sz="1200" b="1" dirty="0" smtClean="0">
                          <a:effectLst/>
                        </a:rPr>
                        <a:t>:53 </a:t>
                      </a:r>
                      <a:r>
                        <a:rPr lang="ar-TN" sz="1200" b="1" dirty="0">
                          <a:effectLst/>
                        </a:rPr>
                        <a:t>%</a:t>
                      </a: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 47,8</a:t>
                      </a:r>
                      <a:r>
                        <a:rPr lang="ar-TN" sz="11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63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نسبة التأجير من الموارد الذاتية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119,4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123,2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123,3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104,3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128,7 </a:t>
                      </a:r>
                      <a:r>
                        <a:rPr lang="ar-TN" sz="1100" b="1" dirty="0" smtClean="0">
                          <a:effectLst/>
                        </a:rPr>
                        <a:t>%</a:t>
                      </a:r>
                      <a:endParaRPr lang="fr-FR" sz="1050" b="1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 73,3</a:t>
                      </a:r>
                      <a:r>
                        <a:rPr lang="ar-TN" sz="11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690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300" dirty="0">
                          <a:effectLst/>
                        </a:rPr>
                        <a:t>مؤشر التداين : </a:t>
                      </a:r>
                      <a:endParaRPr lang="fr-FR" sz="1300" dirty="0" smtClean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300" dirty="0" smtClean="0">
                          <a:effectLst/>
                        </a:rPr>
                        <a:t>(</a:t>
                      </a:r>
                      <a:r>
                        <a:rPr lang="ar-TN" sz="1300" dirty="0">
                          <a:effectLst/>
                        </a:rPr>
                        <a:t>جملة الدين من موارد ع  1) </a:t>
                      </a:r>
                      <a:r>
                        <a:rPr lang="ar-TN" sz="1300" dirty="0" smtClean="0">
                          <a:effectLst/>
                        </a:rPr>
                        <a:t> حجم الديون مقارنة بموارد</a:t>
                      </a:r>
                      <a:r>
                        <a:rPr lang="ar-TN" sz="1300" baseline="0" dirty="0" smtClean="0">
                          <a:effectLst/>
                        </a:rPr>
                        <a:t> عنوان 1</a:t>
                      </a:r>
                      <a:endParaRPr lang="fr-FR" sz="1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76.060.541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(9.5 %)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62.811.317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(8.21 %)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61515.722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(9.28 %)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48.516.596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(6.01 %)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50.216.596</a:t>
                      </a:r>
                      <a:endParaRPr lang="fr-FR" sz="1100" b="1" dirty="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>
                          <a:effectLst/>
                        </a:rPr>
                        <a:t>(</a:t>
                      </a:r>
                      <a:r>
                        <a:rPr lang="ar-TN" sz="1200" b="1" dirty="0" smtClean="0">
                          <a:solidFill>
                            <a:srgbClr val="C00000"/>
                          </a:solidFill>
                          <a:effectLst/>
                        </a:rPr>
                        <a:t>6.9 </a:t>
                      </a:r>
                      <a:r>
                        <a:rPr lang="ar-TN" sz="1200" b="1" dirty="0">
                          <a:solidFill>
                            <a:srgbClr val="C00000"/>
                          </a:solidFill>
                          <a:effectLst/>
                        </a:rPr>
                        <a:t>%)</a:t>
                      </a:r>
                      <a:endParaRPr lang="fr-FR" sz="11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+mn-cs"/>
                        </a:rPr>
                        <a:t>النسبة الوطنية 17,5 </a:t>
                      </a:r>
                      <a:r>
                        <a:rPr lang="ar-TN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FR" sz="105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80219" y="1527587"/>
            <a:ext cx="2736434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النفـقــات:</a:t>
            </a:r>
            <a:endParaRPr kumimoji="0" lang="fr-FR" sz="1050" b="1" i="0" u="sng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1600" b="1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</a:t>
            </a:r>
            <a:r>
              <a:rPr kumimoji="0" lang="ar-TN" sz="16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(عنوان أول )</a:t>
            </a:r>
            <a:endParaRPr kumimoji="0" lang="fr-FR" sz="1050" b="1" i="0" u="sng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6628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/>
          </a:bodyPr>
          <a:lstStyle/>
          <a:p>
            <a:pPr algn="ctr" rtl="1"/>
            <a:r>
              <a:rPr lang="ar-TN" b="1" dirty="0" smtClean="0">
                <a:solidFill>
                  <a:schemeClr val="accent1">
                    <a:lumMod val="75000"/>
                  </a:schemeClr>
                </a:solidFill>
              </a:rPr>
              <a:t>جدول تفصيل ديون البلدية المجدولة 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011792"/>
              </p:ext>
            </p:extLst>
          </p:nvPr>
        </p:nvGraphicFramePr>
        <p:xfrm>
          <a:off x="1007686" y="1513653"/>
          <a:ext cx="10094205" cy="29292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52000"/>
                <a:gridCol w="936000"/>
                <a:gridCol w="828000"/>
                <a:gridCol w="936000"/>
                <a:gridCol w="878205"/>
                <a:gridCol w="936000"/>
                <a:gridCol w="828000"/>
                <a:gridCol w="936000"/>
                <a:gridCol w="828000"/>
                <a:gridCol w="936000"/>
                <a:gridCol w="900000"/>
              </a:tblGrid>
              <a:tr h="421766">
                <a:tc row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المؤسسة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r-F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r-F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r-FR" sz="16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2015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r-FR" sz="1600" b="1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r-FR" sz="1600" b="1" dirty="0"/>
                    </a:p>
                  </a:txBody>
                  <a:tcPr anchor="ctr"/>
                </a:tc>
              </a:tr>
              <a:tr h="421766">
                <a:tc vMerge="1">
                  <a:txBody>
                    <a:bodyPr/>
                    <a:lstStyle/>
                    <a:p>
                      <a:pPr algn="ctr" rtl="1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غير 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غير 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غير 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غير 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>
                          <a:solidFill>
                            <a:schemeClr val="bg1"/>
                          </a:solidFill>
                        </a:rPr>
                        <a:t>غير مجدول </a:t>
                      </a:r>
                      <a:endParaRPr lang="fr-FR" sz="13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1766"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صندوق القروض 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1,700,000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1,700,000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1,700,000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1,700,000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1,700,000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</a:tr>
              <a:tr h="554652"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شركة</a:t>
                      </a:r>
                      <a:r>
                        <a:rPr lang="ar-TN" sz="1300" b="1" baseline="0" dirty="0" smtClean="0"/>
                        <a:t> توزيع المياه 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2,300,000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2,206,937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1,150,000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1,150,000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1,150,000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</a:tr>
              <a:tr h="554652"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الشركة التونسية للكهرباء و الغاز 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2,000,000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2,000,000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2,000,000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ـــــ</a:t>
                      </a:r>
                      <a:endParaRPr lang="fr-FR" sz="1300" b="1" dirty="0" smtClean="0"/>
                    </a:p>
                    <a:p>
                      <a:pPr algn="ctr" rtl="1"/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ـــــ</a:t>
                      </a:r>
                      <a:endParaRPr lang="fr-FR" sz="1300" b="1" dirty="0" smtClean="0"/>
                    </a:p>
                    <a:p>
                      <a:pPr algn="ctr" rtl="1"/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</a:tr>
              <a:tr h="55465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المركز الوطني </a:t>
                      </a:r>
                      <a:r>
                        <a:rPr lang="ar-TN" sz="1300" b="1" dirty="0" err="1" smtClean="0"/>
                        <a:t>للاعلامية</a:t>
                      </a:r>
                      <a:endParaRPr lang="fr-FR" sz="13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2,640,000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ـــــ</a:t>
                      </a:r>
                      <a:endParaRPr lang="fr-FR" sz="1300" b="1" dirty="0" smtClean="0"/>
                    </a:p>
                    <a:p>
                      <a:pPr algn="ctr" rtl="1"/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ـــــ</a:t>
                      </a:r>
                      <a:endParaRPr lang="fr-FR" sz="1300" b="1" dirty="0" smtClean="0"/>
                    </a:p>
                    <a:p>
                      <a:pPr algn="ctr" rtl="1"/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300" b="1" dirty="0" smtClean="0"/>
                        <a:t>ـــــ</a:t>
                      </a:r>
                      <a:endParaRPr lang="fr-FR" sz="1300" b="1" dirty="0" smtClean="0"/>
                    </a:p>
                    <a:p>
                      <a:pPr algn="ctr" rtl="1"/>
                      <a:endParaRPr lang="fr-FR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1300" b="1" dirty="0" smtClean="0"/>
                        <a:t>ـــــ</a:t>
                      </a:r>
                      <a:endParaRPr lang="fr-FR" sz="13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4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dirty="0" smtClean="0"/>
              <a:t> </a:t>
            </a:r>
            <a:r>
              <a:rPr lang="ar-TN" b="1" dirty="0" smtClean="0">
                <a:solidFill>
                  <a:schemeClr val="accent1">
                    <a:lumMod val="75000"/>
                  </a:schemeClr>
                </a:solidFill>
              </a:rPr>
              <a:t>تفسير نتائج التحليل المالي - </a:t>
            </a:r>
            <a:r>
              <a:rPr lang="ar-TN" b="1" dirty="0" smtClean="0">
                <a:solidFill>
                  <a:srgbClr val="FF0000"/>
                </a:solidFill>
              </a:rPr>
              <a:t>الموارد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TN" dirty="0" smtClean="0"/>
              <a:t>ما يلاحظ هو أن المداخيل البلدية الذاتية المحققة فعلا خلال سنوات التحليل المالي تعتبر ضئيلة بالمقارنة بتحويلات الدولة ( المناب من المال المشترك )  </a:t>
            </a:r>
            <a:r>
              <a:rPr lang="ar-TN" dirty="0" err="1" smtClean="0"/>
              <a:t>التى</a:t>
            </a:r>
            <a:r>
              <a:rPr lang="ar-TN" dirty="0" smtClean="0"/>
              <a:t> تفوق نسبتها في موارد الميزانية 60 </a:t>
            </a:r>
            <a:r>
              <a:rPr lang="fr-FR" dirty="0" smtClean="0"/>
              <a:t>%</a:t>
            </a:r>
            <a:r>
              <a:rPr lang="ar-TN" dirty="0" smtClean="0"/>
              <a:t> , وبالتالي فإن البلدية مطالبة بتحسين وتطوير مواردها الذاتية لضمان استقلاليتها وقدرتها على تسيير شؤونها خاصة في مجال التصرف </a:t>
            </a:r>
          </a:p>
          <a:p>
            <a:pPr algn="r" rtl="1"/>
            <a:r>
              <a:rPr lang="ar-TN" dirty="0" smtClean="0"/>
              <a:t>تمثل نسبة </a:t>
            </a:r>
            <a:r>
              <a:rPr lang="ar-TN" dirty="0" err="1" smtClean="0"/>
              <a:t>المعاليم</a:t>
            </a:r>
            <a:r>
              <a:rPr lang="ar-TN" dirty="0" smtClean="0"/>
              <a:t> على العقارات ضئيلة جدا مقارنة من جملة مداخيل العنوان الأول حيث لا تتعدى نسبة 3 </a:t>
            </a:r>
            <a:r>
              <a:rPr lang="fr-FR" dirty="0" smtClean="0"/>
              <a:t>%</a:t>
            </a:r>
            <a:r>
              <a:rPr lang="ar-TN" dirty="0" smtClean="0"/>
              <a:t> علما وان جملة </a:t>
            </a:r>
            <a:r>
              <a:rPr lang="ar-TN" dirty="0" err="1" smtClean="0"/>
              <a:t>التثقيلات</a:t>
            </a:r>
            <a:r>
              <a:rPr lang="ar-TN" dirty="0" smtClean="0"/>
              <a:t> تقدر ب </a:t>
            </a:r>
            <a:r>
              <a:rPr lang="ar-TN" b="1" dirty="0" smtClean="0">
                <a:solidFill>
                  <a:srgbClr val="FF0000"/>
                </a:solidFill>
              </a:rPr>
              <a:t>477,871,219</a:t>
            </a:r>
            <a:r>
              <a:rPr lang="ar-TN" dirty="0" smtClean="0"/>
              <a:t> لحد 31 ديسمبر 2016 ( الديون </a:t>
            </a:r>
            <a:r>
              <a:rPr lang="ar-TN" dirty="0" err="1" smtClean="0"/>
              <a:t>المتخلدة</a:t>
            </a:r>
            <a:r>
              <a:rPr lang="ar-TN" dirty="0" smtClean="0"/>
              <a:t> بذمة المواطنين ) وهو ما يعني عدم انخراط المواطن في القيام بالواجب الجبائي تجاه البلدية وبالتالي التأثير على تحقيق الموارد الذاتية وتوفير التمويل الذاتي لتمويل المشاريع </a:t>
            </a:r>
            <a:r>
              <a:rPr lang="ar-TN" dirty="0" err="1" smtClean="0"/>
              <a:t>الأستثمارية</a:t>
            </a:r>
            <a:r>
              <a:rPr lang="ar-TN" dirty="0" smtClean="0"/>
              <a:t> , هذا بالإضافة لوجود ديون بعنوان </a:t>
            </a:r>
            <a:r>
              <a:rPr lang="ar-TN" dirty="0" err="1" smtClean="0"/>
              <a:t>الكراءات</a:t>
            </a:r>
            <a:r>
              <a:rPr lang="ar-TN" dirty="0" smtClean="0"/>
              <a:t> بلغت لحد 31 ديسمبر 2016 </a:t>
            </a:r>
            <a:r>
              <a:rPr lang="ar-TN" b="1" dirty="0" smtClean="0">
                <a:solidFill>
                  <a:srgbClr val="FF0000"/>
                </a:solidFill>
              </a:rPr>
              <a:t>418,827,290</a:t>
            </a:r>
            <a:r>
              <a:rPr lang="ar-TN" dirty="0" smtClean="0"/>
              <a:t> و ديون بعنوان استلزام المرافق العمومية بلغت </a:t>
            </a:r>
            <a:r>
              <a:rPr lang="ar-TN" b="1" dirty="0" smtClean="0">
                <a:solidFill>
                  <a:srgbClr val="FF0000"/>
                </a:solidFill>
              </a:rPr>
              <a:t>279,620,666</a:t>
            </a:r>
            <a:r>
              <a:rPr lang="ar-TN" dirty="0" smtClean="0"/>
              <a:t> ( </a:t>
            </a:r>
            <a:r>
              <a:rPr lang="ar-T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المصدر</a:t>
            </a:r>
            <a:r>
              <a:rPr lang="ar-TN" dirty="0" smtClean="0"/>
              <a:t> : الحساب المالي لسنة 2016 )</a:t>
            </a:r>
          </a:p>
          <a:p>
            <a:pPr marL="0" indent="0"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08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b="1" dirty="0">
                <a:solidFill>
                  <a:schemeClr val="accent1">
                    <a:lumMod val="75000"/>
                  </a:schemeClr>
                </a:solidFill>
              </a:rPr>
              <a:t>تفسير نتائج التحليل المالي - </a:t>
            </a:r>
            <a:r>
              <a:rPr lang="ar-TN" b="1" dirty="0" smtClean="0">
                <a:solidFill>
                  <a:srgbClr val="FF0000"/>
                </a:solidFill>
              </a:rPr>
              <a:t>النفقات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/>
              <a:t> </a:t>
            </a:r>
            <a:r>
              <a:rPr lang="ar-TN" dirty="0" smtClean="0"/>
              <a:t>على مستوى النفقات والى حدود سنة 2016 بلغت نفقات التأجير العمومي مقارنة بنفقات العنوان الأول نسبة 54 </a:t>
            </a:r>
            <a:r>
              <a:rPr lang="fr-FR" dirty="0" smtClean="0"/>
              <a:t>%</a:t>
            </a:r>
            <a:r>
              <a:rPr lang="ar-TN" dirty="0" smtClean="0"/>
              <a:t> وهو مؤشر مرشح </a:t>
            </a:r>
            <a:r>
              <a:rPr lang="ar-TN" dirty="0" err="1" smtClean="0"/>
              <a:t>للإرتفاع</a:t>
            </a:r>
            <a:r>
              <a:rPr lang="ar-TN" dirty="0" smtClean="0"/>
              <a:t> في السنوات القادمة بسبب تطور حجم الأجور وهو ما سيكون له تأثير على </a:t>
            </a:r>
            <a:r>
              <a:rPr lang="ar-TN" dirty="0" err="1" smtClean="0"/>
              <a:t>الإدخار</a:t>
            </a:r>
            <a:r>
              <a:rPr lang="ar-TN" dirty="0" smtClean="0"/>
              <a:t> الإداري وبالتالي توفير التمويل الذاتي للمشاريع </a:t>
            </a:r>
            <a:r>
              <a:rPr lang="ar-TN" dirty="0" err="1" smtClean="0"/>
              <a:t>الإستثمارية</a:t>
            </a:r>
            <a:r>
              <a:rPr lang="ar-TN" dirty="0" smtClean="0"/>
              <a:t> البلدية ,</a:t>
            </a:r>
          </a:p>
          <a:p>
            <a:pPr algn="r" rtl="1"/>
            <a:r>
              <a:rPr lang="ar-TN" dirty="0" smtClean="0"/>
              <a:t>على مستوى التداين تعتبر نسبة معقولة جدا ولا تؤثر على التوازنات المالية للبلدية ، وهي نسبة أقل بالكثير من النسبة الوطنية وهنا دعوة للبلدية للمحافظة على هذا المؤشر ,</a:t>
            </a:r>
          </a:p>
          <a:p>
            <a:pPr marL="0" indent="0" algn="r" rtl="1">
              <a:buNone/>
            </a:pPr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ar-TN" dirty="0" smtClean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5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b="1" dirty="0" smtClean="0">
                <a:solidFill>
                  <a:srgbClr val="0070C0"/>
                </a:solidFill>
              </a:rPr>
              <a:t>تقديم لميزانية سنة </a:t>
            </a:r>
            <a:r>
              <a:rPr lang="ar-TN" b="1" dirty="0" smtClean="0">
                <a:solidFill>
                  <a:srgbClr val="FF0000"/>
                </a:solidFill>
              </a:rPr>
              <a:t>2018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Hammami\Desktop\Sans titr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11" y="1761080"/>
            <a:ext cx="955279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0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TN" b="1" dirty="0" smtClean="0">
                <a:solidFill>
                  <a:srgbClr val="0070C0"/>
                </a:solidFill>
              </a:rPr>
              <a:t>المبالغ المخصصة لتمويل البرنامج </a:t>
            </a:r>
            <a:r>
              <a:rPr lang="ar-TN" b="1" dirty="0" err="1" smtClean="0">
                <a:solidFill>
                  <a:srgbClr val="0070C0"/>
                </a:solidFill>
              </a:rPr>
              <a:t>الإستثماري</a:t>
            </a:r>
            <a:r>
              <a:rPr lang="ar-TN" b="1" dirty="0" smtClean="0">
                <a:solidFill>
                  <a:srgbClr val="0070C0"/>
                </a:solidFill>
              </a:rPr>
              <a:t> </a:t>
            </a:r>
            <a:r>
              <a:rPr lang="ar-TN" b="1" dirty="0" smtClean="0">
                <a:solidFill>
                  <a:srgbClr val="FF0000"/>
                </a:solidFill>
              </a:rPr>
              <a:t>2018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TN" b="1" u="sng" dirty="0" smtClean="0">
                <a:solidFill>
                  <a:srgbClr val="00B050"/>
                </a:solidFill>
              </a:rPr>
              <a:t>المساعدة غير الموظفة </a:t>
            </a:r>
            <a:r>
              <a:rPr lang="ar-TN" b="1" dirty="0" smtClean="0">
                <a:solidFill>
                  <a:srgbClr val="00B050"/>
                </a:solidFill>
              </a:rPr>
              <a:t>: </a:t>
            </a:r>
            <a:r>
              <a:rPr lang="ar-TN" b="1" dirty="0" smtClean="0"/>
              <a:t>اعتبارا </a:t>
            </a:r>
            <a:r>
              <a:rPr lang="ar-TN" b="1" dirty="0" err="1" smtClean="0"/>
              <a:t>لإستجابة</a:t>
            </a:r>
            <a:r>
              <a:rPr lang="ar-TN" b="1" dirty="0" smtClean="0"/>
              <a:t> البلدية للشروط المطلوبة للحصول على المساعدة غير الموظفة وحصولها على عدد 100/84 فيما يتعلق بتقييم أدائها لسنة 2017 فقد تم تمكينها من مساعدة غير موظفة مضاعفة تقدر ب </a:t>
            </a:r>
            <a:r>
              <a:rPr lang="ar-TN" b="1" dirty="0" smtClean="0">
                <a:solidFill>
                  <a:srgbClr val="FF0000"/>
                </a:solidFill>
              </a:rPr>
              <a:t>300 أد </a:t>
            </a:r>
            <a:r>
              <a:rPr lang="ar-TN" b="1" dirty="0" smtClean="0"/>
              <a:t>بعد أن كانت سنة 2017 في حدود </a:t>
            </a:r>
            <a:r>
              <a:rPr lang="ar-TN" b="1" dirty="0" smtClean="0">
                <a:solidFill>
                  <a:srgbClr val="FF0000"/>
                </a:solidFill>
              </a:rPr>
              <a:t>150 أد </a:t>
            </a:r>
            <a:r>
              <a:rPr lang="ar-TN" b="1" dirty="0" smtClean="0"/>
              <a:t>,</a:t>
            </a:r>
          </a:p>
          <a:p>
            <a:pPr marL="0" indent="0" algn="r" rtl="1">
              <a:buNone/>
            </a:pPr>
            <a:r>
              <a:rPr lang="ar-TN" b="1" u="sng" dirty="0" smtClean="0">
                <a:solidFill>
                  <a:srgbClr val="00B050"/>
                </a:solidFill>
              </a:rPr>
              <a:t>التمويل الذاتي للبلدية </a:t>
            </a:r>
            <a:r>
              <a:rPr lang="ar-TN" b="1" dirty="0" smtClean="0"/>
              <a:t>: </a:t>
            </a:r>
            <a:r>
              <a:rPr lang="ar-TN" b="1" dirty="0" smtClean="0">
                <a:solidFill>
                  <a:srgbClr val="FF0000"/>
                </a:solidFill>
              </a:rPr>
              <a:t>50 أد</a:t>
            </a:r>
          </a:p>
          <a:p>
            <a:pPr marL="0" indent="0" algn="r" rtl="1">
              <a:buNone/>
            </a:pPr>
            <a:r>
              <a:rPr lang="ar-TN" b="1" u="sng" dirty="0" smtClean="0">
                <a:solidFill>
                  <a:srgbClr val="00B050"/>
                </a:solidFill>
              </a:rPr>
              <a:t>القروض المسندة من صندوق القروض ومساعدة الجماعات المحلية </a:t>
            </a:r>
            <a:r>
              <a:rPr lang="ar-TN" b="1" dirty="0" smtClean="0"/>
              <a:t>: </a:t>
            </a:r>
            <a:r>
              <a:rPr lang="ar-TN" b="1" dirty="0" smtClean="0">
                <a:solidFill>
                  <a:srgbClr val="FF0000"/>
                </a:solidFill>
              </a:rPr>
              <a:t>100 أد </a:t>
            </a:r>
          </a:p>
          <a:p>
            <a:pPr marL="0" indent="0" algn="r" rtl="1">
              <a:buNone/>
            </a:pPr>
            <a:r>
              <a:rPr lang="ar-TN" b="1" dirty="0" smtClean="0">
                <a:solidFill>
                  <a:srgbClr val="009900"/>
                </a:solidFill>
              </a:rPr>
              <a:t>           </a:t>
            </a:r>
            <a:r>
              <a:rPr lang="ar-TN" b="1" i="1" u="sng" dirty="0" smtClean="0">
                <a:solidFill>
                  <a:srgbClr val="FF0000"/>
                </a:solidFill>
              </a:rPr>
              <a:t>جملة </a:t>
            </a:r>
            <a:r>
              <a:rPr lang="ar-TN" b="1" i="1" u="sng" dirty="0" err="1" smtClean="0">
                <a:solidFill>
                  <a:srgbClr val="FF0000"/>
                </a:solidFill>
              </a:rPr>
              <a:t>الإعتمادات</a:t>
            </a:r>
            <a:r>
              <a:rPr lang="ar-TN" b="1" i="1" u="sng" dirty="0" smtClean="0">
                <a:solidFill>
                  <a:srgbClr val="FF0000"/>
                </a:solidFill>
              </a:rPr>
              <a:t> المخصصة للبرنامج </a:t>
            </a:r>
            <a:r>
              <a:rPr lang="ar-TN" b="1" i="1" u="sng" dirty="0" err="1" smtClean="0">
                <a:solidFill>
                  <a:srgbClr val="FF0000"/>
                </a:solidFill>
              </a:rPr>
              <a:t>الإستثماري</a:t>
            </a:r>
            <a:r>
              <a:rPr lang="ar-TN" b="1" i="1" u="sng" dirty="0" smtClean="0">
                <a:solidFill>
                  <a:srgbClr val="FF0000"/>
                </a:solidFill>
              </a:rPr>
              <a:t> لسنة 2018 : </a:t>
            </a:r>
            <a:r>
              <a:rPr lang="ar-TN" b="1" i="1" u="sng" dirty="0" smtClean="0">
                <a:solidFill>
                  <a:srgbClr val="009900"/>
                </a:solidFill>
              </a:rPr>
              <a:t>450 أد</a:t>
            </a:r>
            <a:endParaRPr lang="fr-FR" b="1" i="1" u="sng" dirty="0">
              <a:solidFill>
                <a:srgbClr val="009900"/>
              </a:solidFill>
            </a:endParaRPr>
          </a:p>
        </p:txBody>
      </p:sp>
      <p:sp>
        <p:nvSpPr>
          <p:cNvPr id="5" name="Flèche gauche 4"/>
          <p:cNvSpPr/>
          <p:nvPr/>
        </p:nvSpPr>
        <p:spPr>
          <a:xfrm>
            <a:off x="10413402" y="4572000"/>
            <a:ext cx="720763" cy="3227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04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2428" y="688488"/>
            <a:ext cx="10617798" cy="5733093"/>
          </a:xfrm>
        </p:spPr>
        <p:txBody>
          <a:bodyPr>
            <a:normAutofit/>
          </a:bodyPr>
          <a:lstStyle/>
          <a:p>
            <a:pPr algn="r" rtl="1"/>
            <a:r>
              <a:rPr lang="ar-TN" sz="2800" dirty="0" smtClean="0">
                <a:solidFill>
                  <a:srgbClr val="FF0000"/>
                </a:solidFill>
              </a:rPr>
              <a:t/>
            </a:r>
            <a:br>
              <a:rPr lang="ar-TN" sz="2800" dirty="0" smtClean="0">
                <a:solidFill>
                  <a:srgbClr val="FF0000"/>
                </a:solidFill>
              </a:rPr>
            </a:br>
            <a:r>
              <a:rPr lang="ar-TN" sz="2800" dirty="0" smtClean="0"/>
              <a:t>يعتمد هذا التشخيص على التحليل الرجعي للموارد و النفقات للفترة الممتدة من سنة 2012 إلى سنة 2016 ومن خلالها سنتعرف على الاعتمادات التي يمكن رصدها للبرنامج الاستثماري السنوي لسنة 2018 و يحتوى هذا التشخيص على النقاط التالية :</a:t>
            </a:r>
            <a:br>
              <a:rPr lang="ar-TN" sz="2800" dirty="0" smtClean="0"/>
            </a:br>
            <a:r>
              <a:rPr lang="ar-TN" sz="2800" dirty="0" smtClean="0"/>
              <a:t>    1-  جدول إجمالي </a:t>
            </a:r>
            <a:r>
              <a:rPr lang="ar-TN" sz="2800" dirty="0" err="1" smtClean="0"/>
              <a:t>يحوصل</a:t>
            </a:r>
            <a:r>
              <a:rPr lang="ar-TN" sz="2800" dirty="0" smtClean="0"/>
              <a:t> الموارد والنفقات لسنوات 2012 إلى سنة 2016  </a:t>
            </a:r>
            <a:br>
              <a:rPr lang="ar-TN" sz="2800" dirty="0" smtClean="0"/>
            </a:br>
            <a:r>
              <a:rPr lang="ar-TN" sz="2800" dirty="0" smtClean="0"/>
              <a:t>   2-  هيكلة نفقات العنوان الأول</a:t>
            </a:r>
            <a:br>
              <a:rPr lang="ar-TN" sz="2800" dirty="0" smtClean="0"/>
            </a:br>
            <a:r>
              <a:rPr lang="ar-TN" sz="2800" dirty="0" smtClean="0"/>
              <a:t>   3-  هيكلة نفقات العنوان الأول </a:t>
            </a:r>
            <a:br>
              <a:rPr lang="ar-TN" sz="2800" dirty="0" smtClean="0"/>
            </a:br>
            <a:r>
              <a:rPr lang="ar-TN" sz="2800" dirty="0" smtClean="0"/>
              <a:t>   4-  معدل موارد العنوان الأول للخمس سنوات 2012/ 2016</a:t>
            </a:r>
            <a:br>
              <a:rPr lang="ar-TN" sz="2800" dirty="0" smtClean="0"/>
            </a:br>
            <a:r>
              <a:rPr lang="ar-TN" sz="2800" dirty="0" smtClean="0"/>
              <a:t>   5-  معدل نفقات العنوان الأول للخمس سنوات 2012/ 2016   </a:t>
            </a:r>
            <a:br>
              <a:rPr lang="ar-TN" sz="2800" dirty="0" smtClean="0"/>
            </a:br>
            <a:r>
              <a:rPr lang="ar-TN" sz="2800" dirty="0" smtClean="0"/>
              <a:t>   6-  المؤشرات المالية من سنة 2012 إلى سنة 2016 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ar-TN" sz="2800" dirty="0"/>
              <a:t> </a:t>
            </a:r>
            <a:r>
              <a:rPr lang="ar-TN" sz="2800" dirty="0" smtClean="0"/>
              <a:t>  7 – جدول تفصيل ديون البلدية</a:t>
            </a:r>
            <a:br>
              <a:rPr lang="ar-TN" sz="2800" dirty="0" smtClean="0"/>
            </a:br>
            <a:r>
              <a:rPr lang="ar-TN" sz="2800" dirty="0" smtClean="0"/>
              <a:t>   8-  حوصلة حول مشروع ميزانية سنة 2018 و الموارد المخصصة للبرنامج السنوي للاستثمار التشاركي لسنة  2018 </a:t>
            </a:r>
            <a:endParaRPr lang="fr-FR" sz="6000" dirty="0"/>
          </a:p>
        </p:txBody>
      </p:sp>
      <p:sp>
        <p:nvSpPr>
          <p:cNvPr id="3" name="Rectangle 2"/>
          <p:cNvSpPr/>
          <p:nvPr/>
        </p:nvSpPr>
        <p:spPr>
          <a:xfrm>
            <a:off x="3273136" y="411171"/>
            <a:ext cx="44888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/>
            <a:r>
              <a:rPr lang="ar-TN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تــقــديـــم</a:t>
            </a:r>
            <a:endParaRPr lang="fr-FR" sz="5400" b="1" cap="all" spc="0" dirty="0">
              <a:ln w="0"/>
              <a:solidFill>
                <a:schemeClr val="accent5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7981" y="83128"/>
            <a:ext cx="11003973" cy="997527"/>
          </a:xfrm>
        </p:spPr>
        <p:txBody>
          <a:bodyPr>
            <a:normAutofit fontScale="90000"/>
          </a:bodyPr>
          <a:lstStyle/>
          <a:p>
            <a:pPr algn="ctr" rtl="1"/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جدول إجمالي حول الموارد و النفقات لسنوات </a:t>
            </a:r>
            <a:r>
              <a:rPr lang="ar-TN" b="1" dirty="0" smtClean="0">
                <a:solidFill>
                  <a:srgbClr val="FF0000"/>
                </a:solidFill>
              </a:rPr>
              <a:t>2012</a:t>
            </a: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ar-TN" b="1" dirty="0" smtClean="0">
                <a:solidFill>
                  <a:srgbClr val="FF0000"/>
                </a:solidFill>
              </a:rPr>
              <a:t>2016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658"/>
              </p:ext>
            </p:extLst>
          </p:nvPr>
        </p:nvGraphicFramePr>
        <p:xfrm>
          <a:off x="931947" y="879882"/>
          <a:ext cx="10105399" cy="5683576"/>
        </p:xfrm>
        <a:graphic>
          <a:graphicData uri="http://schemas.openxmlformats.org/drawingml/2006/table">
            <a:tbl>
              <a:tblPr rtl="1" firstRow="1" firstCol="1" bandRow="1">
                <a:tableStyleId>{69012ECD-51FC-41F1-AA8D-1B2483CD663E}</a:tableStyleId>
              </a:tblPr>
              <a:tblGrid>
                <a:gridCol w="2088000"/>
                <a:gridCol w="828000"/>
                <a:gridCol w="764994"/>
                <a:gridCol w="732235"/>
                <a:gridCol w="800963"/>
                <a:gridCol w="732235"/>
                <a:gridCol w="732235"/>
                <a:gridCol w="800963"/>
                <a:gridCol w="732235"/>
                <a:gridCol w="983381"/>
                <a:gridCol w="910158"/>
              </a:tblGrid>
              <a:tr h="2084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7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effectLst/>
                        </a:rPr>
                        <a:t>السنة 2012</a:t>
                      </a:r>
                      <a:endParaRPr lang="fr-FR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effectLst/>
                        </a:rPr>
                        <a:t>السنة 2013</a:t>
                      </a:r>
                      <a:endParaRPr lang="fr-FR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effectLst/>
                        </a:rPr>
                        <a:t>السنة 2014</a:t>
                      </a:r>
                      <a:endParaRPr lang="fr-FR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effectLst/>
                        </a:rPr>
                        <a:t>السنة 2015</a:t>
                      </a:r>
                      <a:endParaRPr lang="fr-FR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effectLst/>
                        </a:rPr>
                        <a:t>السنة 2016</a:t>
                      </a:r>
                      <a:endParaRPr lang="fr-FR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689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700" dirty="0">
                          <a:effectLst/>
                        </a:rPr>
                        <a:t> </a:t>
                      </a:r>
                      <a:endParaRPr lang="fr-F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تقديرات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انجازات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تقديرات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انجازات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تقديرات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انجازات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تقديرات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انجازات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تقديرات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TN" sz="1050" b="1" dirty="0">
                          <a:solidFill>
                            <a:srgbClr val="FF0000"/>
                          </a:solidFill>
                          <a:effectLst/>
                        </a:rPr>
                        <a:t>انجازات</a:t>
                      </a:r>
                      <a:endParaRPr lang="fr-FR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</a:t>
                      </a:r>
                      <a:r>
                        <a:rPr lang="ar-TN" sz="1000" dirty="0">
                          <a:solidFill>
                            <a:srgbClr val="FF0000"/>
                          </a:solidFill>
                          <a:effectLst/>
                        </a:rPr>
                        <a:t>لعنوان الأول</a:t>
                      </a:r>
                      <a:r>
                        <a:rPr lang="ar-TN" sz="1000" dirty="0">
                          <a:effectLst/>
                        </a:rPr>
                        <a:t>: </a:t>
                      </a:r>
                      <a:r>
                        <a:rPr lang="ar-TN" sz="1000" dirty="0">
                          <a:solidFill>
                            <a:srgbClr val="FF0000"/>
                          </a:solidFill>
                          <a:effectLst/>
                        </a:rPr>
                        <a:t>موارد العنوان الأول</a:t>
                      </a: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590000000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794023239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787500000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76485984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670790000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662672116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710243275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807243453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752607000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721000125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 الجزء الأول: المداخيل </a:t>
                      </a:r>
                      <a:r>
                        <a:rPr lang="ar-TN" sz="1000" dirty="0" err="1">
                          <a:effectLst/>
                        </a:rPr>
                        <a:t>الجبائية</a:t>
                      </a:r>
                      <a:r>
                        <a:rPr lang="ar-TN" sz="1000" dirty="0">
                          <a:effectLst/>
                        </a:rPr>
                        <a:t> </a:t>
                      </a:r>
                      <a:r>
                        <a:rPr lang="ar-TN" sz="1000" dirty="0" err="1">
                          <a:effectLst/>
                        </a:rPr>
                        <a:t>الإعتيادبة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264200000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249994363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221000000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216811917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223200000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198803922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247500000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266135736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289107000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236714365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الصنف الأول : </a:t>
                      </a:r>
                      <a:r>
                        <a:rPr lang="ar-TN" sz="1000" dirty="0" err="1">
                          <a:effectLst/>
                        </a:rPr>
                        <a:t>المعاليم</a:t>
                      </a:r>
                      <a:r>
                        <a:rPr lang="ar-TN" sz="1000" dirty="0">
                          <a:effectLst/>
                        </a:rPr>
                        <a:t> على العقارات و الأنشطة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75200000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75338332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77500000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86258969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78500000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76956580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78500000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129421684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88500000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129690816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1ـ </a:t>
                      </a:r>
                      <a:r>
                        <a:rPr lang="ar-TN" sz="1000" dirty="0" err="1">
                          <a:effectLst/>
                        </a:rPr>
                        <a:t>المعاليم</a:t>
                      </a:r>
                      <a:r>
                        <a:rPr lang="ar-TN" sz="1000" dirty="0">
                          <a:effectLst/>
                        </a:rPr>
                        <a:t> الموظفة على العقارات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29700000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20162748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27000000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14981833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28000000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15769123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28000000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23487018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28000000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27345293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2ـ </a:t>
                      </a:r>
                      <a:r>
                        <a:rPr lang="ar-TN" sz="1000" dirty="0" err="1">
                          <a:effectLst/>
                        </a:rPr>
                        <a:t>المعاليم</a:t>
                      </a:r>
                      <a:r>
                        <a:rPr lang="ar-TN" sz="1000" dirty="0">
                          <a:effectLst/>
                        </a:rPr>
                        <a:t> الموظفة على الأنشطة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45500000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55175584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71277136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50500000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61187457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50500000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105934666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60500000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102345524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3503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الصنف الثاني: مداخيل إشغال الملك العمومي البلدي </a:t>
                      </a:r>
                      <a:r>
                        <a:rPr lang="ar-TN" sz="1000" dirty="0" smtClean="0">
                          <a:effectLst/>
                        </a:rPr>
                        <a:t>و </a:t>
                      </a:r>
                      <a:r>
                        <a:rPr lang="ar-TN" sz="1000" dirty="0" err="1">
                          <a:effectLst/>
                        </a:rPr>
                        <a:t>إستلزام</a:t>
                      </a:r>
                      <a:r>
                        <a:rPr lang="ar-TN" sz="1000" dirty="0">
                          <a:effectLst/>
                        </a:rPr>
                        <a:t> المرافق العمومية فيه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146800000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141756899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105300000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53588750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105300000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55585750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115300000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67984750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121300000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1973500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35030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الصنف الثالث: </a:t>
                      </a:r>
                      <a:r>
                        <a:rPr lang="ar-TN" sz="1000" dirty="0" err="1">
                          <a:effectLst/>
                        </a:rPr>
                        <a:t>معاليم</a:t>
                      </a:r>
                      <a:r>
                        <a:rPr lang="ar-TN" sz="1000" dirty="0">
                          <a:effectLst/>
                        </a:rPr>
                        <a:t> الموجبات و الرخص الإدارية و </a:t>
                      </a:r>
                      <a:r>
                        <a:rPr lang="ar-TN" sz="1000" dirty="0" err="1">
                          <a:effectLst/>
                        </a:rPr>
                        <a:t>معاليم</a:t>
                      </a:r>
                      <a:r>
                        <a:rPr lang="ar-TN" sz="1000" dirty="0">
                          <a:effectLst/>
                        </a:rPr>
                        <a:t> مقابل إسداد خدمات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42200000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32899132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38200000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76964198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39400000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66261592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53700000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68729302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79307000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105050049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الثاني: المداخيل غير </a:t>
                      </a:r>
                      <a:r>
                        <a:rPr lang="ar-TN" sz="1000" dirty="0" err="1">
                          <a:effectLst/>
                        </a:rPr>
                        <a:t>الجبائية</a:t>
                      </a:r>
                      <a:r>
                        <a:rPr lang="ar-TN" sz="1000" dirty="0">
                          <a:effectLst/>
                        </a:rPr>
                        <a:t> </a:t>
                      </a:r>
                      <a:r>
                        <a:rPr lang="ar-TN" sz="1000" dirty="0" err="1">
                          <a:effectLst/>
                        </a:rPr>
                        <a:t>الإعتيادية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325800000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544028876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566500000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547974067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447700000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463868194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462743275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541107717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463500000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484285760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الصنف الخامس: مداخل أملاك البلدية </a:t>
                      </a:r>
                      <a:r>
                        <a:rPr lang="ar-TN" sz="1000" dirty="0" err="1">
                          <a:effectLst/>
                        </a:rPr>
                        <a:t>الإعتيادية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95200000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37446366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94000000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44818745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95200000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51707017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100000000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52429248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104000000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59771901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الصنف السادس: المداخل المالية </a:t>
                      </a:r>
                      <a:r>
                        <a:rPr lang="ar-TN" sz="1000" dirty="0" err="1">
                          <a:effectLst/>
                        </a:rPr>
                        <a:t>الإعتياية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230600000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506582510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472500000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503155322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352500000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412161177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362743275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488678469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359500000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</a:rPr>
                        <a:t>424513859</a:t>
                      </a:r>
                      <a:endParaRPr lang="fr-FR" sz="900" dirty="0">
                        <a:effectLst/>
                        <a:latin typeface="Candara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المناب من المال المشترك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230000000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271993000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272000000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302735000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302000000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358501000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336047036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411618000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358500000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900" dirty="0" smtClean="0">
                          <a:effectLst/>
                        </a:rPr>
                        <a:t>417085000</a:t>
                      </a:r>
                      <a:endParaRPr lang="fr-FR" sz="900" dirty="0">
                        <a:effectLst/>
                        <a:latin typeface="Candara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>
                          <a:effectLst/>
                        </a:rPr>
                        <a:t>العنوان الثاني: موارد العنوان الثاني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385492911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385492911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346294288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346294288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435436743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359126820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946932136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946932136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838777215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838777215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الثالث : الموارد الخاصة للبلدية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247092911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247092911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294009444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294009444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404146442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327836519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918794709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918794709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652639788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652639788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5986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الخامس: الموارد المتأتية من </a:t>
                      </a:r>
                      <a:r>
                        <a:rPr lang="ar-TN" sz="1000" dirty="0" err="1">
                          <a:effectLst/>
                        </a:rPr>
                        <a:t>الإعتمادات</a:t>
                      </a:r>
                      <a:r>
                        <a:rPr lang="ar-TN" sz="1000" dirty="0">
                          <a:effectLst/>
                        </a:rPr>
                        <a:t> المحالة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138400000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138400000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52284844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52284844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31290301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31290301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28137427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28137427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186137427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186137427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solidFill>
                            <a:srgbClr val="FF0000"/>
                          </a:solidFill>
                          <a:effectLst/>
                        </a:rPr>
                        <a:t>العنوان الأول : نفقات العنوان الأول</a:t>
                      </a:r>
                      <a:endParaRPr lang="fr-FR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772399685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639254230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643019054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512109311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656723403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487482593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683505125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576857824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738459829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 smtClean="0">
                          <a:effectLst/>
                        </a:rPr>
                        <a:t>707352954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الأول : </a:t>
                      </a:r>
                      <a:r>
                        <a:rPr lang="ar-TN" sz="1000" dirty="0" smtClean="0">
                          <a:effectLst/>
                        </a:rPr>
                        <a:t>نفقات </a:t>
                      </a:r>
                      <a:r>
                        <a:rPr lang="ar-TN" sz="1000" dirty="0">
                          <a:effectLst/>
                        </a:rPr>
                        <a:t>التصرف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750470960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617325505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623895616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492985873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640288308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471047498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669999367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563352066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727366107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307089819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الثاني: فوائد الدين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21928725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21928725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19123438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19123438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16435095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16435095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13505758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13505758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11093722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11093722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العنوان الثاني: </a:t>
                      </a:r>
                      <a:r>
                        <a:rPr lang="ar-TN" sz="1000" dirty="0" err="1">
                          <a:effectLst/>
                        </a:rPr>
                        <a:t>نفاقات</a:t>
                      </a:r>
                      <a:r>
                        <a:rPr lang="ar-TN" sz="1000" dirty="0">
                          <a:effectLst/>
                        </a:rPr>
                        <a:t> العنوان الثاني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426491772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256467810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420775234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143309413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449613340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61767287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973670286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722515530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852424386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104330250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الثالث: نفقات التنمية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235793101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124860838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329009444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84534014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376392412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11383786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909259985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683354692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630014085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66031742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28457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الرابع: تسديد أصل الدين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52298671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45491816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39480946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37780946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41930627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40230627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36272874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32160838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36272874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36272874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  <a:tr h="25986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00" dirty="0">
                          <a:effectLst/>
                        </a:rPr>
                        <a:t>الجزء الخامس: النفقات المسندة من </a:t>
                      </a:r>
                      <a:r>
                        <a:rPr lang="ar-TN" sz="1000" dirty="0" err="1">
                          <a:effectLst/>
                        </a:rPr>
                        <a:t>الإعتمادات</a:t>
                      </a:r>
                      <a:r>
                        <a:rPr lang="ar-TN" sz="1000" dirty="0">
                          <a:effectLst/>
                        </a:rPr>
                        <a:t> المحالة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138400000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86115156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52284844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20994453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31290301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10152874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28137427</a:t>
                      </a:r>
                      <a:endParaRPr lang="fr-F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7000000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186137427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2025634</a:t>
                      </a:r>
                      <a:endParaRPr lang="fr-F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518" marR="515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3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0778" y="173214"/>
            <a:ext cx="10515600" cy="1325563"/>
          </a:xfrm>
        </p:spPr>
        <p:txBody>
          <a:bodyPr/>
          <a:lstStyle/>
          <a:p>
            <a:pPr algn="ctr" rtl="1"/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هيكلة موارد العنوان الأول </a:t>
            </a:r>
            <a:r>
              <a:rPr lang="ar-TN" b="1" dirty="0" smtClean="0">
                <a:solidFill>
                  <a:srgbClr val="FF0000"/>
                </a:solidFill>
              </a:rPr>
              <a:t>2012</a:t>
            </a: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ar-TN" b="1" dirty="0" smtClean="0">
                <a:solidFill>
                  <a:srgbClr val="FF0000"/>
                </a:solidFill>
              </a:rPr>
              <a:t>2016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606562"/>
              </p:ext>
            </p:extLst>
          </p:nvPr>
        </p:nvGraphicFramePr>
        <p:xfrm>
          <a:off x="1269403" y="1828801"/>
          <a:ext cx="10047642" cy="348547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74607"/>
                <a:gridCol w="1674607"/>
                <a:gridCol w="1674607"/>
                <a:gridCol w="1674607"/>
                <a:gridCol w="1674607"/>
                <a:gridCol w="1674607"/>
              </a:tblGrid>
              <a:tr h="530521"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الموارد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2012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2013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2014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2015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2016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34571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/>
                        <a:t>الموارد </a:t>
                      </a:r>
                      <a:r>
                        <a:rPr lang="ar-TN" b="1" dirty="0" err="1" smtClean="0"/>
                        <a:t>الجبائية</a:t>
                      </a:r>
                      <a:r>
                        <a:rPr lang="ar-TN" b="1" dirty="0" smtClean="0"/>
                        <a:t>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249,994,363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216,811,917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198,803,922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266,135,736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b="1" dirty="0" smtClean="0">
                          <a:latin typeface="Arial Narrow" pitchFamily="34" charset="0"/>
                        </a:rPr>
                        <a:t>236,714,365</a:t>
                      </a:r>
                      <a:endParaRPr lang="fr-FR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751243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/>
                        <a:t>الموارد غير</a:t>
                      </a:r>
                      <a:r>
                        <a:rPr lang="ar-TN" b="1" baseline="0" dirty="0" smtClean="0"/>
                        <a:t> </a:t>
                      </a:r>
                      <a:r>
                        <a:rPr lang="ar-TN" b="1" baseline="0" dirty="0" err="1" smtClean="0"/>
                        <a:t>الجبائية</a:t>
                      </a:r>
                      <a:r>
                        <a:rPr lang="ar-TN" b="1" baseline="0" dirty="0" smtClean="0"/>
                        <a:t>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37,446,366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44,818,745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51,707,017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52,429,248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61,109,254</a:t>
                      </a:r>
                      <a:endParaRPr lang="fr-FR" b="1" dirty="0"/>
                    </a:p>
                  </a:txBody>
                  <a:tcPr anchor="ctr"/>
                </a:tc>
              </a:tr>
              <a:tr h="734571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/>
                        <a:t>مساهمات</a:t>
                      </a:r>
                      <a:r>
                        <a:rPr lang="ar-TN" b="1" baseline="0" dirty="0" smtClean="0"/>
                        <a:t> الدولة 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506,582,510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503,155,322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412,161,177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488,678,469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423,176,506</a:t>
                      </a:r>
                      <a:endParaRPr lang="fr-FR" b="1" dirty="0"/>
                    </a:p>
                  </a:txBody>
                  <a:tcPr anchor="ctr"/>
                </a:tc>
              </a:tr>
              <a:tr h="734571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الجملــــــــــــة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794,023,239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764,785,984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662,721,116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b="1" dirty="0" smtClean="0"/>
                        <a:t>807,243,453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b="1" dirty="0" smtClean="0">
                          <a:latin typeface="Arial" pitchFamily="34" charset="0"/>
                          <a:cs typeface="Arial" pitchFamily="34" charset="0"/>
                        </a:rPr>
                        <a:t>721,000,125</a:t>
                      </a:r>
                      <a:endParaRPr lang="fr-F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471439"/>
              </p:ext>
            </p:extLst>
          </p:nvPr>
        </p:nvGraphicFramePr>
        <p:xfrm>
          <a:off x="2226833" y="623945"/>
          <a:ext cx="8885818" cy="5531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61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88950" y="327748"/>
            <a:ext cx="10515600" cy="1438708"/>
          </a:xfrm>
        </p:spPr>
        <p:txBody>
          <a:bodyPr/>
          <a:lstStyle/>
          <a:p>
            <a:pPr algn="r" rtl="1"/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هيكلة نفقات العنوان الأول </a:t>
            </a:r>
            <a:r>
              <a:rPr lang="ar-TN" b="1" dirty="0" smtClean="0">
                <a:solidFill>
                  <a:srgbClr val="FF0000"/>
                </a:solidFill>
              </a:rPr>
              <a:t>2012</a:t>
            </a:r>
            <a:r>
              <a:rPr lang="ar-TN" b="1" dirty="0" smtClean="0">
                <a:solidFill>
                  <a:schemeClr val="accent5">
                    <a:lumMod val="75000"/>
                  </a:schemeClr>
                </a:solidFill>
              </a:rPr>
              <a:t> / </a:t>
            </a:r>
            <a:r>
              <a:rPr lang="ar-TN" b="1" dirty="0" smtClean="0">
                <a:solidFill>
                  <a:srgbClr val="FF0000"/>
                </a:solidFill>
              </a:rPr>
              <a:t>2016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00183"/>
              </p:ext>
            </p:extLst>
          </p:nvPr>
        </p:nvGraphicFramePr>
        <p:xfrm>
          <a:off x="1301675" y="2409712"/>
          <a:ext cx="9585065" cy="2801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82875"/>
                <a:gridCol w="1536537"/>
                <a:gridCol w="1536537"/>
                <a:gridCol w="1536537"/>
                <a:gridCol w="1536537"/>
                <a:gridCol w="1756042"/>
              </a:tblGrid>
              <a:tr h="46688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النفقات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2012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2013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2014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2015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سنة 2016</a:t>
                      </a:r>
                    </a:p>
                  </a:txBody>
                  <a:tcPr anchor="ctr"/>
                </a:tc>
              </a:tr>
              <a:tr h="466880">
                <a:tc>
                  <a:txBody>
                    <a:bodyPr/>
                    <a:lstStyle/>
                    <a:p>
                      <a:pPr algn="r"/>
                      <a:r>
                        <a:rPr lang="ar-TN" b="1" dirty="0" smtClean="0">
                          <a:solidFill>
                            <a:schemeClr val="tx1"/>
                          </a:solidFill>
                        </a:rPr>
                        <a:t>التأجير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342,749,009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323,449,626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309,130,213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332,337,493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itchFamily="34" charset="0"/>
                          <a:cs typeface="Arial" pitchFamily="34" charset="0"/>
                        </a:rPr>
                        <a:t>383,482,053</a:t>
                      </a:r>
                      <a:endParaRPr lang="fr-F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6880">
                <a:tc>
                  <a:txBody>
                    <a:bodyPr/>
                    <a:lstStyle/>
                    <a:p>
                      <a:pPr algn="r"/>
                      <a:r>
                        <a:rPr lang="ar-TN" b="1" dirty="0" smtClean="0">
                          <a:solidFill>
                            <a:schemeClr val="tx1"/>
                          </a:solidFill>
                        </a:rPr>
                        <a:t>وسائل المصالح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274,576,496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165,248,747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157,524,381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204,889,790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itchFamily="34" charset="0"/>
                          <a:cs typeface="Arial" pitchFamily="34" charset="0"/>
                        </a:rPr>
                        <a:t>179,331,367</a:t>
                      </a:r>
                      <a:endParaRPr lang="fr-F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6880">
                <a:tc>
                  <a:txBody>
                    <a:bodyPr/>
                    <a:lstStyle/>
                    <a:p>
                      <a:pPr algn="r"/>
                      <a:r>
                        <a:rPr lang="ar-TN" b="1" dirty="0" smtClean="0">
                          <a:solidFill>
                            <a:schemeClr val="tx1"/>
                          </a:solidFill>
                        </a:rPr>
                        <a:t>التدخل العمومي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ــــــ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4,287,500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4,392,904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26,084,784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27,273,307</a:t>
                      </a:r>
                      <a:endParaRPr lang="fr-FR" b="1" dirty="0"/>
                    </a:p>
                  </a:txBody>
                  <a:tcPr anchor="ctr"/>
                </a:tc>
              </a:tr>
              <a:tr h="466880">
                <a:tc>
                  <a:txBody>
                    <a:bodyPr/>
                    <a:lstStyle/>
                    <a:p>
                      <a:pPr algn="r"/>
                      <a:r>
                        <a:rPr lang="ar-TN" b="1" dirty="0" smtClean="0">
                          <a:solidFill>
                            <a:schemeClr val="tx1"/>
                          </a:solidFill>
                        </a:rPr>
                        <a:t>فوائد القروض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21,928,725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19,123,438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16,435,095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13,505,758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11,093,722</a:t>
                      </a:r>
                      <a:endParaRPr lang="fr-FR" b="1" dirty="0"/>
                    </a:p>
                  </a:txBody>
                  <a:tcPr anchor="ctr"/>
                </a:tc>
              </a:tr>
              <a:tr h="466880">
                <a:tc>
                  <a:txBody>
                    <a:bodyPr/>
                    <a:lstStyle/>
                    <a:p>
                      <a:pPr algn="r"/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الجملة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639,254,230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512,109,311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487,482,593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576,857,824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/>
                        <a:t>601,180,449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4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04999840"/>
              </p:ext>
            </p:extLst>
          </p:nvPr>
        </p:nvGraphicFramePr>
        <p:xfrm>
          <a:off x="800100" y="498764"/>
          <a:ext cx="10287000" cy="5639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385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1623" y="571499"/>
            <a:ext cx="10515600" cy="1226128"/>
          </a:xfrm>
        </p:spPr>
        <p:txBody>
          <a:bodyPr>
            <a:noAutofit/>
          </a:bodyPr>
          <a:lstStyle/>
          <a:p>
            <a:pPr algn="ctr" rtl="1"/>
            <a:r>
              <a:rPr lang="ar-TN" sz="4400" b="1" dirty="0" smtClean="0">
                <a:solidFill>
                  <a:srgbClr val="0070C0"/>
                </a:solidFill>
              </a:rPr>
              <a:t>هيكلة موارد العنوان الأول </a:t>
            </a:r>
            <a:br>
              <a:rPr lang="ar-TN" sz="4400" b="1" dirty="0" smtClean="0">
                <a:solidFill>
                  <a:srgbClr val="0070C0"/>
                </a:solidFill>
              </a:rPr>
            </a:br>
            <a:r>
              <a:rPr lang="ar-TN" sz="4400" b="1" dirty="0" smtClean="0">
                <a:solidFill>
                  <a:srgbClr val="0070C0"/>
                </a:solidFill>
              </a:rPr>
              <a:t>(معدل الخمس سنوات من </a:t>
            </a:r>
            <a:r>
              <a:rPr lang="ar-TN" sz="4400" b="1" dirty="0" smtClean="0">
                <a:solidFill>
                  <a:srgbClr val="FF0000"/>
                </a:solidFill>
              </a:rPr>
              <a:t>2012</a:t>
            </a:r>
            <a:r>
              <a:rPr lang="ar-TN" sz="4400" b="1" dirty="0" smtClean="0">
                <a:solidFill>
                  <a:srgbClr val="0070C0"/>
                </a:solidFill>
              </a:rPr>
              <a:t> / </a:t>
            </a:r>
            <a:r>
              <a:rPr lang="ar-TN" sz="4400" b="1" dirty="0" smtClean="0">
                <a:solidFill>
                  <a:srgbClr val="FF0000"/>
                </a:solidFill>
              </a:rPr>
              <a:t>2016</a:t>
            </a:r>
            <a:r>
              <a:rPr lang="ar-TN" sz="4400" b="1" dirty="0" smtClean="0">
                <a:solidFill>
                  <a:srgbClr val="0070C0"/>
                </a:solidFill>
              </a:rPr>
              <a:t> )</a:t>
            </a:r>
            <a:endParaRPr lang="fr-FR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855726"/>
              </p:ext>
            </p:extLst>
          </p:nvPr>
        </p:nvGraphicFramePr>
        <p:xfrm>
          <a:off x="1433945" y="2415432"/>
          <a:ext cx="9528464" cy="3394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60937"/>
                <a:gridCol w="2667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بيان الموارد 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>
                          <a:solidFill>
                            <a:srgbClr val="FF0000"/>
                          </a:solidFill>
                        </a:rPr>
                        <a:t>المبلغ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الصنف الأول : </a:t>
                      </a:r>
                      <a:r>
                        <a:rPr lang="ar-TN" baseline="0" dirty="0" err="1" smtClean="0"/>
                        <a:t>المعاليم</a:t>
                      </a:r>
                      <a:r>
                        <a:rPr lang="ar-TN" baseline="0" dirty="0" smtClean="0"/>
                        <a:t> على العقارات و الأنشطة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89,852,078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الصنف 02:مداخيل</a:t>
                      </a:r>
                      <a:r>
                        <a:rPr lang="ar-TN" baseline="0" dirty="0" smtClean="0"/>
                        <a:t> إشغال الملك العمومي البلدي و </a:t>
                      </a:r>
                      <a:r>
                        <a:rPr lang="ar-TN" baseline="0" dirty="0" err="1" smtClean="0"/>
                        <a:t>استزام</a:t>
                      </a:r>
                      <a:r>
                        <a:rPr lang="ar-TN" baseline="0" dirty="0" smtClean="0"/>
                        <a:t> المرافق العمومية فيه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67,187,229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الصنف 03:</a:t>
                      </a:r>
                      <a:r>
                        <a:rPr lang="ar-TN" baseline="0" dirty="0" smtClean="0"/>
                        <a:t> </a:t>
                      </a:r>
                      <a:r>
                        <a:rPr lang="ar-TN" baseline="0" dirty="0" err="1" smtClean="0"/>
                        <a:t>معاليم</a:t>
                      </a:r>
                      <a:r>
                        <a:rPr lang="ar-TN" baseline="0" dirty="0" smtClean="0"/>
                        <a:t> الموجبات و الرخص الإدارية </a:t>
                      </a:r>
                      <a:r>
                        <a:rPr lang="ar-TN" baseline="0" dirty="0" err="1" smtClean="0"/>
                        <a:t>ومعاليم</a:t>
                      </a:r>
                      <a:r>
                        <a:rPr lang="ar-TN" baseline="0" dirty="0" smtClean="0"/>
                        <a:t> مقابل إسداء خدمات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61,266,874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الصنف</a:t>
                      </a:r>
                      <a:r>
                        <a:rPr lang="ar-TN" baseline="0" dirty="0" smtClean="0"/>
                        <a:t> 05: مداخيل أملاك البلدية </a:t>
                      </a:r>
                      <a:r>
                        <a:rPr lang="ar-TN" baseline="0" dirty="0" err="1" smtClean="0"/>
                        <a:t>الإعتيادية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44,650,075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lang="ar-TN" dirty="0" smtClean="0"/>
                        <a:t>الصنف 06: المداخيل</a:t>
                      </a:r>
                      <a:r>
                        <a:rPr lang="ar-TN" baseline="0" dirty="0" smtClean="0"/>
                        <a:t> المالية </a:t>
                      </a:r>
                      <a:r>
                        <a:rPr lang="ar-TN" baseline="0" dirty="0" err="1" smtClean="0"/>
                        <a:t>الإعتيادية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466,942,329 </a:t>
                      </a:r>
                      <a:endParaRPr lang="fr-FR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algn="r" rtl="1"/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           الجملـــــة 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b="1" dirty="0" smtClean="0">
                          <a:solidFill>
                            <a:srgbClr val="FF0000"/>
                          </a:solidFill>
                        </a:rPr>
                        <a:t>729,898,585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58906" y="2046100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b="1" dirty="0" smtClean="0">
                <a:solidFill>
                  <a:srgbClr val="FF0000"/>
                </a:solidFill>
              </a:rPr>
              <a:t>بحساب الدينار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Graphique 13"/>
          <p:cNvGraphicFramePr/>
          <p:nvPr>
            <p:extLst>
              <p:ext uri="{D42A27DB-BD31-4B8C-83A1-F6EECF244321}">
                <p14:modId xmlns:p14="http://schemas.microsoft.com/office/powerpoint/2010/main" val="20285218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1175318236"/>
              </p:ext>
            </p:extLst>
          </p:nvPr>
        </p:nvGraphicFramePr>
        <p:xfrm>
          <a:off x="1054249" y="720762"/>
          <a:ext cx="9735671" cy="5274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333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1445</Words>
  <Application>Microsoft Office PowerPoint</Application>
  <PresentationFormat>Custom</PresentationFormat>
  <Paragraphs>573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Thème Office</vt:lpstr>
      <vt:lpstr>الجمهورية التونسية  وزارة الشؤون المحلية والبيئة  ولاية سليانة  بلدية بوعرادة</vt:lpstr>
      <vt:lpstr> يعتمد هذا التشخيص على التحليل الرجعي للموارد و النفقات للفترة الممتدة من سنة 2012 إلى سنة 2016 ومن خلالها سنتعرف على الاعتمادات التي يمكن رصدها للبرنامج الاستثماري السنوي لسنة 2018 و يحتوى هذا التشخيص على النقاط التالية :     1-  جدول إجمالي يحوصل الموارد والنفقات لسنوات 2012 إلى سنة 2016      2-  هيكلة نفقات العنوان الأول    3-  هيكلة نفقات العنوان الأول     4-  معدل موارد العنوان الأول للخمس سنوات 2012/ 2016    5-  معدل نفقات العنوان الأول للخمس سنوات 2012/ 2016       6-  المؤشرات المالية من سنة 2012 إلى سنة 2016      7 – جدول تفصيل ديون البلدية    8-  حوصلة حول مشروع ميزانية سنة 2018 و الموارد المخصصة للبرنامج السنوي للاستثمار التشاركي لسنة  2018 </vt:lpstr>
      <vt:lpstr>جدول إجمالي حول الموارد و النفقات لسنوات 2012 / 2016</vt:lpstr>
      <vt:lpstr>هيكلة موارد العنوان الأول 2012 / 2016</vt:lpstr>
      <vt:lpstr>PowerPoint Presentation</vt:lpstr>
      <vt:lpstr>هيكلة نفقات العنوان الأول 2012 / 2016</vt:lpstr>
      <vt:lpstr>PowerPoint Presentation</vt:lpstr>
      <vt:lpstr>هيكلة موارد العنوان الأول  (معدل الخمس سنوات من 2012 / 2016 )</vt:lpstr>
      <vt:lpstr>PowerPoint Presentation</vt:lpstr>
      <vt:lpstr>هيكلة نفقات العنوان الأول  (معدل الخمس سنوات 2012 / 2016  )</vt:lpstr>
      <vt:lpstr>PowerPoint Presentation</vt:lpstr>
      <vt:lpstr>المؤشرات المالية من سنة 2012 إلى سنة 2016</vt:lpstr>
      <vt:lpstr>المؤشرات المالية من سنة 2012 إلى سنة 2016</vt:lpstr>
      <vt:lpstr>جدول تفصيل ديون البلدية المجدولة </vt:lpstr>
      <vt:lpstr> تفسير نتائج التحليل المالي - الموارد</vt:lpstr>
      <vt:lpstr>تفسير نتائج التحليل المالي - النفقات</vt:lpstr>
      <vt:lpstr>تقديم لميزانية سنة 2018</vt:lpstr>
      <vt:lpstr>المبالغ المخصصة لتمويل البرنامج الإستثماري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البرنامج السنوي التشاركي للاستثمار لسنة 2017</dc:title>
  <dc:creator>Arfaoui</dc:creator>
  <cp:lastModifiedBy>Windows User</cp:lastModifiedBy>
  <cp:revision>191</cp:revision>
  <cp:lastPrinted>2017-11-16T14:15:10Z</cp:lastPrinted>
  <dcterms:created xsi:type="dcterms:W3CDTF">2016-10-26T09:17:25Z</dcterms:created>
  <dcterms:modified xsi:type="dcterms:W3CDTF">2017-11-27T15:22:44Z</dcterms:modified>
</cp:coreProperties>
</file>